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84" r:id="rId14"/>
    <p:sldId id="271" r:id="rId15"/>
    <p:sldId id="272" r:id="rId16"/>
    <p:sldId id="273" r:id="rId17"/>
    <p:sldId id="279" r:id="rId18"/>
    <p:sldId id="280" r:id="rId19"/>
    <p:sldId id="281" r:id="rId20"/>
    <p:sldId id="283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21F3-392C-4B86-B79F-B1B60859BDD9}" type="datetimeFigureOut">
              <a:rPr lang="en-US" smtClean="0"/>
              <a:pPr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216A-EEB8-43C5-85E9-F7048377B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676399"/>
          </a:xfrm>
        </p:spPr>
        <p:txBody>
          <a:bodyPr/>
          <a:lstStyle/>
          <a:p>
            <a:r>
              <a:rPr lang="en-US" dirty="0" smtClean="0"/>
              <a:t>A Closer Look at Conception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066800"/>
          </a:xfrm>
        </p:spPr>
        <p:txBody>
          <a:bodyPr/>
          <a:lstStyle/>
          <a:p>
            <a:r>
              <a:rPr lang="en-US" dirty="0" smtClean="0"/>
              <a:t>Section 4-2</a:t>
            </a:r>
            <a:endParaRPr lang="en-US" dirty="0"/>
          </a:p>
        </p:txBody>
      </p:sp>
      <p:pic>
        <p:nvPicPr>
          <p:cNvPr id="4" name="Picture 3" descr="microsco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199" y="1752599"/>
            <a:ext cx="3505201" cy="35052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 smtClean="0"/>
              <a:t>Most traits are influenced by more than one gene. (polygenic)</a:t>
            </a:r>
          </a:p>
          <a:p>
            <a:endParaRPr lang="en-US" dirty="0"/>
          </a:p>
          <a:p>
            <a:pPr lvl="1"/>
            <a:r>
              <a:rPr lang="en-US" sz="3200" dirty="0" smtClean="0"/>
              <a:t>Examples include:  Height, weight, skin color, etc.</a:t>
            </a:r>
            <a:endParaRPr lang="en-US" sz="3200" dirty="0"/>
          </a:p>
          <a:p>
            <a:pPr lvl="1"/>
            <a:endParaRPr lang="en-US" sz="3200" dirty="0" smtClean="0"/>
          </a:p>
          <a:p>
            <a:pPr lvl="1"/>
            <a:r>
              <a:rPr lang="en-US" sz="3200" dirty="0" smtClean="0"/>
              <a:t>Every egg &amp; sperm cell contain different combinations of genes.  This is why siblings look different.  We are all unique.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 smtClean="0"/>
              <a:t>A child’s gender is determined by the “sex chromosomes. </a:t>
            </a:r>
          </a:p>
          <a:p>
            <a:pPr lvl="1"/>
            <a:r>
              <a:rPr lang="en-US" dirty="0" smtClean="0"/>
              <a:t>If a child inherits an X from its mother and an X from its father, it will be a girl.</a:t>
            </a:r>
          </a:p>
          <a:p>
            <a:pPr lvl="1"/>
            <a:r>
              <a:rPr lang="en-US" dirty="0" smtClean="0"/>
              <a:t>If a child inherits an X from its mother and a Y from its father, it will be a boy</a:t>
            </a:r>
          </a:p>
          <a:p>
            <a:pPr lvl="1"/>
            <a:endParaRPr lang="en-US" dirty="0"/>
          </a:p>
          <a:p>
            <a:pPr lvl="2"/>
            <a:r>
              <a:rPr lang="en-US" sz="3200" dirty="0" smtClean="0"/>
              <a:t>XX = female</a:t>
            </a:r>
          </a:p>
          <a:p>
            <a:pPr lvl="2"/>
            <a:r>
              <a:rPr lang="en-US" sz="3200" dirty="0" smtClean="0"/>
              <a:t>XY = male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fem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3746500" cy="3457484"/>
          </a:xfrm>
        </p:spPr>
      </p:pic>
      <p:pic>
        <p:nvPicPr>
          <p:cNvPr id="5" name="Picture 4" descr="male karyoty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685800"/>
            <a:ext cx="39624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16493" r="5646" b="18082"/>
          <a:stretch/>
        </p:blipFill>
        <p:spPr bwMode="auto">
          <a:xfrm>
            <a:off x="1066800" y="228600"/>
            <a:ext cx="693214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0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Births</a:t>
            </a:r>
            <a:endParaRPr lang="en-US" dirty="0"/>
          </a:p>
        </p:txBody>
      </p:sp>
      <p:pic>
        <p:nvPicPr>
          <p:cNvPr id="4" name="Content Placeholder 3" descr="twins are ma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1999" y="1371601"/>
            <a:ext cx="7671897" cy="5101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Fraternal Twins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When two eggs are released from the ovaries at the same time and become fertilized by two different sperm.  These twins are like any other siblings.  Boy/Boy, Girl/Boy, Girl/Girl</a:t>
            </a:r>
          </a:p>
          <a:p>
            <a:pPr>
              <a:buNone/>
            </a:pPr>
            <a:r>
              <a:rPr lang="en-US" dirty="0" smtClean="0"/>
              <a:t>	chances:  23 out of 1,000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fraternal tw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3800475"/>
            <a:ext cx="4592849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Identical Twins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zygote (early mass of cells) splits in two.  Since the two new cell masses came from one </a:t>
            </a:r>
            <a:r>
              <a:rPr lang="en-US" sz="2800" smtClean="0"/>
              <a:t>fertilized egg, </a:t>
            </a:r>
            <a:r>
              <a:rPr lang="en-US" sz="2800" dirty="0" smtClean="0"/>
              <a:t>the DNA is identical.</a:t>
            </a:r>
          </a:p>
          <a:p>
            <a:pPr>
              <a:buNone/>
            </a:pPr>
            <a:r>
              <a:rPr lang="en-US" sz="2800" dirty="0" smtClean="0"/>
              <a:t>	Chances:  4 out of 1,000</a:t>
            </a:r>
            <a:endParaRPr lang="en-US" sz="2800" dirty="0"/>
          </a:p>
        </p:txBody>
      </p:sp>
      <p:pic>
        <p:nvPicPr>
          <p:cNvPr id="4" name="Picture 3" descr="olsen tw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743200"/>
            <a:ext cx="5057775" cy="39147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Twins in the Uterus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         identical or fraternal		identical          </a:t>
            </a:r>
            <a:endParaRPr lang="en-US" dirty="0"/>
          </a:p>
        </p:txBody>
      </p:sp>
      <p:pic>
        <p:nvPicPr>
          <p:cNvPr id="6" name="Picture 5" descr="twins in uteruo 1.gif"/>
          <p:cNvPicPr>
            <a:picLocks noChangeAspect="1"/>
          </p:cNvPicPr>
          <p:nvPr/>
        </p:nvPicPr>
        <p:blipFill>
          <a:blip r:embed="rId2" cstate="print"/>
          <a:srcRect b="13913"/>
          <a:stretch>
            <a:fillRect/>
          </a:stretch>
        </p:blipFill>
        <p:spPr>
          <a:xfrm>
            <a:off x="377153" y="914400"/>
            <a:ext cx="84666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  identical		       		</a:t>
            </a:r>
            <a:r>
              <a:rPr lang="en-US" dirty="0" err="1" smtClean="0"/>
              <a:t>identical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twins in utero 2.gif"/>
          <p:cNvPicPr>
            <a:picLocks noChangeAspect="1"/>
          </p:cNvPicPr>
          <p:nvPr/>
        </p:nvPicPr>
        <p:blipFill>
          <a:blip r:embed="rId2" cstate="print"/>
          <a:srcRect b="14436"/>
          <a:stretch>
            <a:fillRect/>
          </a:stretch>
        </p:blipFill>
        <p:spPr>
          <a:xfrm>
            <a:off x="381000" y="838200"/>
            <a:ext cx="8473669" cy="48215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wins in utero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8153400" cy="652272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r>
              <a:rPr lang="en-US" dirty="0" smtClean="0"/>
              <a:t>Heredity:  The passing of traits from parents to offspring.</a:t>
            </a:r>
          </a:p>
          <a:p>
            <a:endParaRPr lang="en-US" dirty="0"/>
          </a:p>
          <a:p>
            <a:r>
              <a:rPr lang="en-US" dirty="0" smtClean="0"/>
              <a:t>Chromosomes:  bundles of DNA in the nucleus of cells.  Human cells contain 46 (23 pairs)</a:t>
            </a:r>
          </a:p>
          <a:p>
            <a:pPr lvl="1"/>
            <a:r>
              <a:rPr lang="en-US" dirty="0" smtClean="0"/>
              <a:t>Half comes from the mother, half comes from the father</a:t>
            </a:r>
            <a:endParaRPr lang="en-US" dirty="0"/>
          </a:p>
        </p:txBody>
      </p:sp>
      <p:pic>
        <p:nvPicPr>
          <p:cNvPr id="4" name="Picture 3" descr="Chromosome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4343400"/>
            <a:ext cx="2581275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Conjoined Twins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occurs when a </a:t>
            </a:r>
          </a:p>
          <a:p>
            <a:pPr>
              <a:buNone/>
            </a:pPr>
            <a:r>
              <a:rPr lang="en-US" dirty="0" smtClean="0"/>
              <a:t>	zygote partially splits.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Very rare -  One in</a:t>
            </a:r>
          </a:p>
          <a:p>
            <a:pPr>
              <a:buNone/>
            </a:pPr>
            <a:r>
              <a:rPr lang="en-US" dirty="0" smtClean="0"/>
              <a:t>200,000</a:t>
            </a:r>
            <a:endParaRPr lang="en-US" dirty="0"/>
          </a:p>
        </p:txBody>
      </p:sp>
      <p:pic>
        <p:nvPicPr>
          <p:cNvPr id="4" name="Picture 3" descr="conjoined tw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110966"/>
            <a:ext cx="3360437" cy="57470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Planning (Birth Control)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one sure way to prevent pregnancy</a:t>
            </a:r>
          </a:p>
          <a:p>
            <a:pPr lvl="1"/>
            <a:r>
              <a:rPr lang="en-US" dirty="0" smtClean="0"/>
              <a:t>Abstinence</a:t>
            </a:r>
          </a:p>
          <a:p>
            <a:r>
              <a:rPr lang="en-US" dirty="0" smtClean="0"/>
              <a:t>Most methods do not prevent STD’s.</a:t>
            </a:r>
          </a:p>
          <a:p>
            <a:endParaRPr lang="en-US" dirty="0" smtClean="0"/>
          </a:p>
          <a:p>
            <a:r>
              <a:rPr lang="en-US" dirty="0" smtClean="0"/>
              <a:t>Each method has a percentage of effectiveness</a:t>
            </a:r>
          </a:p>
          <a:p>
            <a:r>
              <a:rPr lang="en-US" dirty="0" smtClean="0"/>
              <a:t>Some have possible side effects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inability to become pregnant.</a:t>
            </a:r>
          </a:p>
          <a:p>
            <a:pPr lvl="1"/>
            <a:r>
              <a:rPr lang="en-US" dirty="0" smtClean="0"/>
              <a:t>Couples may question their fertility if they have been trying for 12 months to get pregnant without success.</a:t>
            </a:r>
          </a:p>
          <a:p>
            <a:pPr lvl="1"/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40 % male infertility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40% female infertility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20 % unknown or both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Options for Infertile Couples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Adoption</a:t>
            </a:r>
          </a:p>
          <a:p>
            <a:r>
              <a:rPr lang="en-US" u="sng" dirty="0" smtClean="0"/>
              <a:t>Artificial Insemination</a:t>
            </a:r>
            <a:r>
              <a:rPr lang="en-US" dirty="0" smtClean="0"/>
              <a:t>:  Doctors inject sperm into the woman’s uterus.  The sperm could be from her partner OR a donor.</a:t>
            </a:r>
          </a:p>
          <a:p>
            <a:r>
              <a:rPr lang="en-US" u="sng" dirty="0" smtClean="0"/>
              <a:t>In vitro fertilization</a:t>
            </a:r>
            <a:r>
              <a:rPr lang="en-US" dirty="0" smtClean="0"/>
              <a:t>: Doctors fertilize the woman’s ovum with the man’s sperm in the lab.  If fertilization occurs, the zygote is placed in the woman’s uterus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 smtClean="0"/>
              <a:t>Ovum transfer:  Same as “in vitro”, except that the ovum has been donated.</a:t>
            </a:r>
          </a:p>
          <a:p>
            <a:endParaRPr lang="en-US" dirty="0" smtClean="0"/>
          </a:p>
          <a:p>
            <a:r>
              <a:rPr lang="en-US" dirty="0" smtClean="0"/>
              <a:t>Surrogate Mother:  A woman who becomes pregnant in order to have the baby for another woman.</a:t>
            </a:r>
            <a:endParaRPr lang="en-US" dirty="0"/>
          </a:p>
        </p:txBody>
      </p:sp>
      <p:pic>
        <p:nvPicPr>
          <p:cNvPr id="4" name="Picture 3" descr="baby_m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3200400"/>
            <a:ext cx="52578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romosom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5463396" cy="3048000"/>
          </a:xfrm>
        </p:spPr>
      </p:pic>
      <p:pic>
        <p:nvPicPr>
          <p:cNvPr id="5" name="Picture 4" descr="karyoty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352800"/>
            <a:ext cx="5689600" cy="32319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dirty="0" smtClean="0"/>
              <a:t>Gene:  section of a chromosome that determines an inherited characteristic.  Every chromosome contains hundreds of genes.</a:t>
            </a:r>
            <a:endParaRPr lang="en-US" dirty="0"/>
          </a:p>
        </p:txBody>
      </p:sp>
      <p:pic>
        <p:nvPicPr>
          <p:cNvPr id="4" name="Picture 3" descr="genes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729740"/>
            <a:ext cx="4972050" cy="4585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8686800" cy="5821363"/>
          </a:xfrm>
        </p:spPr>
        <p:txBody>
          <a:bodyPr/>
          <a:lstStyle/>
          <a:p>
            <a:r>
              <a:rPr lang="en-US" dirty="0" smtClean="0"/>
              <a:t>DNA:  deoxyribonucleic acid. </a:t>
            </a:r>
          </a:p>
          <a:p>
            <a:pPr lvl="1">
              <a:buNone/>
            </a:pPr>
            <a:r>
              <a:rPr lang="en-US" dirty="0" smtClean="0"/>
              <a:t> A complex molecule </a:t>
            </a:r>
          </a:p>
          <a:p>
            <a:pPr lvl="1">
              <a:buNone/>
            </a:pPr>
            <a:r>
              <a:rPr lang="en-US" dirty="0" smtClean="0"/>
              <a:t>shaped like a double </a:t>
            </a:r>
          </a:p>
          <a:p>
            <a:pPr lvl="1">
              <a:buNone/>
            </a:pPr>
            <a:r>
              <a:rPr lang="en-US" dirty="0" smtClean="0"/>
              <a:t>helix.  </a:t>
            </a:r>
          </a:p>
          <a:p>
            <a:pPr lvl="1">
              <a:buNone/>
            </a:pPr>
            <a:r>
              <a:rPr lang="en-US" dirty="0" smtClean="0"/>
              <a:t>DNA contains </a:t>
            </a:r>
          </a:p>
          <a:p>
            <a:pPr lvl="1">
              <a:buNone/>
            </a:pPr>
            <a:r>
              <a:rPr lang="en-US" dirty="0" smtClean="0"/>
              <a:t>genetic information.</a:t>
            </a:r>
            <a:endParaRPr lang="en-US" dirty="0"/>
          </a:p>
        </p:txBody>
      </p:sp>
      <p:pic>
        <p:nvPicPr>
          <p:cNvPr id="4" name="Picture 3" descr="chromosomalD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264023"/>
            <a:ext cx="4876800" cy="55939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Dominant &amp; Recessive 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A person has two copies of each gene, one from each parent.  For example, eye color: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B = brown eyed gene	b = blue eyed gene</a:t>
            </a:r>
          </a:p>
          <a:p>
            <a:pPr>
              <a:buNone/>
            </a:pPr>
            <a:endParaRPr lang="en-US" sz="1050" dirty="0" smtClean="0"/>
          </a:p>
          <a:p>
            <a:pPr>
              <a:buNone/>
            </a:pPr>
            <a:r>
              <a:rPr lang="en-US" dirty="0" smtClean="0"/>
              <a:t>If they are both the same, the child will have that trait.  Ex.  Two copies of a blue eyed gene makes blue eyes.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bb = blue eyes </a:t>
            </a:r>
          </a:p>
        </p:txBody>
      </p:sp>
      <p:pic>
        <p:nvPicPr>
          <p:cNvPr id="4" name="Picture 3" descr="blue eyes.bmp"/>
          <p:cNvPicPr>
            <a:picLocks noChangeAspect="1"/>
          </p:cNvPicPr>
          <p:nvPr/>
        </p:nvPicPr>
        <p:blipFill>
          <a:blip r:embed="rId2" cstate="print"/>
          <a:srcRect b="16499"/>
          <a:stretch>
            <a:fillRect/>
          </a:stretch>
        </p:blipFill>
        <p:spPr>
          <a:xfrm>
            <a:off x="4648200" y="3962401"/>
            <a:ext cx="2438400" cy="26087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rown ey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706"/>
          <a:stretch>
            <a:fillRect/>
          </a:stretch>
        </p:blipFill>
        <p:spPr>
          <a:xfrm>
            <a:off x="3200400" y="3657600"/>
            <a:ext cx="2895600" cy="2860278"/>
          </a:xfrm>
        </p:spPr>
      </p:pic>
      <p:sp>
        <p:nvSpPr>
          <p:cNvPr id="4" name="Rectangle 3"/>
          <p:cNvSpPr/>
          <p:nvPr/>
        </p:nvSpPr>
        <p:spPr>
          <a:xfrm>
            <a:off x="0" y="457200"/>
            <a:ext cx="861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/>
              <a:t>If they are different, one will be expressed and one will be hidden.  The one that is expressed is dominant.  The one that is hidden is recessive.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Ex.  A brown eyed gene and a blue eyed gene makes brown.  Brown is dominant, blue is recessive.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 smtClean="0"/>
              <a:t>Bb = brown</a:t>
            </a:r>
          </a:p>
          <a:p>
            <a:pPr>
              <a:buNone/>
            </a:pPr>
            <a:r>
              <a:rPr lang="en-US" sz="3200" dirty="0" smtClean="0"/>
              <a:t>BB = brown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unnet wqua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1" y="514314"/>
            <a:ext cx="7834826" cy="56118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77000"/>
          </a:xfrm>
        </p:spPr>
        <p:txBody>
          <a:bodyPr/>
          <a:lstStyle/>
          <a:p>
            <a:r>
              <a:rPr lang="en-US" dirty="0" smtClean="0"/>
              <a:t>Some traits are determined by </a:t>
            </a:r>
            <a:r>
              <a:rPr lang="en-US" u="sng" dirty="0" smtClean="0"/>
              <a:t>co-dominant </a:t>
            </a:r>
            <a:r>
              <a:rPr lang="en-US" dirty="0" smtClean="0"/>
              <a:t>inheritance.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Ex. Blood Type</a:t>
            </a:r>
          </a:p>
          <a:p>
            <a:pPr>
              <a:buNone/>
            </a:pPr>
            <a:r>
              <a:rPr lang="en-US" dirty="0" smtClean="0"/>
              <a:t>					          </a:t>
            </a:r>
            <a:r>
              <a:rPr lang="en-US" u="sng" dirty="0" smtClean="0"/>
              <a:t>MOM    DAD     CHILD</a:t>
            </a:r>
            <a:endParaRPr lang="en-US" u="sng" dirty="0"/>
          </a:p>
          <a:p>
            <a:pPr>
              <a:buNone/>
            </a:pPr>
            <a:r>
              <a:rPr lang="en-US" dirty="0" smtClean="0"/>
              <a:t>A &amp; B are co-dominant.	    A           </a:t>
            </a:r>
            <a:r>
              <a:rPr lang="en-US" dirty="0" err="1" smtClean="0"/>
              <a:t>A</a:t>
            </a:r>
            <a:r>
              <a:rPr lang="en-US" dirty="0" smtClean="0"/>
              <a:t>          AA = A</a:t>
            </a:r>
          </a:p>
          <a:p>
            <a:pPr>
              <a:buNone/>
            </a:pPr>
            <a:r>
              <a:rPr lang="en-US" dirty="0" smtClean="0"/>
              <a:t>O is recessive			    A	        B	AB = AB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				    A	        O	AO = A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				    B	</a:t>
            </a: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B</a:t>
            </a:r>
            <a:r>
              <a:rPr lang="en-US" dirty="0" smtClean="0"/>
              <a:t>	BB = B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				    B  	        O	BO = B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				    B	         A         BA = AB</a:t>
            </a:r>
            <a:endParaRPr lang="en-US" dirty="0"/>
          </a:p>
          <a:p>
            <a:pPr>
              <a:buNone/>
            </a:pPr>
            <a:r>
              <a:rPr lang="en-US" dirty="0" smtClean="0"/>
              <a:t>						    O	         </a:t>
            </a:r>
            <a:r>
              <a:rPr lang="en-US" dirty="0" err="1" smtClean="0"/>
              <a:t>O</a:t>
            </a:r>
            <a:r>
              <a:rPr lang="en-US" dirty="0" smtClean="0"/>
              <a:t>	OO = O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533</Words>
  <Application>Microsoft Office PowerPoint</Application>
  <PresentationFormat>On-screen Show (4:3)</PresentationFormat>
  <Paragraphs>104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 Closer Look at Conception</vt:lpstr>
      <vt:lpstr>Genetics</vt:lpstr>
      <vt:lpstr>PowerPoint Presentation</vt:lpstr>
      <vt:lpstr>PowerPoint Presentation</vt:lpstr>
      <vt:lpstr>PowerPoint Presentation</vt:lpstr>
      <vt:lpstr>Dominant &amp; Recessive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Multiple Births</vt:lpstr>
      <vt:lpstr>Fraternal Twins</vt:lpstr>
      <vt:lpstr>Identical Twins</vt:lpstr>
      <vt:lpstr>Twins in the Uterus</vt:lpstr>
      <vt:lpstr>PowerPoint Presentation</vt:lpstr>
      <vt:lpstr>PowerPoint Presentation</vt:lpstr>
      <vt:lpstr>Conjoined Twins</vt:lpstr>
      <vt:lpstr>Family Planning (Birth Control)</vt:lpstr>
      <vt:lpstr>Infertility</vt:lpstr>
      <vt:lpstr>Options for Infertile Couples </vt:lpstr>
      <vt:lpstr>PowerPoint Presentation</vt:lpstr>
    </vt:vector>
  </TitlesOfParts>
  <Company>FPS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Closer Look at Conception</dc:title>
  <dc:creator>mbecker</dc:creator>
  <cp:lastModifiedBy>Windows User</cp:lastModifiedBy>
  <cp:revision>23</cp:revision>
  <dcterms:created xsi:type="dcterms:W3CDTF">2010-10-29T20:08:46Z</dcterms:created>
  <dcterms:modified xsi:type="dcterms:W3CDTF">2014-11-07T19:06:52Z</dcterms:modified>
</cp:coreProperties>
</file>