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8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FB33-DD49-4AED-9FD8-19DB761C3B5A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CE11-EE25-4C37-BB22-4BD83BB15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371600"/>
          </a:xfrm>
        </p:spPr>
        <p:txBody>
          <a:bodyPr/>
          <a:lstStyle/>
          <a:p>
            <a:r>
              <a:rPr lang="en-US" dirty="0" smtClean="0"/>
              <a:t>Preparing for Birth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 Healthy Pregnancy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regnant 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057400"/>
            <a:ext cx="3016281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Discomforts of Pregnancy </a:t>
            </a:r>
            <a:r>
              <a:rPr lang="en-US" sz="32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Shortness of breath – </a:t>
            </a:r>
          </a:p>
          <a:p>
            <a:pPr>
              <a:buNone/>
            </a:pPr>
            <a:r>
              <a:rPr lang="en-US" dirty="0" smtClean="0"/>
              <a:t>	pressure on lungs from baby</a:t>
            </a:r>
          </a:p>
          <a:p>
            <a:endParaRPr lang="en-US" dirty="0" smtClean="0"/>
          </a:p>
          <a:p>
            <a:r>
              <a:rPr lang="en-US" dirty="0" smtClean="0"/>
              <a:t>Varicose veins – due to </a:t>
            </a:r>
          </a:p>
          <a:p>
            <a:pPr>
              <a:buNone/>
            </a:pPr>
            <a:r>
              <a:rPr lang="en-US" dirty="0" smtClean="0"/>
              <a:t>	increased pressure on </a:t>
            </a:r>
          </a:p>
          <a:p>
            <a:pPr>
              <a:buNone/>
            </a:pPr>
            <a:r>
              <a:rPr lang="en-US" dirty="0" smtClean="0"/>
              <a:t>	blood vessels in legs</a:t>
            </a:r>
            <a:endParaRPr lang="en-US" dirty="0"/>
          </a:p>
        </p:txBody>
      </p:sp>
      <p:pic>
        <p:nvPicPr>
          <p:cNvPr id="4" name="Picture 3" descr="varicose v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9" y="3962400"/>
            <a:ext cx="3450301" cy="2438400"/>
          </a:xfrm>
          <a:prstGeom prst="rect">
            <a:avLst/>
          </a:prstGeom>
        </p:spPr>
      </p:pic>
      <p:pic>
        <p:nvPicPr>
          <p:cNvPr id="5" name="Picture 4" descr="short of bre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19200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nal org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31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Discomforts of Pregnancy </a:t>
            </a:r>
            <a:r>
              <a:rPr lang="en-US" sz="32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cramps in legs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Lower back pain</a:t>
            </a:r>
            <a:endParaRPr lang="en-US" dirty="0"/>
          </a:p>
        </p:txBody>
      </p:sp>
      <p:pic>
        <p:nvPicPr>
          <p:cNvPr id="4" name="Picture 3" descr="muscle cra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19200"/>
            <a:ext cx="3333750" cy="2066925"/>
          </a:xfrm>
          <a:prstGeom prst="rect">
            <a:avLst/>
          </a:prstGeom>
        </p:spPr>
      </p:pic>
      <p:pic>
        <p:nvPicPr>
          <p:cNvPr id="5" name="Picture 4" descr="lower-back-pain-during-early-pregn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429000"/>
            <a:ext cx="2118575" cy="3177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Serious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Vaginal bleeding</a:t>
            </a:r>
          </a:p>
          <a:p>
            <a:r>
              <a:rPr lang="en-US" dirty="0" smtClean="0"/>
              <a:t>Extreme weight changes</a:t>
            </a:r>
          </a:p>
          <a:p>
            <a:r>
              <a:rPr lang="en-US" dirty="0" smtClean="0"/>
              <a:t>Severe abdominal pain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Swelling of face, hands, ankles</a:t>
            </a:r>
          </a:p>
          <a:p>
            <a:r>
              <a:rPr lang="en-US" dirty="0" smtClean="0"/>
              <a:t>Blurred vision or dizziness</a:t>
            </a:r>
            <a:endParaRPr lang="en-US" dirty="0"/>
          </a:p>
        </p:txBody>
      </p:sp>
      <p:pic>
        <p:nvPicPr>
          <p:cNvPr id="4" name="Picture 3" descr="swollen ank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296487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 During Pregnancy</a:t>
            </a:r>
            <a:br>
              <a:rPr lang="en-US" dirty="0" smtClean="0"/>
            </a:br>
            <a:r>
              <a:rPr lang="en-US" sz="3200" dirty="0" smtClean="0"/>
              <a:t>The single most important requirement during pregnancy.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– Baby needs it for </a:t>
            </a:r>
          </a:p>
          <a:p>
            <a:pPr>
              <a:buNone/>
            </a:pPr>
            <a:r>
              <a:rPr lang="en-US" dirty="0" smtClean="0"/>
              <a:t>			 bones &amp; teeth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Carbohydrates &amp; Fats – </a:t>
            </a:r>
          </a:p>
          <a:p>
            <a:pPr>
              <a:buNone/>
            </a:pPr>
            <a:r>
              <a:rPr lang="en-US" dirty="0" smtClean="0"/>
              <a:t>			Provide energy</a:t>
            </a:r>
            <a:endParaRPr lang="en-US" dirty="0"/>
          </a:p>
        </p:txBody>
      </p:sp>
      <p:pic>
        <p:nvPicPr>
          <p:cNvPr id="4" name="Picture 3" descr="pro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47800"/>
            <a:ext cx="3348037" cy="2367986"/>
          </a:xfrm>
          <a:prstGeom prst="rect">
            <a:avLst/>
          </a:prstGeom>
        </p:spPr>
      </p:pic>
      <p:pic>
        <p:nvPicPr>
          <p:cNvPr id="5" name="Picture 4" descr="Carbohydr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038600"/>
            <a:ext cx="3225800" cy="258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Vitamins – some birth defects are linked to vitamin deficiency.  Mom’s need for folic acid increases.  All other vitamins help with the baby’s development.</a:t>
            </a:r>
          </a:p>
          <a:p>
            <a:r>
              <a:rPr lang="en-US" dirty="0" smtClean="0"/>
              <a:t>Minerals – for strong bones &amp; teeth.  To help get waste products out of the body.  Iron, calcium &amp; phosphorous are very important.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ita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191000"/>
            <a:ext cx="3476625" cy="2247900"/>
          </a:xfrm>
          <a:prstGeom prst="rect">
            <a:avLst/>
          </a:prstGeom>
        </p:spPr>
      </p:pic>
      <p:pic>
        <p:nvPicPr>
          <p:cNvPr id="5" name="Picture 4" descr="vitam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9624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Teens must be extra careful to eat right.  Their own bodies are still developing as well as the baby’s.  Teens typically eat more junk food.</a:t>
            </a:r>
            <a:endParaRPr lang="en-US" dirty="0"/>
          </a:p>
        </p:txBody>
      </p:sp>
      <p:pic>
        <p:nvPicPr>
          <p:cNvPr id="4" name="Picture 3" descr="teen 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5054600" cy="454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Women usually gain 24 – 30 pounds during pregnancy.  Only about 7 – 8 pounds is the baby.  The rest is:</a:t>
            </a:r>
          </a:p>
          <a:p>
            <a:pPr lvl="1"/>
            <a:r>
              <a:rPr lang="en-US" dirty="0" smtClean="0"/>
              <a:t>Placenta</a:t>
            </a:r>
          </a:p>
          <a:p>
            <a:pPr lvl="1"/>
            <a:r>
              <a:rPr lang="en-US" dirty="0" smtClean="0"/>
              <a:t>Amniotic </a:t>
            </a:r>
            <a:r>
              <a:rPr lang="en-US" dirty="0" smtClean="0"/>
              <a:t>fluid</a:t>
            </a:r>
          </a:p>
          <a:p>
            <a:pPr lvl="1"/>
            <a:r>
              <a:rPr lang="en-US" dirty="0" smtClean="0"/>
              <a:t>Increased size of uterus</a:t>
            </a:r>
          </a:p>
          <a:p>
            <a:pPr lvl="1"/>
            <a:r>
              <a:rPr lang="en-US" dirty="0" smtClean="0"/>
              <a:t>Increase in breast tissue</a:t>
            </a:r>
          </a:p>
          <a:p>
            <a:pPr lvl="1"/>
            <a:r>
              <a:rPr lang="en-US" dirty="0" smtClean="0"/>
              <a:t>Increase in mom’s blood &amp; fluid volume</a:t>
            </a:r>
          </a:p>
          <a:p>
            <a:pPr lvl="1"/>
            <a:r>
              <a:rPr lang="en-US" dirty="0" smtClean="0"/>
              <a:t>Increase in mom’s fat stores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Gain Distribution</a:t>
            </a:r>
            <a:endParaRPr lang="en-US" dirty="0"/>
          </a:p>
        </p:txBody>
      </p:sp>
      <p:pic>
        <p:nvPicPr>
          <p:cNvPr id="4" name="Content Placeholder 3" descr="weightgain-distrib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632657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Care &amp;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dirty="0" smtClean="0"/>
              <a:t>Rest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Good Hygiene</a:t>
            </a:r>
            <a:endParaRPr lang="en-US" dirty="0"/>
          </a:p>
        </p:txBody>
      </p:sp>
      <p:pic>
        <p:nvPicPr>
          <p:cNvPr id="4" name="Picture 3" descr="hygi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038600"/>
            <a:ext cx="2552700" cy="2552700"/>
          </a:xfrm>
          <a:prstGeom prst="rect">
            <a:avLst/>
          </a:prstGeom>
        </p:spPr>
      </p:pic>
      <p:pic>
        <p:nvPicPr>
          <p:cNvPr id="5" name="Picture 4" descr="exerc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1828800" cy="2770632"/>
          </a:xfrm>
          <a:prstGeom prst="rect">
            <a:avLst/>
          </a:prstGeom>
        </p:spPr>
      </p:pic>
      <p:pic>
        <p:nvPicPr>
          <p:cNvPr id="6" name="Picture 5" descr="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2954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Signs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Missed period (usually first sign)</a:t>
            </a:r>
          </a:p>
          <a:p>
            <a:r>
              <a:rPr lang="en-US" dirty="0" smtClean="0"/>
              <a:t>Full feeling or ache in lower abdomen</a:t>
            </a:r>
          </a:p>
          <a:p>
            <a:r>
              <a:rPr lang="en-US" dirty="0" smtClean="0"/>
              <a:t>Frequent urination</a:t>
            </a:r>
          </a:p>
          <a:p>
            <a:r>
              <a:rPr lang="en-US" dirty="0" smtClean="0"/>
              <a:t>Swollen breasts/discomfort</a:t>
            </a:r>
          </a:p>
          <a:p>
            <a:r>
              <a:rPr lang="en-US" dirty="0" smtClean="0"/>
              <a:t>Nausea and vomiting (morning sickness)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Pregnancy test should be taken ASAP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Emotional Health During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Couples should talk things out and spend time alone together.</a:t>
            </a:r>
            <a:endParaRPr lang="en-US" dirty="0"/>
          </a:p>
        </p:txBody>
      </p:sp>
      <p:pic>
        <p:nvPicPr>
          <p:cNvPr id="4" name="Picture 3" descr="pregnant co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95600"/>
            <a:ext cx="5438811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Understand that hormones will cause mood swings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to reduce stress</a:t>
            </a:r>
            <a:endParaRPr lang="en-US" dirty="0"/>
          </a:p>
        </p:txBody>
      </p:sp>
      <p:pic>
        <p:nvPicPr>
          <p:cNvPr id="4" name="Picture 3" descr="mood sw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90600"/>
            <a:ext cx="6267450" cy="2554767"/>
          </a:xfrm>
          <a:prstGeom prst="rect">
            <a:avLst/>
          </a:prstGeom>
        </p:spPr>
      </p:pic>
      <p:pic>
        <p:nvPicPr>
          <p:cNvPr id="5" name="Picture 4" descr="yoga-during-pregn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86200"/>
            <a:ext cx="3095625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Pregnant women who feel overwhelmed need to seek help</a:t>
            </a:r>
            <a:endParaRPr lang="en-US" dirty="0"/>
          </a:p>
        </p:txBody>
      </p:sp>
      <p:pic>
        <p:nvPicPr>
          <p:cNvPr id="5" name="Picture 4" descr="counse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819400"/>
            <a:ext cx="4892872" cy="3247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Care During Pregnancy</a:t>
            </a:r>
            <a:br>
              <a:rPr lang="en-US" dirty="0" smtClean="0"/>
            </a:br>
            <a:r>
              <a:rPr lang="en-US" dirty="0" smtClean="0"/>
              <a:t>(Prenatal 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Schedule a visit with an </a:t>
            </a:r>
            <a:r>
              <a:rPr lang="en-US" b="1" dirty="0" smtClean="0"/>
              <a:t>obstetrician</a:t>
            </a:r>
            <a:endParaRPr lang="en-US" dirty="0" smtClean="0"/>
          </a:p>
          <a:p>
            <a:pPr lvl="1"/>
            <a:r>
              <a:rPr lang="en-US" dirty="0" smtClean="0"/>
              <a:t>A doctor who specializes in pregnancy and childbirth</a:t>
            </a:r>
          </a:p>
          <a:p>
            <a:pPr lvl="2">
              <a:buNone/>
            </a:pPr>
            <a:r>
              <a:rPr lang="en-US" sz="2800" dirty="0" smtClean="0"/>
              <a:t>These doctors schedule regular checkups, assist during birth and examine the newborn</a:t>
            </a:r>
          </a:p>
          <a:p>
            <a:pPr lvl="2">
              <a:buNone/>
            </a:pPr>
            <a:endParaRPr lang="en-US" sz="2800" dirty="0"/>
          </a:p>
          <a:p>
            <a:pPr lvl="2">
              <a:buNone/>
            </a:pPr>
            <a:endParaRPr lang="en-US" sz="2800" dirty="0" smtClean="0"/>
          </a:p>
          <a:p>
            <a:pPr lvl="2">
              <a:buNone/>
            </a:pPr>
            <a:r>
              <a:rPr lang="en-US" sz="2800" dirty="0"/>
              <a:t>	</a:t>
            </a:r>
            <a:r>
              <a:rPr lang="en-US" sz="2800" dirty="0" smtClean="0"/>
              <a:t>			***Nothing is more important </a:t>
            </a:r>
          </a:p>
          <a:p>
            <a:pPr lvl="2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to the health of the baby</a:t>
            </a:r>
          </a:p>
          <a:p>
            <a:pPr lvl="2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than regular medical</a:t>
            </a:r>
          </a:p>
          <a:p>
            <a:pPr lvl="2">
              <a:buNone/>
            </a:pPr>
            <a:r>
              <a:rPr lang="en-US" sz="2800"/>
              <a:t>	</a:t>
            </a:r>
            <a:r>
              <a:rPr lang="en-US" sz="2800" smtClean="0"/>
              <a:t>				care.</a:t>
            </a:r>
            <a:endParaRPr lang="en-US" sz="2800" dirty="0"/>
          </a:p>
        </p:txBody>
      </p:sp>
      <p:pic>
        <p:nvPicPr>
          <p:cNvPr id="4" name="Picture 3" descr="Obstetric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191000"/>
            <a:ext cx="3200400" cy="244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The First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 dirty="0" smtClean="0"/>
              <a:t>BP, pulse, respiration &amp; weight</a:t>
            </a:r>
          </a:p>
          <a:p>
            <a:r>
              <a:rPr lang="en-US" dirty="0" smtClean="0"/>
              <a:t>Medical history &amp; medications</a:t>
            </a:r>
          </a:p>
          <a:p>
            <a:r>
              <a:rPr lang="en-US" dirty="0" smtClean="0"/>
              <a:t>Pelvic measurement</a:t>
            </a:r>
          </a:p>
          <a:p>
            <a:r>
              <a:rPr lang="en-US" dirty="0" smtClean="0"/>
              <a:t>Urine analysis (check for infections or diabetes)</a:t>
            </a:r>
          </a:p>
          <a:p>
            <a:r>
              <a:rPr lang="en-US" dirty="0" smtClean="0"/>
              <a:t>Check for immunity to Rubella</a:t>
            </a:r>
          </a:p>
        </p:txBody>
      </p:sp>
      <p:pic>
        <p:nvPicPr>
          <p:cNvPr id="4" name="Picture 3" descr="_blood_press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0"/>
            <a:ext cx="3048000" cy="2875280"/>
          </a:xfrm>
          <a:prstGeom prst="rect">
            <a:avLst/>
          </a:prstGeom>
        </p:spPr>
      </p:pic>
      <p:pic>
        <p:nvPicPr>
          <p:cNvPr id="5" name="Picture 4" descr="uri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0"/>
            <a:ext cx="3297747" cy="287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First Exam </a:t>
            </a:r>
            <a:r>
              <a:rPr lang="en-US" sz="36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Blood tests (check for </a:t>
            </a:r>
            <a:r>
              <a:rPr lang="en-US" b="1" dirty="0" smtClean="0"/>
              <a:t>anemia, RH factor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Anemia</a:t>
            </a:r>
            <a:r>
              <a:rPr lang="en-US" dirty="0" smtClean="0"/>
              <a:t> – low iron or red blood cells</a:t>
            </a:r>
          </a:p>
          <a:p>
            <a:pPr lvl="1">
              <a:buNone/>
            </a:pPr>
            <a:r>
              <a:rPr lang="en-US" dirty="0" smtClean="0"/>
              <a:t>			 causes fatigue, weakness</a:t>
            </a:r>
          </a:p>
          <a:p>
            <a:pPr lvl="1">
              <a:buNone/>
            </a:pPr>
            <a:r>
              <a:rPr lang="en-US" u="sng" dirty="0" err="1" smtClean="0"/>
              <a:t>Rh</a:t>
            </a:r>
            <a:r>
              <a:rPr lang="en-US" u="sng" dirty="0" smtClean="0"/>
              <a:t> factor</a:t>
            </a:r>
            <a:r>
              <a:rPr lang="en-US" dirty="0" smtClean="0"/>
              <a:t> – a protein found in blood.  If the baby has it and the mom does not, it could be a problem in future pregnancies.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 descr="blood tes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191000"/>
            <a:ext cx="3505200" cy="236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Date of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Nine months &amp; one week from the first day of the last period</a:t>
            </a:r>
            <a:endParaRPr lang="en-US" dirty="0"/>
          </a:p>
        </p:txBody>
      </p:sp>
      <p:pic>
        <p:nvPicPr>
          <p:cNvPr id="4" name="Picture 3" descr="due d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7620000" cy="39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Checkups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until 6</a:t>
            </a:r>
            <a:r>
              <a:rPr lang="en-US" baseline="30000" dirty="0" smtClean="0"/>
              <a:t>th</a:t>
            </a:r>
            <a:r>
              <a:rPr lang="en-US" dirty="0" smtClean="0"/>
              <a:t> or 7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r>
              <a:rPr lang="en-US" dirty="0" smtClean="0"/>
              <a:t>Twice monthly until 8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r>
              <a:rPr lang="en-US" dirty="0" smtClean="0"/>
              <a:t>Weekly in 9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  <a:endParaRPr lang="en-US" dirty="0"/>
          </a:p>
        </p:txBody>
      </p:sp>
      <p:pic>
        <p:nvPicPr>
          <p:cNvPr id="5" name="Picture 4" descr="check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352800"/>
            <a:ext cx="4837416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– 28</a:t>
            </a:r>
            <a:r>
              <a:rPr lang="en-US" baseline="30000" dirty="0" smtClean="0"/>
              <a:t>th</a:t>
            </a:r>
            <a:r>
              <a:rPr lang="en-US" dirty="0" smtClean="0"/>
              <a:t> week:  Glucose test</a:t>
            </a:r>
          </a:p>
          <a:p>
            <a:pPr lvl="2">
              <a:buNone/>
            </a:pPr>
            <a:r>
              <a:rPr lang="en-US" sz="3600" dirty="0" smtClean="0"/>
              <a:t>To test for </a:t>
            </a:r>
            <a:r>
              <a:rPr lang="en-US" sz="3600" b="1" dirty="0" smtClean="0"/>
              <a:t>gestational diabetes</a:t>
            </a:r>
          </a:p>
          <a:p>
            <a:pPr lvl="2">
              <a:buNone/>
            </a:pPr>
            <a:r>
              <a:rPr lang="en-US" sz="3600" b="1" dirty="0" smtClean="0"/>
              <a:t>	</a:t>
            </a:r>
            <a:r>
              <a:rPr lang="en-US" sz="3600" dirty="0" smtClean="0"/>
              <a:t>a form of diabetes that occurs only during pregnancy</a:t>
            </a:r>
          </a:p>
          <a:p>
            <a:pPr lvl="2">
              <a:buNone/>
            </a:pPr>
            <a:r>
              <a:rPr lang="en-US" sz="3600" b="1" dirty="0" smtClean="0"/>
              <a:t>Preeclampsia</a:t>
            </a:r>
            <a:r>
              <a:rPr lang="en-US" sz="3600" dirty="0" smtClean="0"/>
              <a:t>:  very high blood pressure.  Bed rest is often required.</a:t>
            </a:r>
            <a:endParaRPr lang="en-US" sz="3600" b="1" dirty="0" smtClean="0"/>
          </a:p>
          <a:p>
            <a:pPr lvl="2">
              <a:buNone/>
            </a:pPr>
            <a:endParaRPr lang="en-US" sz="3600" dirty="0" smtClean="0"/>
          </a:p>
          <a:p>
            <a:pPr lvl="2">
              <a:buNone/>
            </a:pPr>
            <a:endParaRPr lang="en-US" sz="3600" b="1" dirty="0" smtClean="0"/>
          </a:p>
          <a:p>
            <a:pPr lvl="2">
              <a:buNone/>
            </a:pPr>
            <a:endParaRPr lang="en-US" sz="3600" b="1" dirty="0"/>
          </a:p>
        </p:txBody>
      </p:sp>
      <p:pic>
        <p:nvPicPr>
          <p:cNvPr id="4" name="Picture 3" descr="pregnancy-bedrest-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048225"/>
            <a:ext cx="4724400" cy="28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Discomforts of Pregnancy -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172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Nausea &amp; vomiting – usually in 1</a:t>
            </a:r>
            <a:r>
              <a:rPr lang="en-US" baseline="30000" dirty="0" smtClean="0"/>
              <a:t>st</a:t>
            </a:r>
            <a:r>
              <a:rPr lang="en-US" dirty="0" smtClean="0"/>
              <a:t> trimester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Sleepiness – early in </a:t>
            </a:r>
          </a:p>
          <a:p>
            <a:pPr>
              <a:buNone/>
            </a:pPr>
            <a:r>
              <a:rPr lang="en-US" dirty="0" smtClean="0"/>
              <a:t>	pregnancy – due to </a:t>
            </a:r>
          </a:p>
          <a:p>
            <a:pPr>
              <a:buNone/>
            </a:pPr>
            <a:r>
              <a:rPr lang="en-US" dirty="0" smtClean="0"/>
              <a:t>	hormone changes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Heartburn – later in pregnancy – due to limited space in abdomen</a:t>
            </a:r>
            <a:endParaRPr lang="en-US" dirty="0"/>
          </a:p>
        </p:txBody>
      </p:sp>
      <p:pic>
        <p:nvPicPr>
          <p:cNvPr id="4" name="Picture 3" descr="morning%20sickness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066800"/>
            <a:ext cx="2006600" cy="1860665"/>
          </a:xfrm>
          <a:prstGeom prst="rect">
            <a:avLst/>
          </a:prstGeom>
        </p:spPr>
      </p:pic>
      <p:pic>
        <p:nvPicPr>
          <p:cNvPr id="5" name="Picture 4" descr="sleep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913888"/>
            <a:ext cx="1600200" cy="2096262"/>
          </a:xfrm>
          <a:prstGeom prst="rect">
            <a:avLst/>
          </a:prstGeom>
        </p:spPr>
      </p:pic>
      <p:pic>
        <p:nvPicPr>
          <p:cNvPr id="6" name="Picture 5" descr="heartbu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962400"/>
            <a:ext cx="17526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422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Preparing for Birth</vt:lpstr>
      <vt:lpstr>Early Signs of Pregnancy</vt:lpstr>
      <vt:lpstr>Medical Care During Pregnancy (Prenatal Care)</vt:lpstr>
      <vt:lpstr>The First Exam</vt:lpstr>
      <vt:lpstr>The First Exam (continued)</vt:lpstr>
      <vt:lpstr>Approximate Date of Birth</vt:lpstr>
      <vt:lpstr>Regular Checkups</vt:lpstr>
      <vt:lpstr>Slide 8</vt:lpstr>
      <vt:lpstr>Discomforts of Pregnancy - Normal</vt:lpstr>
      <vt:lpstr>Discomforts of Pregnancy (continued)</vt:lpstr>
      <vt:lpstr>Slide 11</vt:lpstr>
      <vt:lpstr>Discomforts of Pregnancy (Continued)</vt:lpstr>
      <vt:lpstr>Possible Serious Complications</vt:lpstr>
      <vt:lpstr>Nutrition During Pregnancy The single most important requirement during pregnancy.</vt:lpstr>
      <vt:lpstr>Slide 15</vt:lpstr>
      <vt:lpstr>Slide 16</vt:lpstr>
      <vt:lpstr>Weight Gain</vt:lpstr>
      <vt:lpstr>Weight Gain Distribution</vt:lpstr>
      <vt:lpstr>Personal Care &amp; Activities</vt:lpstr>
      <vt:lpstr>Emotional Health During Pregnancy</vt:lpstr>
      <vt:lpstr>Slide 21</vt:lpstr>
      <vt:lpstr>Depression</vt:lpstr>
    </vt:vector>
  </TitlesOfParts>
  <Company>FPS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mbecker</dc:creator>
  <cp:lastModifiedBy>Windows User</cp:lastModifiedBy>
  <cp:revision>20</cp:revision>
  <dcterms:created xsi:type="dcterms:W3CDTF">2010-12-09T12:30:58Z</dcterms:created>
  <dcterms:modified xsi:type="dcterms:W3CDTF">2011-11-14T19:09:33Z</dcterms:modified>
</cp:coreProperties>
</file>