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59C5-A99A-40E9-BE86-0376ACCF987E}" type="datetimeFigureOut">
              <a:rPr lang="en-US" smtClean="0"/>
              <a:pPr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81D2-0703-4982-8AE8-95005CE3A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/>
          <a:lstStyle/>
          <a:p>
            <a:r>
              <a:rPr lang="en-US" dirty="0" smtClean="0"/>
              <a:t>Preparing for Parenthood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ning f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617453" cy="496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Care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Maternity clothes</a:t>
            </a:r>
            <a:endParaRPr lang="en-US" dirty="0"/>
          </a:p>
        </p:txBody>
      </p:sp>
      <p:pic>
        <p:nvPicPr>
          <p:cNvPr id="4" name="Picture 3" descr="child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295400"/>
            <a:ext cx="3124200" cy="2076291"/>
          </a:xfrm>
          <a:prstGeom prst="rect">
            <a:avLst/>
          </a:prstGeom>
        </p:spPr>
      </p:pic>
      <p:pic>
        <p:nvPicPr>
          <p:cNvPr id="5" name="Picture 4" descr="maternity clot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8481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Work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Decide on Child Care</a:t>
            </a:r>
          </a:p>
          <a:p>
            <a:pPr lvl="1"/>
            <a:r>
              <a:rPr lang="en-US" dirty="0" smtClean="0"/>
              <a:t>Relatives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Home child care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Child care center</a:t>
            </a:r>
            <a:endParaRPr lang="en-US" dirty="0"/>
          </a:p>
        </p:txBody>
      </p:sp>
      <p:pic>
        <p:nvPicPr>
          <p:cNvPr id="4" name="Picture 3" descr="rel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371600"/>
            <a:ext cx="1912797" cy="2071687"/>
          </a:xfrm>
          <a:prstGeom prst="rect">
            <a:avLst/>
          </a:prstGeom>
        </p:spPr>
      </p:pic>
      <p:pic>
        <p:nvPicPr>
          <p:cNvPr id="5" name="Picture 4" descr="home day 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133600"/>
            <a:ext cx="2743200" cy="2057400"/>
          </a:xfrm>
          <a:prstGeom prst="rect">
            <a:avLst/>
          </a:prstGeom>
        </p:spPr>
      </p:pic>
      <p:pic>
        <p:nvPicPr>
          <p:cNvPr id="6" name="Picture 5" descr="daycarece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1" y="4463153"/>
            <a:ext cx="2743200" cy="201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Maternity or paternity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from work following the birth of a baby.  Can be paid or unpaid – or a combination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and </a:t>
            </a:r>
            <a:r>
              <a:rPr lang="en-US" smtClean="0"/>
              <a:t>Medical Leave act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with more than 50 workers must offer up to 12 weeks of unpaid medical leave to new mothers and fathers.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Children in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your children for the arrival of a new baby.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Children’s reactions partly depend on how well prepared they were.</a:t>
            </a:r>
            <a:endParaRPr lang="en-US" dirty="0"/>
          </a:p>
        </p:txBody>
      </p:sp>
      <p:pic>
        <p:nvPicPr>
          <p:cNvPr id="4" name="Picture 3" descr="mother daugh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810000"/>
            <a:ext cx="2590800" cy="2590800"/>
          </a:xfrm>
          <a:prstGeom prst="rect">
            <a:avLst/>
          </a:prstGeom>
        </p:spPr>
      </p:pic>
      <p:pic>
        <p:nvPicPr>
          <p:cNvPr id="5" name="Picture 4" descr="new 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810000"/>
            <a:ext cx="2616200" cy="268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Children can have a variety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Jealousy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Excitement</a:t>
            </a:r>
          </a:p>
          <a:p>
            <a:r>
              <a:rPr lang="en-US" dirty="0" smtClean="0"/>
              <a:t>Love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Adjusting takes time.  Talk about the child’s feelings.</a:t>
            </a:r>
            <a:endParaRPr lang="en-US" dirty="0"/>
          </a:p>
        </p:txBody>
      </p:sp>
      <p:pic>
        <p:nvPicPr>
          <p:cNvPr id="4" name="Picture 3" descr="big 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990600"/>
            <a:ext cx="1905000" cy="1905000"/>
          </a:xfrm>
          <a:prstGeom prst="rect">
            <a:avLst/>
          </a:prstGeom>
        </p:spPr>
      </p:pic>
      <p:pic>
        <p:nvPicPr>
          <p:cNvPr id="5" name="Picture 4" descr="big si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066800"/>
            <a:ext cx="2127250" cy="2779508"/>
          </a:xfrm>
          <a:prstGeom prst="rect">
            <a:avLst/>
          </a:prstGeom>
        </p:spPr>
      </p:pic>
      <p:pic>
        <p:nvPicPr>
          <p:cNvPr id="6" name="Picture 5" descr="bigger 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048000"/>
            <a:ext cx="2743200" cy="2048828"/>
          </a:xfrm>
          <a:prstGeom prst="rect">
            <a:avLst/>
          </a:prstGeom>
        </p:spPr>
      </p:pic>
      <p:pic>
        <p:nvPicPr>
          <p:cNvPr id="7" name="Picture 6" descr="big brot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038600"/>
            <a:ext cx="2438400" cy="183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Decisions about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Breast Feeding vs. Bottle feeding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breast fee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800"/>
            <a:ext cx="2969567" cy="4458705"/>
          </a:xfrm>
          <a:prstGeom prst="rect">
            <a:avLst/>
          </a:prstGeom>
        </p:spPr>
      </p:pic>
      <p:pic>
        <p:nvPicPr>
          <p:cNvPr id="5" name="Picture 4" descr="bottle f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172367"/>
            <a:ext cx="3048000" cy="454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Formula:</a:t>
            </a:r>
          </a:p>
          <a:p>
            <a:pPr lvl="1">
              <a:buNone/>
            </a:pPr>
            <a:r>
              <a:rPr lang="en-US" dirty="0" smtClean="0"/>
              <a:t>A mixture of milk or milk substitute, water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and nutrients</a:t>
            </a:r>
            <a:endParaRPr lang="en-US" dirty="0"/>
          </a:p>
        </p:txBody>
      </p:sp>
      <p:pic>
        <p:nvPicPr>
          <p:cNvPr id="4" name="Picture 3" descr="form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098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Pediatrician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Pediatrician: a doctor who specializes in treating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children</a:t>
            </a:r>
            <a:endParaRPr lang="en-US" dirty="0"/>
          </a:p>
        </p:txBody>
      </p:sp>
      <p:pic>
        <p:nvPicPr>
          <p:cNvPr id="4" name="Picture 3" descr="pediatric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4384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Budget</a:t>
            </a:r>
            <a:r>
              <a:rPr lang="en-US" dirty="0" smtClean="0"/>
              <a:t>: A spending plan that people use to help estimate their present and future income and expenses.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 sources of income and amount</a:t>
            </a:r>
          </a:p>
          <a:p>
            <a:r>
              <a:rPr lang="en-US" dirty="0" smtClean="0"/>
              <a:t>Identify expenses</a:t>
            </a:r>
            <a:endParaRPr lang="en-US" dirty="0"/>
          </a:p>
        </p:txBody>
      </p:sp>
      <p:pic>
        <p:nvPicPr>
          <p:cNvPr id="4" name="Picture 3" descr="bud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819400"/>
            <a:ext cx="2904566" cy="192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u="sng" dirty="0" smtClean="0"/>
              <a:t>Fixed expenses</a:t>
            </a:r>
            <a:r>
              <a:rPr lang="en-US" dirty="0" smtClean="0"/>
              <a:t>: expenses that can’t easily be changed.</a:t>
            </a:r>
          </a:p>
          <a:p>
            <a:pPr>
              <a:buNone/>
            </a:pPr>
            <a:r>
              <a:rPr lang="en-US" dirty="0" smtClean="0"/>
              <a:t>	ex.  Car payments, rent, taxes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Flexible expenses</a:t>
            </a:r>
            <a:r>
              <a:rPr lang="en-US" dirty="0" smtClean="0"/>
              <a:t>:  expenses that can vary.</a:t>
            </a:r>
          </a:p>
          <a:p>
            <a:pPr>
              <a:buNone/>
            </a:pPr>
            <a:r>
              <a:rPr lang="en-US" dirty="0" smtClean="0"/>
              <a:t>	ex. Food, clothing, entertainment, household items.</a:t>
            </a:r>
            <a:endParaRPr lang="en-US" dirty="0"/>
          </a:p>
        </p:txBody>
      </p:sp>
      <p:pic>
        <p:nvPicPr>
          <p:cNvPr id="4" name="Picture 3" descr="car pay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1652530" cy="1143000"/>
          </a:xfrm>
          <a:prstGeom prst="rect">
            <a:avLst/>
          </a:prstGeom>
        </p:spPr>
      </p:pic>
      <p:pic>
        <p:nvPicPr>
          <p:cNvPr id="5" name="Picture 4" descr="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743200"/>
            <a:ext cx="1485900" cy="1485900"/>
          </a:xfrm>
          <a:prstGeom prst="rect">
            <a:avLst/>
          </a:prstGeom>
        </p:spPr>
      </p:pic>
      <p:pic>
        <p:nvPicPr>
          <p:cNvPr id="6" name="Picture 5" descr="t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895600"/>
            <a:ext cx="1717964" cy="1219200"/>
          </a:xfrm>
          <a:prstGeom prst="rect">
            <a:avLst/>
          </a:prstGeom>
        </p:spPr>
      </p:pic>
      <p:pic>
        <p:nvPicPr>
          <p:cNvPr id="7" name="Picture 6" descr="fo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181600"/>
            <a:ext cx="1295400" cy="1463323"/>
          </a:xfrm>
          <a:prstGeom prst="rect">
            <a:avLst/>
          </a:prstGeom>
        </p:spPr>
      </p:pic>
      <p:pic>
        <p:nvPicPr>
          <p:cNvPr id="8" name="Picture 7" descr="clothing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231701"/>
            <a:ext cx="1905000" cy="1252538"/>
          </a:xfrm>
          <a:prstGeom prst="rect">
            <a:avLst/>
          </a:prstGeom>
        </p:spPr>
      </p:pic>
      <p:pic>
        <p:nvPicPr>
          <p:cNvPr id="9" name="Picture 8" descr="household ite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5257800"/>
            <a:ext cx="1447800" cy="1195727"/>
          </a:xfrm>
          <a:prstGeom prst="rect">
            <a:avLst/>
          </a:prstGeom>
        </p:spPr>
      </p:pic>
      <p:pic>
        <p:nvPicPr>
          <p:cNvPr id="10" name="Picture 9" descr="entertainme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5257800"/>
            <a:ext cx="1676803" cy="111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Health Care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Doctors fees, hospital fees</a:t>
            </a:r>
          </a:p>
          <a:p>
            <a:endParaRPr lang="en-US" dirty="0" smtClean="0"/>
          </a:p>
          <a:p>
            <a:r>
              <a:rPr lang="en-US" dirty="0" smtClean="0"/>
              <a:t>Many working women have insurance.  Some have it through their spouse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do not have any.  There are government programs that offer insurance at low costs.</a:t>
            </a:r>
          </a:p>
          <a:p>
            <a:pPr>
              <a:buNone/>
            </a:pPr>
            <a:r>
              <a:rPr lang="en-US" dirty="0" smtClean="0"/>
              <a:t>	For example, HUSKY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222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Preparing for Parenthood</vt:lpstr>
      <vt:lpstr>Other Children in the Family</vt:lpstr>
      <vt:lpstr>Children can have a variety of reactions</vt:lpstr>
      <vt:lpstr>Decisions about Feeding</vt:lpstr>
      <vt:lpstr>Slide 5</vt:lpstr>
      <vt:lpstr>Choosing a Pediatrician</vt:lpstr>
      <vt:lpstr>Making a Budget</vt:lpstr>
      <vt:lpstr>Identify expenses</vt:lpstr>
      <vt:lpstr>Estimating Health Care Costs</vt:lpstr>
      <vt:lpstr>Other Costs</vt:lpstr>
      <vt:lpstr>Balancing Work and Family</vt:lpstr>
      <vt:lpstr>Maternity or paternity leave</vt:lpstr>
      <vt:lpstr>Family and Medical Leave act</vt:lpstr>
    </vt:vector>
  </TitlesOfParts>
  <Company>FPS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mbecker</dc:creator>
  <cp:lastModifiedBy>mbecker</cp:lastModifiedBy>
  <cp:revision>15</cp:revision>
  <dcterms:created xsi:type="dcterms:W3CDTF">2010-12-15T21:20:46Z</dcterms:created>
  <dcterms:modified xsi:type="dcterms:W3CDTF">2010-12-21T17:57:06Z</dcterms:modified>
</cp:coreProperties>
</file>