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9" r:id="rId4"/>
    <p:sldId id="271" r:id="rId5"/>
    <p:sldId id="272" r:id="rId6"/>
    <p:sldId id="273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7F454-F220-43ED-BCDA-AD8D5CF52B2E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CD033-6A0B-4C9B-BF1B-A0C9C9E123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343CF1-6450-4786-BF23-22D1004FCD6D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488F03A-07A7-4F6D-A324-789C7D671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D7AF80-0A29-493A-86B1-4B4C531830A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CA20-D6F1-474C-AD41-A3707FC6A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F2FC8-A220-4667-95C4-83E2DBE46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2B771-58A0-4DD6-8092-F74DD7548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68925-2359-4148-B071-E8F3A1817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6099E-990F-4067-8CE5-6547C4F5E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C599-D22E-452A-920E-0C8629381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60CD-0B51-4D1C-BF5D-7928A3DF2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DFA0-9C30-40F7-8E6D-E24B0EE50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E456-241F-4E31-8FC8-5AAE5B88A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39502-EF4F-49E1-8BB9-A64E01308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A32D0-19D7-4FD4-9CF9-588815620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3AC4EDB-B683-4247-8A26-FE25213F5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6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b="1" smtClean="0"/>
              <a:t>Chapter 9</a:t>
            </a:r>
            <a:r>
              <a:rPr lang="en-US" sz="4600" smtClean="0"/>
              <a:t/>
            </a:r>
            <a:br>
              <a:rPr lang="en-US" sz="4600" smtClean="0"/>
            </a:br>
            <a:r>
              <a:rPr lang="en-US" sz="4600" smtClean="0"/>
              <a:t>I</a:t>
            </a:r>
            <a:r>
              <a:rPr lang="en-US" sz="4600" b="1" smtClean="0"/>
              <a:t>ntellectual Development</a:t>
            </a:r>
            <a:br>
              <a:rPr lang="en-US" sz="4600" b="1" smtClean="0"/>
            </a:br>
            <a:r>
              <a:rPr lang="en-US" sz="4600" b="1" smtClean="0"/>
              <a:t> in Infants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Cerebellum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Cerebellum controls </a:t>
            </a:r>
            <a:r>
              <a:rPr lang="en-US" u="sng" smtClean="0"/>
              <a:t>muscle coordination, balance and posture</a:t>
            </a:r>
          </a:p>
        </p:txBody>
      </p:sp>
      <p:pic>
        <p:nvPicPr>
          <p:cNvPr id="12292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43200"/>
            <a:ext cx="37338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47800" y="487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Cerebellum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895600" y="5029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Pituitary Gland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Pituitary Gland secretes </a:t>
            </a:r>
            <a:r>
              <a:rPr lang="en-US" u="sng" smtClean="0"/>
              <a:t>hormones</a:t>
            </a:r>
            <a:r>
              <a:rPr lang="en-US" smtClean="0"/>
              <a:t> that regulate growth, metabolism and sexual development</a:t>
            </a:r>
          </a:p>
        </p:txBody>
      </p:sp>
      <p:pic>
        <p:nvPicPr>
          <p:cNvPr id="13316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43200"/>
            <a:ext cx="37338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43000" y="4419600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Pituitary Gland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819400" y="4572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Brain 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Brain Stem controls involuntary activities such as </a:t>
            </a:r>
            <a:r>
              <a:rPr lang="en-US" u="sng" smtClean="0"/>
              <a:t>breathing, heart rate and blood pressure</a:t>
            </a:r>
          </a:p>
        </p:txBody>
      </p:sp>
      <p:pic>
        <p:nvPicPr>
          <p:cNvPr id="14340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43200"/>
            <a:ext cx="37338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Brain Stem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667000" y="5029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Spinal Cord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Spinal Cord transmits information from the body to the brain and instructions from the </a:t>
            </a:r>
            <a:r>
              <a:rPr lang="en-US" u="sng" smtClean="0"/>
              <a:t>brain to the body</a:t>
            </a:r>
          </a:p>
        </p:txBody>
      </p:sp>
      <p:pic>
        <p:nvPicPr>
          <p:cNvPr id="15364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43200"/>
            <a:ext cx="37338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03325" y="5272088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Spinal Cord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514600" y="5464175"/>
            <a:ext cx="441960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the Brain Works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child develops the </a:t>
            </a:r>
            <a:r>
              <a:rPr lang="en-US" u="sng" smtClean="0"/>
              <a:t>dendrites of cells grow toward each other</a:t>
            </a:r>
          </a:p>
          <a:p>
            <a:pPr eaLnBrk="1" hangingPunct="1"/>
            <a:r>
              <a:rPr lang="en-US" smtClean="0"/>
              <a:t>They never touch and the spaces between the cells-  they are called </a:t>
            </a:r>
            <a:r>
              <a:rPr lang="en-US" u="sng" smtClean="0"/>
              <a:t>Synapses</a:t>
            </a:r>
          </a:p>
          <a:p>
            <a:pPr eaLnBrk="1" hangingPunct="1"/>
            <a:r>
              <a:rPr lang="en-US" smtClean="0"/>
              <a:t>Chemical released by the axons are called </a:t>
            </a:r>
            <a:r>
              <a:rPr lang="en-US" u="sng" smtClean="0"/>
              <a:t>Neurotransmitters </a:t>
            </a:r>
          </a:p>
          <a:p>
            <a:pPr eaLnBrk="1" hangingPunct="1"/>
            <a:r>
              <a:rPr lang="en-US" smtClean="0"/>
              <a:t>These </a:t>
            </a:r>
            <a:r>
              <a:rPr lang="en-US" u="sng" smtClean="0"/>
              <a:t>neurotransmitters cross the synapses</a:t>
            </a:r>
            <a:r>
              <a:rPr lang="en-US" smtClean="0"/>
              <a:t> between cells and </a:t>
            </a:r>
            <a:r>
              <a:rPr lang="en-US" u="sng" smtClean="0"/>
              <a:t>make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the Brain Works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The more times a connection is made the easier it becomes to transmit the information in the future</a:t>
            </a:r>
          </a:p>
          <a:p>
            <a:pPr eaLnBrk="1" hangingPunct="1"/>
            <a:r>
              <a:rPr lang="en-US" u="sng" smtClean="0"/>
              <a:t>More pathways or connections give the brain more power</a:t>
            </a:r>
          </a:p>
          <a:p>
            <a:pPr eaLnBrk="1" hangingPunct="1"/>
            <a:r>
              <a:rPr lang="en-US" smtClean="0"/>
              <a:t>This is the basis of LEARNING!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Building the Brain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increase in connections is the result of sensory input.  The more a baby interacts with the world, the more complex the “wiring” becomes.  This gives the brain more flexibility.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These connections are not permanent.  Some are lost as new ones are created.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the Brain’s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axons of neurons acquire a myelin coating as a baby grows.  This allows the nerves to function at full speed.</a:t>
            </a:r>
          </a:p>
          <a:p>
            <a:endParaRPr lang="en-US" dirty="0" smtClean="0"/>
          </a:p>
          <a:p>
            <a:r>
              <a:rPr lang="en-US" dirty="0" smtClean="0"/>
              <a:t>The presence of myelin makes learning much easier.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Early Brain Development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239000" cy="4530725"/>
          </a:xfrm>
        </p:spPr>
        <p:txBody>
          <a:bodyPr/>
          <a:lstStyle/>
          <a:p>
            <a:pPr eaLnBrk="1" hangingPunct="1"/>
            <a:r>
              <a:rPr lang="en-US" smtClean="0"/>
              <a:t>The Brain has billions of Nerve Cells called </a:t>
            </a:r>
            <a:r>
              <a:rPr lang="en-US" u="sng" smtClean="0"/>
              <a:t>Neurons.</a:t>
            </a:r>
          </a:p>
          <a:p>
            <a:pPr eaLnBrk="1" hangingPunct="1"/>
            <a:endParaRPr lang="en-US" u="sng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90800"/>
            <a:ext cx="451961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the Neuron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895350"/>
            <a:ext cx="9107488" cy="5962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81000" y="304800"/>
            <a:ext cx="81534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Dendrites receive information (messages) from other neurons or sensory </a:t>
            </a:r>
            <a:r>
              <a:rPr lang="en-US" sz="2800" dirty="0" smtClean="0"/>
              <a:t>cells or </a:t>
            </a:r>
            <a:r>
              <a:rPr lang="en-US" sz="2800" smtClean="0"/>
              <a:t>the environment.</a:t>
            </a:r>
            <a:endParaRPr lang="en-US" sz="2800"/>
          </a:p>
          <a:p>
            <a:endParaRPr lang="en-US" sz="2800" dirty="0"/>
          </a:p>
          <a:p>
            <a:r>
              <a:rPr lang="en-US" sz="2800" dirty="0"/>
              <a:t>The dendrites pass the information to the cell body, where it is processed.</a:t>
            </a:r>
          </a:p>
          <a:p>
            <a:endParaRPr lang="en-US" sz="2800" dirty="0"/>
          </a:p>
          <a:p>
            <a:r>
              <a:rPr lang="en-US" sz="2800" dirty="0"/>
              <a:t>The message is then sent down the axon.</a:t>
            </a:r>
          </a:p>
          <a:p>
            <a:endParaRPr lang="en-US" sz="2800" dirty="0"/>
          </a:p>
          <a:p>
            <a:r>
              <a:rPr lang="en-US" sz="2800" dirty="0"/>
              <a:t>At the end of the axon, the message is sent to the next neuron by chemical transmitters.</a:t>
            </a:r>
          </a:p>
          <a:p>
            <a:endParaRPr lang="en-US" sz="2800" dirty="0"/>
          </a:p>
          <a:p>
            <a:r>
              <a:rPr lang="en-US" sz="2800" dirty="0"/>
              <a:t>The myelin coating on the axon helps the signal to travel down the axon.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3400" y="3048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There is a small space between neurons.  The space is called a synapse.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420052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5800" y="457200"/>
            <a:ext cx="8077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Links between neurons develop quickly in an infant’s brain.  These links are called neural pathways.</a:t>
            </a:r>
          </a:p>
          <a:p>
            <a:endParaRPr lang="en-US" sz="2800"/>
          </a:p>
          <a:p>
            <a:r>
              <a:rPr lang="en-US" sz="2800"/>
              <a:t>These neural pathways “wire” the brain so that it can control body functions and thinking.</a:t>
            </a:r>
          </a:p>
          <a:p>
            <a:endParaRPr lang="en-US" sz="2800"/>
          </a:p>
          <a:p>
            <a:r>
              <a:rPr lang="en-US" sz="2800"/>
              <a:t>These neural pathways form continuously until about age 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the Brain</a:t>
            </a:r>
          </a:p>
        </p:txBody>
      </p:sp>
      <p:pic>
        <p:nvPicPr>
          <p:cNvPr id="9219" name="Picture 7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219200"/>
            <a:ext cx="52578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6477000" y="17668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Cerebrum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6400800" y="30480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Thalamus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6477000" y="397668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Cerebellum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6477000" y="3581400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Pituitary Gland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6477000" y="4343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Brain Stem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6477000" y="48006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Spinal Cord</a:t>
            </a:r>
          </a:p>
        </p:txBody>
      </p:sp>
      <p:sp>
        <p:nvSpPr>
          <p:cNvPr id="9226" name="Line 14"/>
          <p:cNvSpPr>
            <a:spLocks noChangeShapeType="1"/>
          </p:cNvSpPr>
          <p:nvPr/>
        </p:nvSpPr>
        <p:spPr bwMode="auto">
          <a:xfrm>
            <a:off x="2667000" y="1981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>
            <a:off x="2743200" y="3276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2362200" y="3810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>
            <a:off x="41148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>
            <a:off x="3581400" y="4572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3581400" y="5029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>
            <a:off x="457200" y="990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Different sections of the brain control specific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Cerebrum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The Cerebrum receives information from the senses and controls </a:t>
            </a:r>
            <a:r>
              <a:rPr lang="en-US" u="sng" smtClean="0"/>
              <a:t>motor skills, speech and memory</a:t>
            </a:r>
          </a:p>
          <a:p>
            <a:pPr eaLnBrk="1" hangingPunct="1"/>
            <a:r>
              <a:rPr lang="en-US" smtClean="0"/>
              <a:t>The Cortex (the outer part of the cerebrum) permits more complex learning</a:t>
            </a:r>
          </a:p>
        </p:txBody>
      </p:sp>
      <p:pic>
        <p:nvPicPr>
          <p:cNvPr id="10244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455988"/>
            <a:ext cx="3733800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57400" y="38862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Cerebrum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276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Thalamus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Thalamus controls </a:t>
            </a:r>
            <a:r>
              <a:rPr lang="en-US" u="sng" smtClean="0"/>
              <a:t>expressions</a:t>
            </a:r>
            <a:r>
              <a:rPr lang="en-US" smtClean="0"/>
              <a:t> and </a:t>
            </a:r>
            <a:r>
              <a:rPr lang="en-US" u="sng" smtClean="0"/>
              <a:t>emotions</a:t>
            </a:r>
          </a:p>
        </p:txBody>
      </p:sp>
      <p:pic>
        <p:nvPicPr>
          <p:cNvPr id="11268" name="Picture 4" descr="a_03_cr_par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CD"/>
              </a:clrFrom>
              <a:clrTo>
                <a:srgbClr val="FFFE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590800"/>
            <a:ext cx="37338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0" y="37338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Thalamus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8194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261</TotalTime>
  <Words>459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Chapter 9 Intellectual Development  in Infants</vt:lpstr>
      <vt:lpstr>Early Brain Development</vt:lpstr>
      <vt:lpstr>Parts of the Neuron</vt:lpstr>
      <vt:lpstr>Slide 4</vt:lpstr>
      <vt:lpstr>Slide 5</vt:lpstr>
      <vt:lpstr>Slide 6</vt:lpstr>
      <vt:lpstr>Structure of the Brain</vt:lpstr>
      <vt:lpstr>Cerebrum</vt:lpstr>
      <vt:lpstr>Thalamus</vt:lpstr>
      <vt:lpstr>Cerebellum</vt:lpstr>
      <vt:lpstr>Pituitary Gland</vt:lpstr>
      <vt:lpstr>Brain Stem</vt:lpstr>
      <vt:lpstr>Spinal Cord</vt:lpstr>
      <vt:lpstr>How the Brain Works</vt:lpstr>
      <vt:lpstr>How the Brain Works</vt:lpstr>
      <vt:lpstr>Building the Brain </vt:lpstr>
      <vt:lpstr>Speeding the Brain’s work</vt:lpstr>
    </vt:vector>
  </TitlesOfParts>
  <Company>Océ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Development in Infants</dc:title>
  <dc:creator>eric kempton</dc:creator>
  <cp:lastModifiedBy>Windows User</cp:lastModifiedBy>
  <cp:revision>21</cp:revision>
  <dcterms:created xsi:type="dcterms:W3CDTF">2009-04-05T00:05:53Z</dcterms:created>
  <dcterms:modified xsi:type="dcterms:W3CDTF">2012-03-20T15:51:58Z</dcterms:modified>
</cp:coreProperties>
</file>