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88" r:id="rId5"/>
    <p:sldId id="260" r:id="rId6"/>
    <p:sldId id="261" r:id="rId7"/>
    <p:sldId id="262" r:id="rId8"/>
    <p:sldId id="289" r:id="rId9"/>
    <p:sldId id="263" r:id="rId10"/>
    <p:sldId id="303" r:id="rId11"/>
    <p:sldId id="304" r:id="rId12"/>
    <p:sldId id="265" r:id="rId13"/>
    <p:sldId id="264" r:id="rId14"/>
    <p:sldId id="290" r:id="rId15"/>
    <p:sldId id="266" r:id="rId16"/>
    <p:sldId id="267" r:id="rId17"/>
    <p:sldId id="268" r:id="rId18"/>
    <p:sldId id="275" r:id="rId19"/>
    <p:sldId id="277" r:id="rId20"/>
    <p:sldId id="278" r:id="rId21"/>
    <p:sldId id="279" r:id="rId22"/>
    <p:sldId id="291" r:id="rId23"/>
    <p:sldId id="280" r:id="rId24"/>
    <p:sldId id="284" r:id="rId25"/>
    <p:sldId id="285" r:id="rId26"/>
    <p:sldId id="293" r:id="rId27"/>
    <p:sldId id="294" r:id="rId28"/>
    <p:sldId id="295" r:id="rId29"/>
    <p:sldId id="296" r:id="rId30"/>
    <p:sldId id="297" r:id="rId31"/>
    <p:sldId id="286" r:id="rId32"/>
    <p:sldId id="287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43" autoAdjust="0"/>
  </p:normalViewPr>
  <p:slideViewPr>
    <p:cSldViewPr>
      <p:cViewPr>
        <p:scale>
          <a:sx n="66" d="100"/>
          <a:sy n="66" d="100"/>
        </p:scale>
        <p:origin x="-63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842029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pitchFamily="-123" charset="0"/>
                <a:cs typeface="Arial" pitchFamily="-123" charset="0"/>
              </a:defRPr>
            </a:lvl1pPr>
          </a:lstStyle>
          <a:p>
            <a:pPr>
              <a:defRPr/>
            </a:pPr>
            <a:fld id="{5697570D-9C99-4F74-A6BE-2A08D4AA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029"/>
            <a:ext cx="301376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pitchFamily="-123" charset="0"/>
                <a:cs typeface="Arial" pitchFamily="-123" charset="0"/>
              </a:defRPr>
            </a:lvl1pPr>
          </a:lstStyle>
          <a:p>
            <a:pPr>
              <a:defRPr/>
            </a:pPr>
            <a:fld id="{70272E50-9FCA-44B9-A98F-6378B331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ＭＳ Ｐゴシック" pitchFamily="-12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37FC-6E95-4799-A9CB-B2448052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04FA-7968-47E8-A84C-865F9937A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D0A6-9328-4516-B53A-56BBC0A11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3C6D-CC70-4C63-9ED3-DB2A170B0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3B4E-C6E9-4643-8754-756EC38D0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76F3-0C10-4AF8-A158-06EDBAE59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51D8-67A5-4E8D-A14A-260140D38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6363-FEAF-4EAF-9326-93330DED1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22E13-7594-4246-ACCF-16093C6DE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CE60-EE80-4940-85E3-BE3DF75B5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A72B-FAAF-4D59-94A6-8EFB2A8C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Arial" pitchFamily="-123" charset="0"/>
                <a:cs typeface="Arial" pitchFamily="-123" charset="0"/>
              </a:defRPr>
            </a:lvl1pPr>
          </a:lstStyle>
          <a:p>
            <a:pPr>
              <a:defRPr/>
            </a:pPr>
            <a:fld id="{8A3E2743-D035-4102-8B83-C1AB9F205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becker\Local%20Settings\Temporary%20Internet%20Files\Content.IE5\RJCMSEV0\MSj03885320000%5b1%5d.wav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tatic.howstuffworks.com/gif/understanding-cognitive-and-social-development-in-a-newborn-ga-5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graphics.iparenting.com/clipart/newfamily/E009317L.JPG&amp;imgrefurl=http://www.babiestoday.com/articles/activities-and-games/teaching-babies-to-read-163/&amp;usg=__fGvlbbu4M1ZAiRV_bH8asKGoYJ8=&amp;h=972&amp;w=648&amp;sz=135&amp;hl=en&amp;start=6&amp;um=1&amp;itbs=1&amp;tbnid=3x9s_kcZmGZtnM:&amp;tbnh=149&amp;tbnw=99&amp;prev=/images?q=reading+to+baby&amp;um=1&amp;hl=en&amp;sa=N&amp;rls=com.microsoft:*:IE-SearchBox&amp;rlz=1I7ADBF&amp;ndsp=18&amp;tbs=isch: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m.iparenting.com/fc/editor_files/images/1042/Articles/diaper-baby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1270451" y="2197100"/>
            <a:ext cx="660469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Child Development - Chapter 8</a:t>
            </a:r>
            <a:r>
              <a:rPr lang="en-US" b="1" dirty="0"/>
              <a:t> </a:t>
            </a:r>
            <a:endParaRPr lang="en-US" dirty="0"/>
          </a:p>
          <a:p>
            <a:pPr algn="ctr"/>
            <a:endParaRPr lang="en-US" i="1" dirty="0"/>
          </a:p>
          <a:p>
            <a:pPr algn="ctr"/>
            <a:r>
              <a:rPr lang="en-US" sz="2800" i="1" dirty="0" smtClean="0"/>
              <a:t>Understanding the Emotional </a:t>
            </a:r>
            <a:r>
              <a:rPr lang="en-US" sz="2800" i="1" smtClean="0"/>
              <a:t>and Social</a:t>
            </a:r>
            <a:endParaRPr lang="en-US" sz="2800" i="1" dirty="0" smtClean="0"/>
          </a:p>
          <a:p>
            <a:pPr algn="ctr"/>
            <a:r>
              <a:rPr lang="en-US" sz="2800" i="1" dirty="0" smtClean="0"/>
              <a:t>Development </a:t>
            </a:r>
            <a:r>
              <a:rPr lang="en-US" sz="2800" i="1" dirty="0"/>
              <a:t>of Infants</a:t>
            </a:r>
          </a:p>
          <a:p>
            <a:pPr algn="ctr"/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15362" name="Picture 10" descr="MCj043564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8731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Harry Harlow Monkey Experiment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70610"/>
            <a:ext cx="5786477" cy="43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4800600"/>
            <a:ext cx="2643206" cy="566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4071934" y="4714884"/>
            <a:ext cx="1571636" cy="6524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4357718" cy="582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762000" y="609600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24578" name="Rectangle 1027"/>
          <p:cNvSpPr>
            <a:spLocks noChangeArrowheads="1"/>
          </p:cNvSpPr>
          <p:nvPr/>
        </p:nvSpPr>
        <p:spPr bwMode="auto">
          <a:xfrm>
            <a:off x="685800" y="533400"/>
            <a:ext cx="75438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Communication is critical to building positive attachments.</a:t>
            </a:r>
          </a:p>
          <a:p>
            <a:endParaRPr lang="en-US" sz="3200" dirty="0"/>
          </a:p>
          <a:p>
            <a:r>
              <a:rPr lang="en-US" sz="2800" dirty="0"/>
              <a:t>Babies respond to</a:t>
            </a:r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Vocal sounds</a:t>
            </a:r>
          </a:p>
          <a:p>
            <a:pPr>
              <a:buFontTx/>
              <a:buChar char="•"/>
            </a:pPr>
            <a:r>
              <a:rPr lang="en-US" sz="2800" dirty="0"/>
              <a:t>Facial expression</a:t>
            </a:r>
          </a:p>
          <a:p>
            <a:pPr>
              <a:buFontTx/>
              <a:buChar char="•"/>
            </a:pPr>
            <a:r>
              <a:rPr lang="en-US" sz="2800" dirty="0"/>
              <a:t>Eye contact</a:t>
            </a:r>
          </a:p>
          <a:p>
            <a:pPr>
              <a:buFontTx/>
              <a:buChar char="•"/>
            </a:pPr>
            <a:r>
              <a:rPr lang="en-US" sz="2800" dirty="0"/>
              <a:t>Touch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sz="3200" dirty="0"/>
              <a:t>Infants </a:t>
            </a:r>
            <a:r>
              <a:rPr lang="en-US" sz="3200" i="1" dirty="0"/>
              <a:t>thrive</a:t>
            </a:r>
            <a:r>
              <a:rPr lang="en-US" sz="3200" dirty="0"/>
              <a:t> when their emotional &amp; physical needs are met.</a:t>
            </a:r>
            <a:endParaRPr lang="en-US" dirty="0"/>
          </a:p>
        </p:txBody>
      </p:sp>
      <p:pic>
        <p:nvPicPr>
          <p:cNvPr id="2050" name="Picture 2" descr="C:\Documents and Settings\mbecker\Local Settings\Temporary Internet Files\Content.IE5\3WD2IQXE\MPj042280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02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838200" y="2514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5602" name="Rectangle 1027"/>
          <p:cNvSpPr>
            <a:spLocks noChangeArrowheads="1"/>
          </p:cNvSpPr>
          <p:nvPr/>
        </p:nvSpPr>
        <p:spPr bwMode="auto">
          <a:xfrm>
            <a:off x="304800" y="533400"/>
            <a:ext cx="83820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Erik Erikson:  Psychologist (1950’s)</a:t>
            </a:r>
          </a:p>
          <a:p>
            <a:endParaRPr lang="en-US" sz="3600" dirty="0"/>
          </a:p>
          <a:p>
            <a:pPr algn="ctr"/>
            <a:r>
              <a:rPr lang="en-US" sz="4000" dirty="0"/>
              <a:t>Trust vs. Mistrust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Infancy is critical to emotional &amp; </a:t>
            </a:r>
            <a:r>
              <a:rPr lang="en-US" sz="3600" dirty="0" smtClean="0"/>
              <a:t>social development</a:t>
            </a:r>
            <a:r>
              <a:rPr lang="en-US" sz="3600" dirty="0"/>
              <a:t>.</a:t>
            </a:r>
          </a:p>
          <a:p>
            <a:r>
              <a:rPr lang="en-US" sz="3600" dirty="0"/>
              <a:t>It is when babies learn  to trust or mistrust the world around them.</a:t>
            </a:r>
          </a:p>
          <a:p>
            <a:r>
              <a:rPr lang="en-US" sz="3600" dirty="0"/>
              <a:t>The attitude newborns develop about their world depends on how their needs </a:t>
            </a:r>
            <a:r>
              <a:rPr lang="en-US" sz="3600"/>
              <a:t>are </a:t>
            </a:r>
            <a:r>
              <a:rPr lang="en-US" sz="3600" smtClean="0"/>
              <a:t>met.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381000" y="457200"/>
            <a:ext cx="822960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How to help a baby develop a sense of trust</a:t>
            </a:r>
          </a:p>
          <a:p>
            <a:pPr algn="ctr"/>
            <a:endParaRPr lang="en-US" sz="1800" b="1"/>
          </a:p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b="1"/>
              <a:t>Love and affection from parents </a:t>
            </a:r>
            <a:r>
              <a:rPr lang="en-US"/>
              <a:t>- create the sense of trust.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b="1"/>
              <a:t>Follow a predictable routine</a:t>
            </a:r>
            <a:r>
              <a:rPr lang="en-US"/>
              <a:t> – regular feeding times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 b="1"/>
              <a:t>Get to know the baby</a:t>
            </a:r>
            <a:r>
              <a:rPr lang="en-US"/>
              <a:t> – hold them and get to anticipate their needs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 b="1"/>
              <a:t>Bond with the baby</a:t>
            </a:r>
            <a:r>
              <a:rPr lang="en-US"/>
              <a:t> – talk softly, positive, smiling, eye contact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 b="1"/>
              <a:t>Meet the baby’s needs</a:t>
            </a:r>
            <a:r>
              <a:rPr lang="en-US"/>
              <a:t> – Physical, Social and emotional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533400" y="457200"/>
            <a:ext cx="830580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4000"/>
              <a:t>What happens when infants needs are not met?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u="sng"/>
              <a:t>Failure to Thrive</a:t>
            </a:r>
            <a:r>
              <a:rPr lang="en-US" sz="3600"/>
              <a:t>: a condition in which babies fail to grow and develop properly.  Brains can be 20 - 30% smaller.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/>
              <a:t>Problems can continue into adulthood if not addressed in childhood.</a:t>
            </a:r>
            <a:endParaRPr lang="en-US" sz="18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-4724400" y="2638425"/>
            <a:ext cx="18307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 sz="1600" b="1" i="1"/>
          </a:p>
          <a:p>
            <a:pPr algn="ctr"/>
            <a:endParaRPr lang="en-US" sz="1600" b="1"/>
          </a:p>
          <a:p>
            <a:pPr algn="ctr"/>
            <a:r>
              <a:rPr lang="en-US" sz="1600" b="1"/>
              <a:t> </a:t>
            </a:r>
            <a:endParaRPr lang="en-US" sz="160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71800" y="990600"/>
            <a:ext cx="585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457200"/>
            <a:ext cx="79248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u="sng"/>
              <a:t>Temperament</a:t>
            </a:r>
            <a:r>
              <a:rPr lang="en-US" sz="2800"/>
              <a:t>: A person’s unique nature.  It determines how a baby reacts to its world.  There are nine components to temperament.  Everyone has each one to a degree.</a:t>
            </a:r>
          </a:p>
          <a:p>
            <a:endParaRPr lang="en-US" sz="2800" b="1"/>
          </a:p>
          <a:p>
            <a:pPr>
              <a:buFontTx/>
              <a:buChar char="•"/>
            </a:pPr>
            <a:r>
              <a:rPr lang="en-US" sz="2800" b="1"/>
              <a:t>Intensity</a:t>
            </a:r>
            <a:r>
              <a:rPr lang="en-US" sz="2800"/>
              <a:t> </a:t>
            </a:r>
            <a:r>
              <a:rPr lang="en-US" sz="1800"/>
              <a:t>– </a:t>
            </a:r>
            <a:r>
              <a:rPr lang="en-US"/>
              <a:t>Strength or weakness of emotional 		            responses to events and to other people.</a:t>
            </a:r>
            <a:endParaRPr lang="en-US" sz="1800"/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 b="1"/>
              <a:t>Persistence</a:t>
            </a:r>
            <a:r>
              <a:rPr lang="en-US" sz="1800" b="1"/>
              <a:t> – </a:t>
            </a:r>
            <a:r>
              <a:rPr lang="en-US"/>
              <a:t>Determination to complete an action.</a:t>
            </a:r>
            <a:endParaRPr lang="en-US" b="1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 sz="2800"/>
              <a:t> </a:t>
            </a:r>
            <a:r>
              <a:rPr lang="en-US" sz="2800" b="1"/>
              <a:t>Sensitivity</a:t>
            </a:r>
            <a:r>
              <a:rPr lang="en-US" sz="1800" b="1"/>
              <a:t> – </a:t>
            </a:r>
            <a:r>
              <a:rPr lang="en-US"/>
              <a:t>Strength of reaction to a person’s own 		      feelings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685800" y="14478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39825" y="417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3400" y="381000"/>
            <a:ext cx="80660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/>
              <a:t>Perceptiveness</a:t>
            </a:r>
            <a:r>
              <a:rPr lang="en-US" sz="1800" b="1"/>
              <a:t> – </a:t>
            </a:r>
            <a:r>
              <a:rPr lang="en-US"/>
              <a:t>Awareness of surroundings and 			            tendency to be distracted by new 			 things.</a:t>
            </a:r>
            <a:endParaRPr lang="en-US" b="1"/>
          </a:p>
          <a:p>
            <a:endParaRPr lang="en-US" sz="2800" b="1"/>
          </a:p>
          <a:p>
            <a:r>
              <a:rPr lang="en-US" sz="2800" b="1"/>
              <a:t>Adaptability</a:t>
            </a:r>
            <a:r>
              <a:rPr lang="en-US" sz="1800" b="1"/>
              <a:t> – </a:t>
            </a:r>
            <a:r>
              <a:rPr lang="en-US"/>
              <a:t>Ability to adjust to changes</a:t>
            </a:r>
            <a:endParaRPr lang="en-US" b="1"/>
          </a:p>
          <a:p>
            <a:endParaRPr lang="en-US"/>
          </a:p>
          <a:p>
            <a:r>
              <a:rPr lang="en-US" sz="1800"/>
              <a:t> </a:t>
            </a:r>
            <a:r>
              <a:rPr lang="en-US" sz="2800" b="1"/>
              <a:t>Regularity</a:t>
            </a:r>
            <a:r>
              <a:rPr lang="en-US" sz="1800"/>
              <a:t> –  </a:t>
            </a:r>
            <a:r>
              <a:rPr lang="en-US"/>
              <a:t>Tendency to follow set patterns in daily 	          	    life.</a:t>
            </a:r>
            <a:r>
              <a:rPr lang="en-US" sz="1800"/>
              <a:t> </a:t>
            </a:r>
          </a:p>
          <a:p>
            <a:endParaRPr lang="en-US" sz="1800"/>
          </a:p>
          <a:p>
            <a:r>
              <a:rPr lang="en-US" sz="1800"/>
              <a:t> </a:t>
            </a:r>
            <a:r>
              <a:rPr lang="en-US" sz="2800" b="1"/>
              <a:t>Energy</a:t>
            </a:r>
            <a:r>
              <a:rPr lang="en-US" sz="1800"/>
              <a:t> – </a:t>
            </a:r>
            <a:r>
              <a:rPr lang="en-US"/>
              <a:t>Level of physical activity -  high level and     	       squirm when sitting</a:t>
            </a:r>
          </a:p>
          <a:p>
            <a:endParaRPr lang="en-US" sz="1800"/>
          </a:p>
          <a:p>
            <a:r>
              <a:rPr lang="en-US" sz="1800"/>
              <a:t> </a:t>
            </a:r>
            <a:r>
              <a:rPr lang="en-US" sz="2800" b="1"/>
              <a:t>First Reaction</a:t>
            </a:r>
            <a:r>
              <a:rPr lang="en-US" sz="1800"/>
              <a:t> – </a:t>
            </a:r>
            <a:r>
              <a:rPr lang="en-US"/>
              <a:t>Degree of comfort with new situations.</a:t>
            </a:r>
          </a:p>
          <a:p>
            <a:endParaRPr lang="en-US" sz="1800"/>
          </a:p>
          <a:p>
            <a:r>
              <a:rPr lang="en-US" sz="1800"/>
              <a:t> </a:t>
            </a:r>
            <a:r>
              <a:rPr lang="en-US" sz="2800" b="1"/>
              <a:t>Mood</a:t>
            </a:r>
            <a:r>
              <a:rPr lang="en-US" sz="1800"/>
              <a:t> – </a:t>
            </a:r>
            <a:r>
              <a:rPr lang="en-US"/>
              <a:t>Positive or negative outlook. - cheerful or cranky</a:t>
            </a:r>
            <a:endParaRPr lang="en-US" sz="18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153400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Crying and Comforting</a:t>
            </a:r>
            <a:endParaRPr lang="en-US" sz="2000" b="1"/>
          </a:p>
          <a:p>
            <a:pPr>
              <a:spcBef>
                <a:spcPct val="50000"/>
              </a:spcBef>
            </a:pPr>
            <a:r>
              <a:rPr lang="en-US"/>
              <a:t>A young baby that is crying needs attention and care.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b="1"/>
              <a:t>What are the first things you should check for?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Is baby hungry?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Does diaper need changing?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Is burping needed?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Is baby hot or cold?</a:t>
            </a: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</p:txBody>
      </p:sp>
      <p:pic>
        <p:nvPicPr>
          <p:cNvPr id="3" name="MSj0388532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mbecker\Local Settings\Temporary Internet Files\Content.IE5\U94G25XE\MPj026226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928934"/>
            <a:ext cx="243230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772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If you have check all the basic needs and nothing works…. Try:</a:t>
            </a:r>
            <a:endParaRPr lang="en-US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</a:t>
            </a:r>
            <a:r>
              <a:rPr lang="en-US" sz="2800" dirty="0"/>
              <a:t>Cuddling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Rocking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Walk around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Take outside for a breath of fresh air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Move to a new position like sitting up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Talk softly or sing – they love singing!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Offer a toy because sometimes they are bored.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Rub their backs</a:t>
            </a:r>
          </a:p>
        </p:txBody>
      </p:sp>
      <p:pic>
        <p:nvPicPr>
          <p:cNvPr id="4098" name="Picture 2" descr="C:\Documents and Settings\mbecker\Local Settings\Temporary Internet Files\Content.IE5\BF3V0UMS\MPj044249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71546"/>
            <a:ext cx="1857388" cy="270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762000" y="1752600"/>
            <a:ext cx="7391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  <a:p>
            <a:endParaRPr lang="en-US" sz="1800"/>
          </a:p>
          <a:p>
            <a:r>
              <a:rPr lang="en-US" sz="4000" b="1"/>
              <a:t>What is Emotional Development and what is Social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685801"/>
            <a:ext cx="7848600" cy="71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What is the most common self-comforting technique for an infant?</a:t>
            </a:r>
          </a:p>
          <a:p>
            <a:endParaRPr lang="en-US" sz="2800" b="1" dirty="0"/>
          </a:p>
          <a:p>
            <a:pPr>
              <a:buFontTx/>
              <a:buChar char="•"/>
            </a:pPr>
            <a:r>
              <a:rPr lang="en-US" b="1" dirty="0"/>
              <a:t>Thumb Sucking</a:t>
            </a:r>
            <a:r>
              <a:rPr lang="en-US" sz="1800" b="1" dirty="0"/>
              <a:t> – </a:t>
            </a:r>
            <a:endParaRPr lang="en-US" sz="1800" b="1" dirty="0" smtClean="0"/>
          </a:p>
          <a:p>
            <a:pPr>
              <a:buFontTx/>
              <a:buChar char="•"/>
            </a:pPr>
            <a:r>
              <a:rPr lang="en-US" dirty="0" smtClean="0"/>
              <a:t>Is </a:t>
            </a:r>
            <a:r>
              <a:rPr lang="en-US" dirty="0"/>
              <a:t>a basic urge for infants.</a:t>
            </a:r>
          </a:p>
          <a:p>
            <a:endParaRPr lang="en-US" sz="2000" dirty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pPr>
              <a:buFontTx/>
              <a:buChar char="•"/>
            </a:pPr>
            <a:r>
              <a:rPr lang="en-US" b="1" dirty="0" smtClean="0"/>
              <a:t>Pacifiers</a:t>
            </a:r>
            <a:r>
              <a:rPr lang="en-US" sz="1800" b="1" dirty="0" smtClean="0"/>
              <a:t> –</a:t>
            </a:r>
          </a:p>
          <a:p>
            <a:pPr>
              <a:buFontTx/>
              <a:buChar char="•"/>
            </a:pPr>
            <a:r>
              <a:rPr lang="en-US" sz="1800" b="1" dirty="0" smtClean="0"/>
              <a:t> </a:t>
            </a:r>
            <a:r>
              <a:rPr lang="en-US" dirty="0"/>
              <a:t>Pediatricians say it’s okay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use, but wash frequently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NEVER tie with a string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their clothing.</a:t>
            </a:r>
          </a:p>
          <a:p>
            <a:pPr>
              <a:spcBef>
                <a:spcPct val="50000"/>
              </a:spcBef>
            </a:pPr>
            <a:endParaRPr lang="en-US" sz="1800" b="1" dirty="0"/>
          </a:p>
          <a:p>
            <a:pPr>
              <a:spcBef>
                <a:spcPct val="50000"/>
              </a:spcBef>
            </a:pPr>
            <a:endParaRPr lang="en-US" sz="2800" b="1" dirty="0"/>
          </a:p>
          <a:p>
            <a:pPr>
              <a:spcBef>
                <a:spcPct val="50000"/>
              </a:spcBef>
            </a:pPr>
            <a:endParaRPr lang="en-US" sz="2800" b="1" dirty="0"/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  <p:pic>
        <p:nvPicPr>
          <p:cNvPr id="5122" name="Picture 2" descr="C:\Documents and Settings\mbecker\Local Settings\Temporary Internet Files\Content.IE5\3WD2IQXE\MPj039617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298"/>
            <a:ext cx="1643074" cy="2151545"/>
          </a:xfrm>
          <a:prstGeom prst="rect">
            <a:avLst/>
          </a:prstGeom>
          <a:noFill/>
        </p:spPr>
      </p:pic>
      <p:pic>
        <p:nvPicPr>
          <p:cNvPr id="5123" name="Picture 3" descr="C:\Documents and Settings\mbecker\Local Settings\Temporary Internet Files\Content.IE5\WCED1R07\MPj041172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1571287" cy="235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1066800" y="500042"/>
            <a:ext cx="71628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What is the importance of FACE-to-FACE time?</a:t>
            </a:r>
          </a:p>
          <a:p>
            <a:pPr>
              <a:spcBef>
                <a:spcPct val="50000"/>
              </a:spcBef>
            </a:pP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Builds Trust</a:t>
            </a:r>
            <a:endParaRPr lang="en-US" sz="2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Babies </a:t>
            </a:r>
            <a:r>
              <a:rPr lang="en-US" sz="2800" dirty="0"/>
              <a:t>will learn Language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1800" b="1" dirty="0"/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pic>
        <p:nvPicPr>
          <p:cNvPr id="6147" name="Picture 3" descr="C:\Documents and Settings\mbecker\Local Settings\Temporary Internet Files\Content.IE5\42QCKKD4\MPj04425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4076019" cy="3369937"/>
          </a:xfrm>
          <a:prstGeom prst="rect">
            <a:avLst/>
          </a:prstGeom>
          <a:noFill/>
        </p:spPr>
      </p:pic>
      <p:pic>
        <p:nvPicPr>
          <p:cNvPr id="6148" name="Picture 4" descr="C:\Documents and Settings\mbecker\Local Settings\Temporary Internet Files\Content.IE5\Z5JWNPFY\MPj041409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071934" cy="271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09600" y="609600"/>
            <a:ext cx="7848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Colic</a:t>
            </a:r>
            <a:r>
              <a:rPr lang="en-US" sz="2800" dirty="0"/>
              <a:t> </a:t>
            </a:r>
            <a:r>
              <a:rPr lang="en-US" sz="1800" dirty="0"/>
              <a:t>– </a:t>
            </a:r>
            <a:r>
              <a:rPr lang="en-US" sz="2800" dirty="0"/>
              <a:t>A condition in babies that results in extended periods of crying.  The baby is inconsolable.</a:t>
            </a:r>
          </a:p>
          <a:p>
            <a:endParaRPr lang="en-US" sz="1800" dirty="0"/>
          </a:p>
          <a:p>
            <a:r>
              <a:rPr lang="en-US" sz="3200" b="1" dirty="0"/>
              <a:t>Reflux</a:t>
            </a:r>
            <a:r>
              <a:rPr lang="en-US" sz="1800" dirty="0"/>
              <a:t> – </a:t>
            </a:r>
            <a:r>
              <a:rPr lang="en-US" sz="2800" dirty="0"/>
              <a:t>When the baby has partially digested food stuck in their throat and can cause colic like symptoms – crying and spitting up</a:t>
            </a:r>
            <a:r>
              <a:rPr lang="en-US" dirty="0"/>
              <a:t>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323346" cy="220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058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Emotional Climate within the Home</a:t>
            </a:r>
          </a:p>
          <a:p>
            <a:pPr>
              <a:spcBef>
                <a:spcPct val="50000"/>
              </a:spcBef>
            </a:pPr>
            <a:endParaRPr lang="en-US" sz="3200" dirty="0"/>
          </a:p>
          <a:p>
            <a:pPr>
              <a:spcBef>
                <a:spcPct val="50000"/>
              </a:spcBef>
            </a:pPr>
            <a:r>
              <a:rPr lang="en-US" dirty="0"/>
              <a:t>Babies can pick up any negative emotions.</a:t>
            </a:r>
            <a:endParaRPr lang="en-US" sz="1800" dirty="0"/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dirty="0"/>
              <a:t>If you’re having a bad day and snap or you’re worried or feeling tense, the baby will react to this.</a:t>
            </a:r>
            <a:endParaRPr lang="en-US" sz="1800" dirty="0"/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dirty="0"/>
              <a:t>Bitterness and mistrust will affect the </a:t>
            </a:r>
            <a:r>
              <a:rPr lang="en-US"/>
              <a:t>babies </a:t>
            </a:r>
            <a:r>
              <a:rPr lang="en-US" smtClean="0"/>
              <a:t>development.</a:t>
            </a:r>
            <a:endParaRPr lang="en-US" sz="1800" dirty="0"/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dirty="0"/>
              <a:t>If you are feeling overwhelmed go to a separate room and let it out in private – DO NOT ARGUE INFRONT OF CHILDREN – if at all possible.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8194" name="Picture 2" descr="C:\Documents and Settings\mbecker\Local Settings\Temporary Internet Files\Content.IE5\U94G25XE\MPj038636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28604"/>
            <a:ext cx="1643074" cy="245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8 -2 Understanding Social Development of Infants</a:t>
            </a: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1800" b="1"/>
          </a:p>
          <a:p>
            <a:pPr>
              <a:spcBef>
                <a:spcPct val="50000"/>
              </a:spcBef>
            </a:pPr>
            <a:endParaRPr lang="en-US" sz="1800" b="1"/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endParaRPr lang="en-US" sz="1600" b="1"/>
          </a:p>
          <a:p>
            <a:r>
              <a:rPr lang="en-US" b="1"/>
              <a:t>Children develop on their own timeline, but it’s nice to have a guideline of what to look for as a parent.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endParaRPr lang="en-US" sz="1600" b="1"/>
          </a:p>
        </p:txBody>
      </p:sp>
      <p:pic>
        <p:nvPicPr>
          <p:cNvPr id="3789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2590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457200"/>
            <a:ext cx="83058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Developmental Milestones - Social</a:t>
            </a:r>
          </a:p>
          <a:p>
            <a:pPr algn="ctr"/>
            <a:endParaRPr lang="en-US" sz="3200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800" b="1" dirty="0"/>
              <a:t>1 Month:</a:t>
            </a:r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Coos and babbles</a:t>
            </a: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May cry a lot, but quiets down at the sight of the caregiver’s face or sound of voice, or when lifted or touched.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736"/>
            <a:ext cx="29466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642918"/>
            <a:ext cx="7924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2-3 Months</a:t>
            </a:r>
            <a:r>
              <a:rPr lang="en-US" sz="2800" b="1" dirty="0" smtClean="0"/>
              <a:t>: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/>
          </a:p>
          <a:p>
            <a:pPr>
              <a:buFontTx/>
              <a:buChar char="•"/>
            </a:pPr>
            <a:r>
              <a:rPr lang="en-US" sz="2800" dirty="0"/>
              <a:t>Begins to</a:t>
            </a:r>
            <a:r>
              <a:rPr lang="en-US" sz="2800" b="1" dirty="0"/>
              <a:t> </a:t>
            </a:r>
            <a:r>
              <a:rPr lang="en-US" sz="2800" dirty="0"/>
              <a:t>smile &amp; show excitement</a:t>
            </a:r>
          </a:p>
          <a:p>
            <a:pPr>
              <a:buFontTx/>
              <a:buChar char="•"/>
            </a:pPr>
            <a:r>
              <a:rPr lang="en-US" sz="2800" dirty="0"/>
              <a:t>Eyes can follow moving objects</a:t>
            </a:r>
          </a:p>
          <a:p>
            <a:pPr>
              <a:buFontTx/>
              <a:buChar char="•"/>
            </a:pPr>
            <a:r>
              <a:rPr lang="en-US" sz="2800" dirty="0"/>
              <a:t>Wants companionship</a:t>
            </a:r>
          </a:p>
          <a:p>
            <a:pPr>
              <a:buFontTx/>
              <a:buChar char="•"/>
            </a:pPr>
            <a:r>
              <a:rPr lang="en-US" sz="2800" dirty="0"/>
              <a:t>Maintains brief eye contact while being fed</a:t>
            </a:r>
          </a:p>
          <a:p>
            <a:pPr>
              <a:buFontTx/>
              <a:buChar char="•"/>
            </a:pPr>
            <a:r>
              <a:rPr lang="en-US" sz="2800" dirty="0"/>
              <a:t>Makes different crying sounds for different needs</a:t>
            </a:r>
          </a:p>
          <a:p>
            <a:pPr>
              <a:buFontTx/>
              <a:buChar char="•"/>
            </a:pPr>
            <a:r>
              <a:rPr lang="en-US" sz="2800" dirty="0"/>
              <a:t>Can tell a smile from a frown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66"/>
            <a:ext cx="1928826" cy="28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706438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4 - 6 Months: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Turns to sound of familiar voices</a:t>
            </a:r>
          </a:p>
          <a:p>
            <a:pPr>
              <a:buFontTx/>
              <a:buChar char="•"/>
            </a:pPr>
            <a:r>
              <a:rPr lang="en-US" sz="2800" dirty="0"/>
              <a:t>Laughs, squeals</a:t>
            </a:r>
          </a:p>
          <a:p>
            <a:pPr>
              <a:buFontTx/>
              <a:buChar char="•"/>
            </a:pPr>
            <a:r>
              <a:rPr lang="en-US" sz="2800" dirty="0"/>
              <a:t>Can tell the difference between family members</a:t>
            </a:r>
          </a:p>
          <a:p>
            <a:pPr>
              <a:buFontTx/>
              <a:buChar char="•"/>
            </a:pPr>
            <a:r>
              <a:rPr lang="en-US" sz="2800" dirty="0"/>
              <a:t>Reaches out with hands and arms to play</a:t>
            </a:r>
          </a:p>
          <a:p>
            <a:pPr>
              <a:buFontTx/>
              <a:buChar char="•"/>
            </a:pPr>
            <a:r>
              <a:rPr lang="en-US" sz="2800" dirty="0"/>
              <a:t>May cry when left alone</a:t>
            </a:r>
            <a:endParaRPr lang="en-US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00108"/>
            <a:ext cx="2857520" cy="26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7 - 8 Months</a:t>
            </a:r>
            <a:r>
              <a:rPr lang="en-US" sz="2800" b="1" dirty="0" smtClean="0"/>
              <a:t>: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Tries to imitate sounds made by adults</a:t>
            </a:r>
          </a:p>
          <a:p>
            <a:pPr>
              <a:buFontTx/>
              <a:buChar char="•"/>
            </a:pPr>
            <a:r>
              <a:rPr lang="en-US" sz="2800" dirty="0"/>
              <a:t>Plays alone and plays longer with other people and toys</a:t>
            </a:r>
          </a:p>
          <a:p>
            <a:pPr>
              <a:buFontTx/>
              <a:buChar char="•"/>
            </a:pPr>
            <a:r>
              <a:rPr lang="en-US" sz="2800" dirty="0"/>
              <a:t>Enjoys other children</a:t>
            </a:r>
          </a:p>
          <a:p>
            <a:pPr>
              <a:buFontTx/>
              <a:buChar char="•"/>
            </a:pPr>
            <a:r>
              <a:rPr lang="en-US" sz="2800" dirty="0"/>
              <a:t>Begins to experience stranger anxiety and clings to familiar caregivers</a:t>
            </a:r>
            <a:endParaRPr lang="en-US" sz="2800" b="1" dirty="0"/>
          </a:p>
        </p:txBody>
      </p:sp>
      <p:pic>
        <p:nvPicPr>
          <p:cNvPr id="12293" name="Picture 5" descr="C:\Documents and Settings\mbecker\Local Settings\Temporary Internet Files\Content.IE5\TTYMZ67X\MPj044225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2357454" cy="298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09600" y="357166"/>
            <a:ext cx="774223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9 - 10 </a:t>
            </a:r>
            <a:r>
              <a:rPr lang="en-US" sz="2800" b="1" dirty="0" smtClean="0"/>
              <a:t>Months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/>
          </a:p>
          <a:p>
            <a:pPr>
              <a:buFontTx/>
              <a:buChar char="•"/>
            </a:pPr>
            <a:r>
              <a:rPr lang="en-US" sz="2800" dirty="0"/>
              <a:t>Responds to “no” and own name</a:t>
            </a:r>
          </a:p>
          <a:p>
            <a:pPr>
              <a:buFontTx/>
              <a:buChar char="•"/>
            </a:pPr>
            <a:r>
              <a:rPr lang="en-US" sz="2800" dirty="0"/>
              <a:t>Says simple words, such as “no”, “bye-bye”, “dada”, and “mama”</a:t>
            </a:r>
          </a:p>
          <a:p>
            <a:pPr>
              <a:buFontTx/>
              <a:buChar char="•"/>
            </a:pPr>
            <a:r>
              <a:rPr lang="en-US" sz="2800" dirty="0"/>
              <a:t>Objects if a toy is taken away</a:t>
            </a:r>
          </a:p>
          <a:p>
            <a:pPr>
              <a:buFontTx/>
              <a:buChar char="•"/>
            </a:pPr>
            <a:r>
              <a:rPr lang="en-US" sz="2800" dirty="0"/>
              <a:t>Crawls around to look for parents</a:t>
            </a:r>
          </a:p>
          <a:p>
            <a:pPr>
              <a:buFontTx/>
              <a:buChar char="•"/>
            </a:pPr>
            <a:r>
              <a:rPr lang="en-US" sz="2800" dirty="0"/>
              <a:t>Enjoys playing “peek-a-boo” and sound games</a:t>
            </a:r>
            <a:endParaRPr lang="en-US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67594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838200" y="1981200"/>
            <a:ext cx="79248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800" b="1"/>
              <a:t>Emotional Development</a:t>
            </a:r>
          </a:p>
          <a:p>
            <a:endParaRPr lang="en-US" sz="1800" b="1"/>
          </a:p>
          <a:p>
            <a:endParaRPr lang="en-US" sz="1800"/>
          </a:p>
          <a:p>
            <a:r>
              <a:rPr lang="en-US" sz="4000"/>
              <a:t>Learning how to recognize and express your feelings and establish a personal identity.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15963" y="357166"/>
            <a:ext cx="758983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11 - 12 Months</a:t>
            </a:r>
            <a:r>
              <a:rPr lang="en-US" sz="2800" b="1" dirty="0" smtClean="0"/>
              <a:t>: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pPr>
              <a:buFontTx/>
              <a:buChar char="•"/>
            </a:pPr>
            <a:r>
              <a:rPr lang="en-US" sz="2800" dirty="0"/>
              <a:t>Uses the words “Dada” and “Mama” to refer to specific people</a:t>
            </a:r>
          </a:p>
          <a:p>
            <a:pPr>
              <a:buFontTx/>
              <a:buChar char="•"/>
            </a:pPr>
            <a:r>
              <a:rPr lang="en-US" sz="2800" dirty="0"/>
              <a:t>Uses gestures as </a:t>
            </a:r>
            <a:r>
              <a:rPr lang="en-US" sz="2800" dirty="0" smtClean="0"/>
              <a:t>well </a:t>
            </a:r>
            <a:r>
              <a:rPr lang="en-US" sz="2800" dirty="0"/>
              <a:t>as simple body language</a:t>
            </a:r>
          </a:p>
          <a:p>
            <a:pPr>
              <a:buFontTx/>
              <a:buChar char="•"/>
            </a:pPr>
            <a:r>
              <a:rPr lang="en-US" sz="2800" dirty="0"/>
              <a:t>Shows stronger likes and dislikes</a:t>
            </a:r>
          </a:p>
          <a:p>
            <a:pPr>
              <a:buFontTx/>
              <a:buChar char="•"/>
            </a:pPr>
            <a:r>
              <a:rPr lang="en-US" sz="2800" dirty="0" smtClean="0"/>
              <a:t>Spends </a:t>
            </a:r>
            <a:r>
              <a:rPr lang="en-US" sz="2800" dirty="0"/>
              <a:t>time looking in mirrors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74533"/>
            <a:ext cx="2286016" cy="28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714348" y="571480"/>
            <a:ext cx="751525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/>
              <a:t>Stranger </a:t>
            </a:r>
            <a:r>
              <a:rPr lang="en-US" sz="3200" b="1" u="sng" dirty="0"/>
              <a:t>Anxiety</a:t>
            </a:r>
            <a:r>
              <a:rPr lang="en-US" sz="1800" b="1" u="sng" dirty="0"/>
              <a:t> </a:t>
            </a:r>
            <a:r>
              <a:rPr lang="en-US" sz="1800" b="1" dirty="0"/>
              <a:t>– </a:t>
            </a:r>
            <a:r>
              <a:rPr lang="en-US" sz="2800" dirty="0"/>
              <a:t>is the fear of unfamiliar </a:t>
            </a:r>
            <a:r>
              <a:rPr lang="en-US" sz="2800" dirty="0" smtClean="0"/>
              <a:t>people</a:t>
            </a:r>
            <a:r>
              <a:rPr lang="en-US" sz="1800" dirty="0" smtClean="0"/>
              <a:t>, </a:t>
            </a:r>
            <a:r>
              <a:rPr lang="en-US" sz="2800" dirty="0" smtClean="0"/>
              <a:t>usually expressed by crying.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This usually begins at about 8 months of age.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18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4321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285720" y="285729"/>
            <a:ext cx="8643998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HOW TO COPE WITH STRANGER ANXIETY</a:t>
            </a:r>
          </a:p>
          <a:p>
            <a:pPr>
              <a:spcBef>
                <a:spcPct val="50000"/>
              </a:spcBef>
            </a:pPr>
            <a:endParaRPr lang="en-US" sz="2000" b="1" i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/>
              <a:t> </a:t>
            </a:r>
            <a:r>
              <a:rPr lang="en-US" dirty="0"/>
              <a:t>Act welcoming toward the new person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Encourage friends and relatives to speak softly to the baby and let the baby get used to them.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Never force a baby to </a:t>
            </a:r>
            <a:r>
              <a:rPr lang="en-US" dirty="0" smtClean="0"/>
              <a:t>be </a:t>
            </a:r>
            <a:r>
              <a:rPr lang="en-US" dirty="0"/>
              <a:t>held by an unfamiliar person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Stay close to the baby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Let the baby set the timetable for adjusting to a stranger</a:t>
            </a: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b="1" dirty="0"/>
          </a:p>
          <a:p>
            <a:pPr>
              <a:spcBef>
                <a:spcPct val="50000"/>
              </a:spcBef>
            </a:pPr>
            <a:endParaRPr lang="en-US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7" y="1071546"/>
            <a:ext cx="15162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4382692"/>
            <a:ext cx="2062183" cy="15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2643182"/>
            <a:ext cx="155606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Behavior is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Infants learn behavior through their relationships with others.</a:t>
            </a:r>
          </a:p>
          <a:p>
            <a:r>
              <a:rPr lang="en-US" dirty="0" smtClean="0"/>
              <a:t>Babies learn that the same behavior brings about the same results every time.</a:t>
            </a:r>
          </a:p>
          <a:p>
            <a:r>
              <a:rPr lang="en-US" dirty="0" smtClean="0"/>
              <a:t>Parents should be as positive as possible and be consistent with their responses.</a:t>
            </a:r>
          </a:p>
          <a:p>
            <a:r>
              <a:rPr lang="en-US" dirty="0" smtClean="0"/>
              <a:t>Parents should model desirable behaviors.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n-US" sz="4000" dirty="0" smtClean="0"/>
              <a:t>Social Development Through Play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400552" cy="5357850"/>
          </a:xfrm>
        </p:spPr>
        <p:txBody>
          <a:bodyPr/>
          <a:lstStyle/>
          <a:p>
            <a:r>
              <a:rPr lang="en-US" sz="2400" dirty="0" smtClean="0"/>
              <a:t>Babies learn through play.  It helps all areas of development.	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3200" u="sng" dirty="0" smtClean="0"/>
              <a:t>First Six Months</a:t>
            </a:r>
            <a:r>
              <a:rPr lang="en-US" sz="3200" dirty="0" smtClean="0"/>
              <a:t>:</a:t>
            </a:r>
          </a:p>
          <a:p>
            <a:r>
              <a:rPr lang="en-US" sz="2400" dirty="0" smtClean="0"/>
              <a:t>Play games with objects the baby can grasp.</a:t>
            </a:r>
          </a:p>
          <a:p>
            <a:r>
              <a:rPr lang="en-US" sz="2400" dirty="0" smtClean="0"/>
              <a:t>Place colorful toys where baby can see &amp; reach them.</a:t>
            </a:r>
          </a:p>
          <a:p>
            <a:r>
              <a:rPr lang="en-US" sz="2400" dirty="0" smtClean="0"/>
              <a:t>Make noises with rattle or other toy</a:t>
            </a:r>
          </a:p>
          <a:p>
            <a:r>
              <a:rPr lang="en-US" sz="2400" dirty="0" smtClean="0"/>
              <a:t>Gently shake &amp; stretch baby’s arms &amp; legs</a:t>
            </a:r>
          </a:p>
          <a:p>
            <a:r>
              <a:rPr lang="en-US" sz="2400" dirty="0" smtClean="0"/>
              <a:t>Laugh and smile with baby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508291" cy="198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29322" y="4929198"/>
            <a:ext cx="1643074" cy="285752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571900" cy="33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4071966" cy="798496"/>
          </a:xfrm>
        </p:spPr>
        <p:txBody>
          <a:bodyPr/>
          <a:lstStyle/>
          <a:p>
            <a:r>
              <a:rPr lang="en-US" sz="3200" b="0" u="sng" dirty="0" smtClean="0">
                <a:latin typeface="+mn-lt"/>
              </a:rPr>
              <a:t>Six to twelve months</a:t>
            </a:r>
            <a:endParaRPr lang="en-US" sz="3200" b="0" u="sng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4643470" cy="48403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Peek-a-boo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Place toys just out of reach, so baby must crawl to it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Read from simple books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Give babies containers that they can fill and dump.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2786082" cy="25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t0.gstatic.com/images?q=tbn:3x9s_kcZmGZtnM:http://graphics.iparenting.com/clipart/newfamily/E009317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232571"/>
            <a:ext cx="2357454" cy="354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4282" y="571481"/>
            <a:ext cx="8243918" cy="1000131"/>
          </a:xfrm>
        </p:spPr>
        <p:txBody>
          <a:bodyPr/>
          <a:lstStyle/>
          <a:p>
            <a:pPr algn="l"/>
            <a:r>
              <a:rPr lang="en-US" sz="3600" u="sng" dirty="0" smtClean="0"/>
              <a:t>Play Environment</a:t>
            </a:r>
            <a:r>
              <a:rPr lang="en-US" sz="3600" dirty="0" smtClean="0"/>
              <a:t>:  A comfortable space with no dangers and with toys that are safe.</a:t>
            </a:r>
            <a:endParaRPr lang="en-US" sz="3600" u="sn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286280"/>
          </a:xfrm>
        </p:spPr>
        <p:txBody>
          <a:bodyPr/>
          <a:lstStyle/>
          <a:p>
            <a:pPr algn="l"/>
            <a:r>
              <a:rPr lang="en-US" b="1" dirty="0" smtClean="0"/>
              <a:t>Toys should be</a:t>
            </a:r>
            <a:r>
              <a:rPr lang="en-US" sz="2800" dirty="0" smtClean="0"/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Safe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Age appropriate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Too big to fit in mouth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No small parts that can</a:t>
            </a:r>
          </a:p>
          <a:p>
            <a:pPr algn="l"/>
            <a:r>
              <a:rPr lang="en-US" sz="2800" dirty="0" smtClean="0"/>
              <a:t>   fit into ears or nose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Sturdy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Clean</a:t>
            </a:r>
          </a:p>
          <a:p>
            <a:pPr algn="l"/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78"/>
            <a:ext cx="343108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8"/>
          </a:xfrm>
        </p:spPr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215370" cy="5500726"/>
          </a:xfrm>
        </p:spPr>
        <p:txBody>
          <a:bodyPr/>
          <a:lstStyle/>
          <a:p>
            <a:pPr algn="l"/>
            <a:r>
              <a:rPr lang="en-US" dirty="0" smtClean="0"/>
              <a:t>Babies explore with all of their senses.</a:t>
            </a:r>
          </a:p>
          <a:p>
            <a:pPr algn="l"/>
            <a:r>
              <a:rPr lang="en-US" dirty="0" smtClean="0"/>
              <a:t>This is why toys go into their mouth.</a:t>
            </a:r>
          </a:p>
          <a:p>
            <a:pPr algn="l"/>
            <a:r>
              <a:rPr lang="en-US" dirty="0" smtClean="0"/>
              <a:t>By exploring, babies learn using </a:t>
            </a:r>
            <a:r>
              <a:rPr lang="en-US" b="1" u="sng" dirty="0" smtClean="0"/>
              <a:t>cause and effect</a:t>
            </a:r>
            <a:r>
              <a:rPr lang="en-US" b="1" dirty="0" smtClean="0"/>
              <a:t>: </a:t>
            </a:r>
            <a:r>
              <a:rPr lang="en-US" dirty="0" smtClean="0"/>
              <a:t>learning that one event (the effect) is caused by another event.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Babies use play to explore their world and learn about it.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929065"/>
            <a:ext cx="2143140" cy="162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2165350"/>
          </a:xfrm>
        </p:spPr>
        <p:txBody>
          <a:bodyPr/>
          <a:lstStyle/>
          <a:p>
            <a:pPr eaLnBrk="1" hangingPunct="1"/>
            <a:r>
              <a:rPr lang="en-US" sz="3600" smtClean="0"/>
              <a:t>Emotional Development  helps us to:</a:t>
            </a:r>
          </a:p>
        </p:txBody>
      </p:sp>
      <p:sp>
        <p:nvSpPr>
          <p:cNvPr id="1843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334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2800" smtClean="0"/>
              <a:t>Handle stress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2800" smtClean="0"/>
              <a:t>Develop self-confidence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2800" smtClean="0"/>
              <a:t>Be empathetic to feelings &amp; concerns of others</a:t>
            </a:r>
          </a:p>
        </p:txBody>
      </p:sp>
      <p:pic>
        <p:nvPicPr>
          <p:cNvPr id="18435" name="Picture 6" descr="C:\Documents and Settings\mbecker\Local Settings\Temporary Internet Files\Content.IE5\HZN2NYL8\MPj0446486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5325" y="762000"/>
            <a:ext cx="3576638" cy="536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838200" y="1447800"/>
            <a:ext cx="65532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Social Development</a:t>
            </a:r>
          </a:p>
          <a:p>
            <a:endParaRPr lang="en-US" sz="1800" b="1" dirty="0"/>
          </a:p>
          <a:p>
            <a:endParaRPr lang="en-US" sz="1800" dirty="0"/>
          </a:p>
          <a:p>
            <a:r>
              <a:rPr lang="en-US" sz="4000" dirty="0"/>
              <a:t>The process of learning self-expression and how to interact with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304800" y="457200"/>
            <a:ext cx="4648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 sz="1800"/>
          </a:p>
          <a:p>
            <a:r>
              <a:rPr lang="en-US" sz="4000"/>
              <a:t>Social Development helps us learn how to:</a:t>
            </a:r>
          </a:p>
          <a:p>
            <a:endParaRPr lang="en-US" sz="1800"/>
          </a:p>
          <a:p>
            <a:endParaRPr lang="en-US" sz="1800"/>
          </a:p>
          <a:p>
            <a:pPr>
              <a:buFont typeface="Arial" pitchFamily="-123" charset="0"/>
              <a:buChar char="•"/>
            </a:pPr>
            <a:r>
              <a:rPr lang="en-US" sz="2800"/>
              <a:t> Interact with others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 Listen to other points of view before reacting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 Show tolerance to others</a:t>
            </a:r>
          </a:p>
        </p:txBody>
      </p:sp>
      <p:pic>
        <p:nvPicPr>
          <p:cNvPr id="20482" name="Picture 6" descr="infant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3324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What emotions does an Infant Display?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 dirty="0" smtClean="0"/>
              <a:t>Newborn</a:t>
            </a:r>
            <a:r>
              <a:rPr lang="en-US" sz="2800" dirty="0" smtClean="0"/>
              <a:t>:	Pain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 	Discomfort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	Contentment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			Delight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1506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008" y="1219201"/>
            <a:ext cx="1931392" cy="128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mbecker\Local Settings\Temporary Internet Files\Content.IE5\BF3V0UMS\MPj042303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71744"/>
            <a:ext cx="1500174" cy="150017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09368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57200" y="685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6200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Other emotions that appear in first year:  </a:t>
            </a:r>
            <a:r>
              <a:rPr lang="en-US" sz="3600" dirty="0"/>
              <a:t>(5 Basic Emotions)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sz="3600" dirty="0" smtClean="0"/>
              <a:t>Interest  </a:t>
            </a:r>
            <a:r>
              <a:rPr lang="en-US" sz="3600" dirty="0"/>
              <a:t>		Disgust		Joy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Sadness		Anger</a:t>
            </a:r>
          </a:p>
          <a:p>
            <a:pPr>
              <a:spcBef>
                <a:spcPct val="50000"/>
              </a:spcBef>
              <a:buFont typeface="Times" pitchFamily="-123" charset="0"/>
              <a:buNone/>
            </a:pPr>
            <a:endParaRPr lang="en-US" sz="3600" dirty="0"/>
          </a:p>
          <a:p>
            <a:pPr>
              <a:spcBef>
                <a:spcPct val="50000"/>
              </a:spcBef>
              <a:buFont typeface="Times" pitchFamily="-123" charset="0"/>
              <a:buNone/>
            </a:pPr>
            <a:r>
              <a:rPr lang="en-US" sz="3000" dirty="0"/>
              <a:t>Parents  can distinguish different emotions through facial expression and different types of cries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838200" y="2514600"/>
            <a:ext cx="7315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u="sng"/>
              <a:t>Attachment</a:t>
            </a:r>
            <a:r>
              <a:rPr lang="en-US" sz="3600"/>
              <a:t>: The bond between a child and a parent (or caregiver).</a:t>
            </a:r>
          </a:p>
          <a:p>
            <a:endParaRPr lang="en-US" sz="3600"/>
          </a:p>
          <a:p>
            <a:r>
              <a:rPr lang="en-US" sz="3600"/>
              <a:t>Infants need physical contact in order to learn how to trust and relate to others.</a:t>
            </a:r>
            <a:endParaRPr lang="en-US" sz="3600" u="sng"/>
          </a:p>
        </p:txBody>
      </p:sp>
      <p:pic>
        <p:nvPicPr>
          <p:cNvPr id="23554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1212</Words>
  <Application>Microsoft Office PowerPoint</Application>
  <PresentationFormat>On-screen Show (4:3)</PresentationFormat>
  <Paragraphs>294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Slide 1</vt:lpstr>
      <vt:lpstr>Slide 2</vt:lpstr>
      <vt:lpstr>Slide 3</vt:lpstr>
      <vt:lpstr>Emotional Development  helps us to:</vt:lpstr>
      <vt:lpstr>Slide 5</vt:lpstr>
      <vt:lpstr>Slide 6</vt:lpstr>
      <vt:lpstr>Slide 7</vt:lpstr>
      <vt:lpstr>Slide 8</vt:lpstr>
      <vt:lpstr>Slide 9</vt:lpstr>
      <vt:lpstr>Harry Harlow Monkey Experiment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How Behavior is Learned</vt:lpstr>
      <vt:lpstr>Social Development Through Play</vt:lpstr>
      <vt:lpstr>Six to twelve months</vt:lpstr>
      <vt:lpstr>Play Environment:  A comfortable space with no dangers and with toys that are safe.</vt:lpstr>
      <vt:lpstr>Exploration</vt:lpstr>
    </vt:vector>
  </TitlesOfParts>
  <Company>Fairfield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mbecker</cp:lastModifiedBy>
  <cp:revision>65</cp:revision>
  <cp:lastPrinted>2010-03-28T14:11:55Z</cp:lastPrinted>
  <dcterms:created xsi:type="dcterms:W3CDTF">2009-03-24T13:12:42Z</dcterms:created>
  <dcterms:modified xsi:type="dcterms:W3CDTF">2011-03-18T18:21:58Z</dcterms:modified>
</cp:coreProperties>
</file>