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7B88E-DD32-4A36-A82B-EF53DFE64C9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CADF1-4F7D-4336-9A61-90927CF4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Teen Parenthood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images.gurl.com/images/showoff/spotlight/16_pregnant/16_pregnan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5161271" cy="486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sz="4000" u="sng" dirty="0" smtClean="0"/>
              <a:t>Marriage</a:t>
            </a:r>
            <a:r>
              <a:rPr lang="en-US" sz="4000" dirty="0" smtClean="0"/>
              <a:t>:  </a:t>
            </a:r>
            <a:r>
              <a:rPr lang="en-US" dirty="0" smtClean="0"/>
              <a:t>More stresses than later marriage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sz="4800" dirty="0" smtClean="0"/>
          </a:p>
          <a:p>
            <a:pPr lvl="1">
              <a:buNone/>
            </a:pPr>
            <a:r>
              <a:rPr lang="en-US" sz="4800" dirty="0" smtClean="0"/>
              <a:t>-</a:t>
            </a:r>
            <a:r>
              <a:rPr lang="en-US" sz="3600" dirty="0" smtClean="0"/>
              <a:t>	Adjusting to parenthood at the same time as adjusting to marriage</a:t>
            </a:r>
          </a:p>
          <a:p>
            <a:pPr lvl="1">
              <a:buNone/>
            </a:pPr>
            <a:r>
              <a:rPr lang="en-US" sz="3600" dirty="0" smtClean="0"/>
              <a:t>+	Two people to share the responsibility for parenting</a:t>
            </a:r>
            <a:endParaRPr lang="en-US" sz="3600" dirty="0"/>
          </a:p>
        </p:txBody>
      </p:sp>
      <p:pic>
        <p:nvPicPr>
          <p:cNvPr id="4" name="Picture 3" descr="teen marria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371600"/>
            <a:ext cx="2921668" cy="2187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sz="4000" u="sng" dirty="0" smtClean="0"/>
              <a:t>Adoption</a:t>
            </a:r>
            <a:r>
              <a:rPr lang="en-US" sz="4000" dirty="0" smtClean="0"/>
              <a:t>: legally gaining </a:t>
            </a:r>
          </a:p>
          <a:p>
            <a:pPr>
              <a:buNone/>
            </a:pPr>
            <a:r>
              <a:rPr lang="en-US" sz="4000" b="1" dirty="0" smtClean="0"/>
              <a:t>	permanent</a:t>
            </a:r>
            <a:r>
              <a:rPr lang="en-US" sz="4000" dirty="0" smtClean="0"/>
              <a:t> custody </a:t>
            </a:r>
          </a:p>
          <a:p>
            <a:pPr>
              <a:buNone/>
            </a:pPr>
            <a:r>
              <a:rPr lang="en-US" sz="4000" dirty="0" smtClean="0"/>
              <a:t>	of 	a child</a:t>
            </a:r>
          </a:p>
          <a:p>
            <a:pPr>
              <a:buNone/>
            </a:pPr>
            <a:endParaRPr lang="en-US" sz="4000" dirty="0" smtClean="0"/>
          </a:p>
          <a:p>
            <a:pPr lvl="1"/>
            <a:r>
              <a:rPr lang="en-US" sz="3600" dirty="0" smtClean="0"/>
              <a:t>Confidential Adoption</a:t>
            </a:r>
          </a:p>
          <a:p>
            <a:pPr lvl="2">
              <a:buNone/>
            </a:pPr>
            <a:r>
              <a:rPr lang="en-US" sz="3200" dirty="0" smtClean="0"/>
              <a:t>Birth parents don’t know who the adoptive parents are</a:t>
            </a:r>
          </a:p>
          <a:p>
            <a:pPr lvl="1"/>
            <a:r>
              <a:rPr lang="en-US" sz="3600" dirty="0" smtClean="0"/>
              <a:t>Open Adoption</a:t>
            </a:r>
          </a:p>
          <a:p>
            <a:pPr lvl="2">
              <a:buNone/>
            </a:pPr>
            <a:r>
              <a:rPr lang="en-US" sz="3200" dirty="0" smtClean="0"/>
              <a:t>Birth parents and adoptive parents know something about each other</a:t>
            </a:r>
          </a:p>
        </p:txBody>
      </p:sp>
      <p:pic>
        <p:nvPicPr>
          <p:cNvPr id="4" name="Picture 3" descr="adop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143000"/>
            <a:ext cx="3463636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Abortion</a:t>
            </a:r>
            <a:r>
              <a:rPr lang="en-US" sz="4000" dirty="0" smtClean="0"/>
              <a:t>:  Difficult decision</a:t>
            </a:r>
          </a:p>
          <a:p>
            <a:pPr lvl="1"/>
            <a:r>
              <a:rPr lang="en-US" sz="3600" dirty="0" smtClean="0"/>
              <a:t>Currently legal</a:t>
            </a:r>
          </a:p>
          <a:p>
            <a:pPr lvl="1"/>
            <a:r>
              <a:rPr lang="en-US" sz="3600" dirty="0" smtClean="0"/>
              <a:t>Should be done in first 3 months</a:t>
            </a:r>
          </a:p>
          <a:p>
            <a:pPr lvl="1"/>
            <a:endParaRPr lang="en-US" sz="3600" u="sng" dirty="0"/>
          </a:p>
        </p:txBody>
      </p:sp>
      <p:pic>
        <p:nvPicPr>
          <p:cNvPr id="4" name="Picture 3" descr="abor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971800"/>
            <a:ext cx="4229100" cy="3383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u="sng" dirty="0" smtClean="0"/>
              <a:t>Sexuality</a:t>
            </a:r>
            <a:r>
              <a:rPr lang="en-US" dirty="0" smtClean="0"/>
              <a:t>:   View of yourself as male or female – physical, intellectual, social, emotional</a:t>
            </a:r>
          </a:p>
          <a:p>
            <a:r>
              <a:rPr lang="en-US" u="sng" dirty="0" smtClean="0"/>
              <a:t>Hormones</a:t>
            </a:r>
            <a:r>
              <a:rPr lang="en-US" dirty="0" smtClean="0"/>
              <a:t>:  Body chemicals that produce specific results</a:t>
            </a:r>
          </a:p>
          <a:p>
            <a:pPr lvl="1">
              <a:buNone/>
            </a:pPr>
            <a:r>
              <a:rPr lang="en-US" dirty="0" smtClean="0"/>
              <a:t>Some hormones become activated during puberty.  They cause physical and emotional changes as teens become sexually mature</a:t>
            </a:r>
          </a:p>
          <a:p>
            <a:r>
              <a:rPr lang="en-US" u="sng" dirty="0" smtClean="0"/>
              <a:t>Abstinence</a:t>
            </a:r>
            <a:r>
              <a:rPr lang="en-US" dirty="0" smtClean="0"/>
              <a:t>:  Completely avoiding sexual 		activity</a:t>
            </a:r>
            <a:endParaRPr lang="en-US" u="sng" dirty="0"/>
          </a:p>
        </p:txBody>
      </p:sp>
      <p:pic>
        <p:nvPicPr>
          <p:cNvPr id="14338" name="Picture 2" descr="C:\Documents and Settings\mbecker\Local Settings\Temporary Internet Files\Content.IE5\39E3N59X\MP9004424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399" y="228600"/>
            <a:ext cx="1583163" cy="1406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71093"/>
          </a:xfrm>
        </p:spPr>
        <p:txBody>
          <a:bodyPr/>
          <a:lstStyle/>
          <a:p>
            <a:r>
              <a:rPr lang="en-US" dirty="0" smtClean="0"/>
              <a:t>Consequences of Sexual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31242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Sexually Transmitted Infections (STI’s)</a:t>
            </a:r>
            <a:endParaRPr lang="en-US" dirty="0" smtClean="0"/>
          </a:p>
          <a:p>
            <a:pPr lvl="1"/>
            <a:r>
              <a:rPr lang="en-US" dirty="0" smtClean="0"/>
              <a:t>spread from person to person by sexual contact</a:t>
            </a:r>
          </a:p>
          <a:p>
            <a:pPr lvl="1"/>
            <a:r>
              <a:rPr lang="en-US" dirty="0" smtClean="0"/>
              <a:t>1 in 5 people have an STI</a:t>
            </a:r>
          </a:p>
          <a:p>
            <a:pPr lvl="1"/>
            <a:r>
              <a:rPr lang="en-US" dirty="0" smtClean="0"/>
              <a:t>25% of new cases are teens</a:t>
            </a:r>
          </a:p>
          <a:p>
            <a:pPr lvl="1"/>
            <a:r>
              <a:rPr lang="en-US" b="1" dirty="0" smtClean="0"/>
              <a:t>All</a:t>
            </a:r>
            <a:r>
              <a:rPr lang="en-US" dirty="0" smtClean="0"/>
              <a:t> are preventable</a:t>
            </a:r>
          </a:p>
          <a:p>
            <a:pPr lvl="1"/>
            <a:r>
              <a:rPr lang="en-US" b="1" dirty="0" smtClean="0"/>
              <a:t>Some</a:t>
            </a:r>
            <a:r>
              <a:rPr lang="en-US" dirty="0" smtClean="0"/>
              <a:t> can be treated, some last a lifetime</a:t>
            </a:r>
          </a:p>
          <a:p>
            <a:pPr lvl="1">
              <a:buNone/>
            </a:pPr>
            <a:endParaRPr lang="en-US" b="1" dirty="0"/>
          </a:p>
        </p:txBody>
      </p:sp>
      <p:pic>
        <p:nvPicPr>
          <p:cNvPr id="6" name="Picture 5" descr="ST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4191000"/>
            <a:ext cx="3380310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/>
          <a:lstStyle/>
          <a:p>
            <a:r>
              <a:rPr lang="en-US" u="sng" dirty="0" smtClean="0"/>
              <a:t>Health Risks</a:t>
            </a:r>
            <a:r>
              <a:rPr lang="en-US" dirty="0" smtClean="0"/>
              <a:t>:  more likely to have medical complications</a:t>
            </a:r>
          </a:p>
          <a:p>
            <a:pPr lvl="1"/>
            <a:r>
              <a:rPr lang="en-US" dirty="0" smtClean="0"/>
              <a:t>Iron deficiency – can cause premature birth</a:t>
            </a:r>
          </a:p>
          <a:p>
            <a:pPr lvl="1"/>
            <a:r>
              <a:rPr lang="en-US" dirty="0" smtClean="0"/>
              <a:t>Nutritional deficiencies </a:t>
            </a:r>
          </a:p>
          <a:p>
            <a:pPr lvl="2">
              <a:buNone/>
            </a:pPr>
            <a:r>
              <a:rPr lang="en-US" dirty="0" smtClean="0"/>
              <a:t>Critical development occurs even before you know you’re pregnant</a:t>
            </a:r>
          </a:p>
          <a:p>
            <a:pPr lvl="1"/>
            <a:r>
              <a:rPr lang="en-US" dirty="0" smtClean="0"/>
              <a:t>More premature babies – low </a:t>
            </a:r>
            <a:r>
              <a:rPr lang="en-US" dirty="0" err="1" smtClean="0"/>
              <a:t>birthweight</a:t>
            </a:r>
            <a:endParaRPr lang="en-US" dirty="0"/>
          </a:p>
        </p:txBody>
      </p:sp>
      <p:pic>
        <p:nvPicPr>
          <p:cNvPr id="4" name="Picture 3" descr="premi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648200"/>
            <a:ext cx="2743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u="sng" dirty="0" smtClean="0"/>
              <a:t>Education</a:t>
            </a:r>
            <a:r>
              <a:rPr lang="en-US" dirty="0" smtClean="0"/>
              <a:t>:  It is very difficult to finish school while pregnant or a parent</a:t>
            </a:r>
          </a:p>
          <a:p>
            <a:endParaRPr lang="en-US" u="sng" dirty="0"/>
          </a:p>
          <a:p>
            <a:pPr>
              <a:buNone/>
            </a:pPr>
            <a:r>
              <a:rPr lang="en-US" dirty="0" smtClean="0"/>
              <a:t>	Half of teen mothers never finish High School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Limits job options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een mom,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429000"/>
            <a:ext cx="57150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u="sng" dirty="0" smtClean="0"/>
              <a:t>Emotional and Social Stress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Miss old friends &amp; activities</a:t>
            </a:r>
          </a:p>
          <a:p>
            <a:pPr lvl="1"/>
            <a:r>
              <a:rPr lang="en-US" dirty="0" smtClean="0"/>
              <a:t>Adjust to new relationships</a:t>
            </a:r>
          </a:p>
          <a:p>
            <a:pPr lvl="2">
              <a:buNone/>
            </a:pPr>
            <a:endParaRPr lang="en-US" u="sng" dirty="0"/>
          </a:p>
        </p:txBody>
      </p:sp>
      <p:pic>
        <p:nvPicPr>
          <p:cNvPr id="4" name="Picture 3" descr="teen par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209800"/>
            <a:ext cx="7032858" cy="4178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6477000"/>
          </a:xfrm>
        </p:spPr>
        <p:txBody>
          <a:bodyPr/>
          <a:lstStyle/>
          <a:p>
            <a:r>
              <a:rPr lang="en-US" u="sng" dirty="0" smtClean="0"/>
              <a:t>Finances</a:t>
            </a:r>
            <a:r>
              <a:rPr lang="en-US" dirty="0" smtClean="0"/>
              <a:t>:  Most teen parents have financial problems.</a:t>
            </a:r>
          </a:p>
          <a:p>
            <a:pPr lvl="1"/>
            <a:r>
              <a:rPr lang="en-US" dirty="0" smtClean="0"/>
              <a:t>	Childbirth is expensive.  Good medical care for mom and baby is expensive. Food, clothing, housing, &amp; healthcare are expensive</a:t>
            </a:r>
          </a:p>
          <a:p>
            <a:pPr lvl="1"/>
            <a:r>
              <a:rPr lang="en-US" dirty="0" smtClean="0"/>
              <a:t>Both parents are responsible for finances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b="1" dirty="0" smtClean="0"/>
              <a:t>Paternity </a:t>
            </a:r>
            <a:r>
              <a:rPr lang="en-US" dirty="0" smtClean="0"/>
              <a:t>must be established</a:t>
            </a:r>
            <a:endParaRPr lang="en-US" dirty="0"/>
          </a:p>
        </p:txBody>
      </p:sp>
      <p:pic>
        <p:nvPicPr>
          <p:cNvPr id="4" name="Picture 3" descr="patern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817408"/>
            <a:ext cx="4267200" cy="2764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teens ignore symptoms</a:t>
            </a:r>
          </a:p>
          <a:p>
            <a:r>
              <a:rPr lang="en-US" dirty="0" smtClean="0"/>
              <a:t>Pregnancy should be confirmed as soon as possible</a:t>
            </a:r>
          </a:p>
          <a:p>
            <a:r>
              <a:rPr lang="en-US" dirty="0" smtClean="0"/>
              <a:t>Father should be part of decision making</a:t>
            </a:r>
            <a:endParaRPr lang="en-US" dirty="0"/>
          </a:p>
        </p:txBody>
      </p:sp>
      <p:pic>
        <p:nvPicPr>
          <p:cNvPr id="4" name="Picture 3" descr="pregnancy 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4038600"/>
            <a:ext cx="2133600" cy="2286455"/>
          </a:xfrm>
          <a:prstGeom prst="rect">
            <a:avLst/>
          </a:prstGeom>
        </p:spPr>
      </p:pic>
      <p:pic>
        <p:nvPicPr>
          <p:cNvPr id="5" name="Picture 4" descr="teen d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40386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Weighing the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u="sng" dirty="0" smtClean="0"/>
              <a:t>Single Parenthood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Can be draining</a:t>
            </a:r>
          </a:p>
          <a:p>
            <a:pPr>
              <a:buNone/>
            </a:pPr>
            <a:r>
              <a:rPr lang="en-US" dirty="0" smtClean="0"/>
              <a:t>		Possible depression, burnout</a:t>
            </a:r>
          </a:p>
          <a:p>
            <a:pPr>
              <a:buNone/>
            </a:pPr>
            <a:r>
              <a:rPr lang="en-US" dirty="0" smtClean="0"/>
              <a:t>	Be realistic</a:t>
            </a:r>
          </a:p>
          <a:p>
            <a:pPr>
              <a:buNone/>
            </a:pPr>
            <a:r>
              <a:rPr lang="en-US" dirty="0" smtClean="0"/>
              <a:t>		Who will help you</a:t>
            </a:r>
          </a:p>
          <a:p>
            <a:pPr>
              <a:buNone/>
            </a:pPr>
            <a:r>
              <a:rPr lang="en-US" dirty="0" smtClean="0"/>
              <a:t>		Can you do it all alone?</a:t>
            </a:r>
            <a:endParaRPr lang="en-US" dirty="0"/>
          </a:p>
        </p:txBody>
      </p:sp>
      <p:pic>
        <p:nvPicPr>
          <p:cNvPr id="1026" name="Picture 2" descr="C:\Documents and Settings\mbecker\Local Settings\Temporary Internet Files\Content.IE5\M02EOUY2\MP9003140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0"/>
            <a:ext cx="1706880" cy="2381693"/>
          </a:xfrm>
          <a:prstGeom prst="rect">
            <a:avLst/>
          </a:prstGeom>
          <a:noFill/>
        </p:spPr>
      </p:pic>
      <p:pic>
        <p:nvPicPr>
          <p:cNvPr id="5" name="Picture 4" descr="teen m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505200"/>
            <a:ext cx="3289905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218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Teen Parenthood</vt:lpstr>
      <vt:lpstr>PowerPoint Presentation</vt:lpstr>
      <vt:lpstr>Consequences of Sexual Activity</vt:lpstr>
      <vt:lpstr>Teen Pregnancy</vt:lpstr>
      <vt:lpstr>PowerPoint Presentation</vt:lpstr>
      <vt:lpstr>PowerPoint Presentation</vt:lpstr>
      <vt:lpstr>PowerPoint Presentation</vt:lpstr>
      <vt:lpstr>Teen Pregnancy</vt:lpstr>
      <vt:lpstr>Weighing the Options</vt:lpstr>
      <vt:lpstr>PowerPoint Presentation</vt:lpstr>
      <vt:lpstr>PowerPoint Presentation</vt:lpstr>
      <vt:lpstr>PowerPoint Presentation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mbecker</dc:creator>
  <cp:lastModifiedBy>Windows User</cp:lastModifiedBy>
  <cp:revision>21</cp:revision>
  <dcterms:created xsi:type="dcterms:W3CDTF">2010-09-28T11:35:44Z</dcterms:created>
  <dcterms:modified xsi:type="dcterms:W3CDTF">2014-09-18T13:00:16Z</dcterms:modified>
</cp:coreProperties>
</file>