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60" r:id="rId3"/>
    <p:sldId id="261" r:id="rId4"/>
    <p:sldId id="282" r:id="rId5"/>
    <p:sldId id="262" r:id="rId6"/>
    <p:sldId id="263" r:id="rId7"/>
    <p:sldId id="264" r:id="rId8"/>
    <p:sldId id="265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E5F7F-0B0C-4BB0-BF9B-01C685A3C36D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81ADD-E005-4285-A42F-84377BB4F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9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E2F8-B7E9-4645-AC17-F23BDEA09450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8B6B4-B180-4C52-9B25-D6D05A6D3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1"/>
            <a:ext cx="7772400" cy="22859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Emotional and Social Development from One to Three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2133600"/>
            <a:ext cx="64008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Chapter 11</a:t>
            </a:r>
            <a:endParaRPr lang="en-US" dirty="0"/>
          </a:p>
        </p:txBody>
      </p:sp>
      <p:pic>
        <p:nvPicPr>
          <p:cNvPr id="4" name="Picture 3" descr="preschool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429000"/>
            <a:ext cx="4009845" cy="31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Socialization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process by which young children learn to get along with other people.	</a:t>
            </a:r>
          </a:p>
          <a:p>
            <a:pPr lvl="1"/>
            <a:r>
              <a:rPr lang="en-US" smtClean="0"/>
              <a:t>First their own families, and then in other groups</a:t>
            </a:r>
            <a:endParaRPr lang="en-US" dirty="0"/>
          </a:p>
        </p:txBody>
      </p:sp>
      <p:pic>
        <p:nvPicPr>
          <p:cNvPr id="4" name="Picture 3" descr="toddler social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9" y="3200400"/>
            <a:ext cx="430924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Parallel Play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When children play </a:t>
            </a:r>
            <a:r>
              <a:rPr lang="en-US" b="1" smtClean="0"/>
              <a:t>near </a:t>
            </a:r>
            <a:r>
              <a:rPr lang="en-US" smtClean="0"/>
              <a:t>each other, but not </a:t>
            </a:r>
            <a:r>
              <a:rPr lang="en-US" b="1" smtClean="0"/>
              <a:t>with </a:t>
            </a:r>
            <a:r>
              <a:rPr lang="en-US" smtClean="0"/>
              <a:t>each other.  </a:t>
            </a:r>
          </a:p>
          <a:p>
            <a:pPr lvl="1"/>
            <a:r>
              <a:rPr lang="en-US" smtClean="0"/>
              <a:t>Usually from 18 months – 3 years</a:t>
            </a:r>
            <a:endParaRPr lang="en-US" dirty="0"/>
          </a:p>
        </p:txBody>
      </p:sp>
      <p:pic>
        <p:nvPicPr>
          <p:cNvPr id="4" name="Picture 3" descr="parallel 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276600"/>
            <a:ext cx="3810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0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04800"/>
            <a:ext cx="8229600" cy="5821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At this time, children don’t understand that other children have feelings.  </a:t>
            </a:r>
          </a:p>
          <a:p>
            <a:pPr lvl="1"/>
            <a:r>
              <a:rPr lang="en-US" smtClean="0"/>
              <a:t>They may take toys away, hit, bite, etc,</a:t>
            </a:r>
          </a:p>
          <a:p>
            <a:r>
              <a:rPr lang="en-US" smtClean="0"/>
              <a:t>At about age 2, children begin to share.</a:t>
            </a:r>
            <a:endParaRPr lang="en-US" dirty="0"/>
          </a:p>
        </p:txBody>
      </p:sp>
      <p:pic>
        <p:nvPicPr>
          <p:cNvPr id="3" name="Picture 2" descr="toddlers figh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429000"/>
            <a:ext cx="2606040" cy="2606040"/>
          </a:xfrm>
          <a:prstGeom prst="rect">
            <a:avLst/>
          </a:prstGeom>
        </p:spPr>
      </p:pic>
      <p:pic>
        <p:nvPicPr>
          <p:cNvPr id="4" name="Picture 3" descr="toddlers s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05200"/>
            <a:ext cx="3752850" cy="2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Cooperative Play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When children actually play </a:t>
            </a:r>
            <a:r>
              <a:rPr lang="en-US" b="1" smtClean="0"/>
              <a:t>with</a:t>
            </a:r>
            <a:r>
              <a:rPr lang="en-US" smtClean="0"/>
              <a:t> each other.  </a:t>
            </a:r>
          </a:p>
          <a:p>
            <a:pPr lvl="1"/>
            <a:r>
              <a:rPr lang="en-US" smtClean="0"/>
              <a:t>Usually starts at about age 3.</a:t>
            </a:r>
          </a:p>
          <a:p>
            <a:pPr lvl="1"/>
            <a:r>
              <a:rPr lang="en-US" smtClean="0"/>
              <a:t>Children begin to learn how to solve conflicts (using words)</a:t>
            </a:r>
            <a:endParaRPr lang="en-US" dirty="0"/>
          </a:p>
        </p:txBody>
      </p:sp>
      <p:pic>
        <p:nvPicPr>
          <p:cNvPr id="4" name="Picture 3" descr="cooperative 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048000"/>
            <a:ext cx="493287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28600"/>
            <a:ext cx="8229600" cy="5897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Children should have opportunities to play with other children at a young age.  If not, it will be harder later.</a:t>
            </a:r>
          </a:p>
          <a:p>
            <a:endParaRPr lang="en-US" smtClean="0"/>
          </a:p>
          <a:p>
            <a:r>
              <a:rPr lang="en-US" smtClean="0"/>
              <a:t>Adults should not intervene all the time.  Intervention is needed if a child may potentially be emotionally or physically harmed.</a:t>
            </a:r>
            <a:endParaRPr lang="en-US" dirty="0"/>
          </a:p>
        </p:txBody>
      </p:sp>
      <p:pic>
        <p:nvPicPr>
          <p:cNvPr id="4" name="Picture 3" descr="angry to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114800"/>
            <a:ext cx="4191000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Imaginary friends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9530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Very normal.  Children can work out their feelings and conflicts with an imaginary friend (or animal)</a:t>
            </a:r>
            <a:endParaRPr lang="en-US" dirty="0"/>
          </a:p>
        </p:txBody>
      </p:sp>
      <p:pic>
        <p:nvPicPr>
          <p:cNvPr id="4" name="Picture 3" descr="imaginary-friends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447800"/>
            <a:ext cx="34730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Guiding Children’s Behavior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goal is </a:t>
            </a:r>
            <a:r>
              <a:rPr lang="en-US" b="1" smtClean="0"/>
              <a:t>self-discipline</a:t>
            </a:r>
            <a:r>
              <a:rPr lang="en-US" smtClean="0"/>
              <a:t>: the ability of children to control their own behavior.</a:t>
            </a:r>
          </a:p>
          <a:p>
            <a:endParaRPr lang="en-US" smtClean="0"/>
          </a:p>
          <a:p>
            <a:r>
              <a:rPr lang="en-US" smtClean="0"/>
              <a:t>Guidance helps children learn to get along and handle feelings in an appropriate way.  It helps with self-esteem and moral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304800"/>
            <a:ext cx="8458200" cy="632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At first, right/wrong is determined by adults praising or scolding.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Later, children develop a </a:t>
            </a:r>
            <a:r>
              <a:rPr lang="en-US" b="1" smtClean="0"/>
              <a:t>conscience</a:t>
            </a:r>
            <a:r>
              <a:rPr lang="en-US" smtClean="0"/>
              <a:t>: an inner sense of right and wrong.</a:t>
            </a:r>
          </a:p>
          <a:p>
            <a:endParaRPr lang="en-US" smtClean="0"/>
          </a:p>
          <a:p>
            <a:r>
              <a:rPr lang="en-US" smtClean="0"/>
              <a:t>Guidance changes with age</a:t>
            </a:r>
            <a:endParaRPr lang="en-US" dirty="0"/>
          </a:p>
        </p:txBody>
      </p:sp>
      <p:pic>
        <p:nvPicPr>
          <p:cNvPr id="3" name="Picture 2" descr="sco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3657600" cy="2434590"/>
          </a:xfrm>
          <a:prstGeom prst="rect">
            <a:avLst/>
          </a:prstGeom>
        </p:spPr>
      </p:pic>
      <p:pic>
        <p:nvPicPr>
          <p:cNvPr id="4" name="Picture 3" descr="consci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343400"/>
            <a:ext cx="25527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12 – 15 months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495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Children are unable to reason.  Best to remove forbidden objects and distract children.</a:t>
            </a:r>
            <a:endParaRPr lang="en-US" dirty="0"/>
          </a:p>
        </p:txBody>
      </p:sp>
      <p:pic>
        <p:nvPicPr>
          <p:cNvPr id="4" name="Picture 3" descr="redirec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3228975" cy="48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6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15- 24 months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These children need spoken restrictions, as well as removal and distraction.</a:t>
            </a:r>
            <a:endParaRPr lang="en-US" dirty="0"/>
          </a:p>
        </p:txBody>
      </p:sp>
      <p:pic>
        <p:nvPicPr>
          <p:cNvPr id="4" name="Picture 3" descr="AdultToddler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895600"/>
            <a:ext cx="39188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Temper Tantrums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5344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Done to release anger</a:t>
            </a:r>
          </a:p>
          <a:p>
            <a:pPr lvl="1"/>
            <a:r>
              <a:rPr lang="en-US" dirty="0" smtClean="0"/>
              <a:t>If you see it coming, try to head it off</a:t>
            </a:r>
          </a:p>
          <a:p>
            <a:pPr lvl="1"/>
            <a:r>
              <a:rPr lang="en-US" dirty="0" smtClean="0"/>
              <a:t>If at home, try ignoring it</a:t>
            </a:r>
          </a:p>
          <a:p>
            <a:pPr lvl="1"/>
            <a:r>
              <a:rPr lang="en-US" dirty="0" smtClean="0"/>
              <a:t>If in public, take to a quiet spot to cool down</a:t>
            </a:r>
          </a:p>
          <a:p>
            <a:pPr lvl="1"/>
            <a:r>
              <a:rPr lang="en-US" dirty="0" smtClean="0"/>
              <a:t>Remain calm and quiet yourself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temper-tant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"/>
            <a:ext cx="3276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2 – 3 years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Spoken directions and simple explanations</a:t>
            </a:r>
            <a:endParaRPr lang="en-US" dirty="0"/>
          </a:p>
        </p:txBody>
      </p:sp>
      <p:pic>
        <p:nvPicPr>
          <p:cNvPr id="4" name="Picture 3" descr="disciplining-Your-Tod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438400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3 year olds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43000"/>
            <a:ext cx="8229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Easier to guide.  They like to please.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All ages – Be consistent</a:t>
            </a:r>
            <a:endParaRPr lang="en-US" dirty="0"/>
          </a:p>
        </p:txBody>
      </p:sp>
      <p:pic>
        <p:nvPicPr>
          <p:cNvPr id="4" name="Picture 3" descr="discipline-chil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81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9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Setting limits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60960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Keep it clear and simple</a:t>
            </a:r>
          </a:p>
          <a:p>
            <a:r>
              <a:rPr lang="en-US" smtClean="0"/>
              <a:t>Show understanding of the child’s wants.  Acknowledge the child’s feelings.</a:t>
            </a:r>
          </a:p>
          <a:p>
            <a:r>
              <a:rPr lang="en-US" smtClean="0"/>
              <a:t>Give alternatives when possible.</a:t>
            </a:r>
          </a:p>
          <a:p>
            <a:r>
              <a:rPr lang="en-US" smtClean="0"/>
              <a:t>Enforce limits once they are set.</a:t>
            </a:r>
            <a:endParaRPr lang="en-US" dirty="0"/>
          </a:p>
        </p:txBody>
      </p:sp>
      <p:pic>
        <p:nvPicPr>
          <p:cNvPr id="4" name="Picture 3" descr="toddler-nutr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8688" y="1676400"/>
            <a:ext cx="22886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Behavioral Problems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14400"/>
            <a:ext cx="8229600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Aggressive or inappropriate behavior signals a child is upset or not having his needs met.  Children have trouble with words.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Try to find the cause of the problem behind the behavior</a:t>
            </a:r>
            <a:endParaRPr lang="en-US" dirty="0"/>
          </a:p>
        </p:txBody>
      </p:sp>
      <p:pic>
        <p:nvPicPr>
          <p:cNvPr id="4" name="Picture 3" descr="aggr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5146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79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Biting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Figure out why the child is biting.  Take steps to guide the child to a more appropriate behavior.</a:t>
            </a:r>
          </a:p>
          <a:p>
            <a:endParaRPr lang="en-US" dirty="0"/>
          </a:p>
        </p:txBody>
      </p:sp>
      <p:pic>
        <p:nvPicPr>
          <p:cNvPr id="4" name="Picture 3" descr="toddler-biting-25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895600"/>
            <a:ext cx="456811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6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Hitting/Throwing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49530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Usually impulsive and due to frustration or anger.</a:t>
            </a:r>
          </a:p>
          <a:p>
            <a:r>
              <a:rPr lang="en-US" smtClean="0"/>
              <a:t>Encourage children to use words instead.</a:t>
            </a:r>
          </a:p>
          <a:p>
            <a:r>
              <a:rPr lang="en-US" smtClean="0"/>
              <a:t>Time-outs can also be used.</a:t>
            </a:r>
            <a:endParaRPr lang="en-US" dirty="0"/>
          </a:p>
        </p:txBody>
      </p:sp>
      <p:pic>
        <p:nvPicPr>
          <p:cNvPr id="4" name="Picture 3" descr="throwing tr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676400"/>
            <a:ext cx="34290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5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6400800" cy="6477000"/>
          </a:xfrm>
        </p:spPr>
        <p:txBody>
          <a:bodyPr>
            <a:normAutofit/>
          </a:bodyPr>
          <a:lstStyle/>
          <a:p>
            <a:r>
              <a:rPr lang="en-US" dirty="0"/>
              <a:t>	</a:t>
            </a:r>
            <a:r>
              <a:rPr lang="en-US" dirty="0" smtClean="0"/>
              <a:t>Acknowledge the child’s feelings while stating why their demands cannot be met</a:t>
            </a:r>
          </a:p>
          <a:p>
            <a:r>
              <a:rPr lang="en-US" dirty="0" smtClean="0"/>
              <a:t>Adhere to the set limit.  DO NOT GIVE IN!</a:t>
            </a:r>
          </a:p>
          <a:p>
            <a:r>
              <a:rPr lang="en-US" dirty="0" smtClean="0"/>
              <a:t>Be sure to physically protect the child from harming him/herself</a:t>
            </a:r>
          </a:p>
          <a:p>
            <a:r>
              <a:rPr lang="en-US" dirty="0" smtClean="0"/>
              <a:t>When the tantrum is over, praise child for calming down</a:t>
            </a:r>
          </a:p>
          <a:p>
            <a:r>
              <a:rPr lang="en-US" dirty="0" smtClean="0"/>
              <a:t>Keep explanations short.</a:t>
            </a:r>
          </a:p>
          <a:p>
            <a:r>
              <a:rPr lang="en-US" dirty="0" smtClean="0"/>
              <a:t>Remember they are normal.  All children go through this.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ealing with tant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117558"/>
            <a:ext cx="2705100" cy="35593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Age 18 months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733800"/>
            <a:ext cx="82296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Children become self-centered.  Say “NO”</a:t>
            </a:r>
          </a:p>
          <a:p>
            <a:pPr lvl="1"/>
            <a:r>
              <a:rPr lang="en-US" smtClean="0"/>
              <a:t>Negativism – doing the opposite of what is asked</a:t>
            </a:r>
          </a:p>
          <a:p>
            <a:pPr lvl="1"/>
            <a:r>
              <a:rPr lang="en-US" smtClean="0"/>
              <a:t>Desire for independence</a:t>
            </a:r>
          </a:p>
          <a:p>
            <a:pPr lvl="1"/>
            <a:r>
              <a:rPr lang="en-US" smtClean="0"/>
              <a:t>Frustration</a:t>
            </a:r>
          </a:p>
          <a:p>
            <a:pPr lvl="1"/>
            <a:r>
              <a:rPr lang="en-US" smtClean="0"/>
              <a:t>Realization of being a separate person</a:t>
            </a:r>
            <a:endParaRPr lang="en-US" dirty="0"/>
          </a:p>
        </p:txBody>
      </p:sp>
      <p:pic>
        <p:nvPicPr>
          <p:cNvPr id="4" name="Picture 3" descr="mad preschoo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219200"/>
            <a:ext cx="31024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Two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and motor skills have improved.  Less frustration</a:t>
            </a:r>
          </a:p>
          <a:p>
            <a:r>
              <a:rPr lang="en-US" dirty="0" smtClean="0"/>
              <a:t>Understands more</a:t>
            </a:r>
          </a:p>
          <a:p>
            <a:r>
              <a:rPr lang="en-US" dirty="0" smtClean="0"/>
              <a:t>Can wait longer</a:t>
            </a:r>
          </a:p>
          <a:p>
            <a:r>
              <a:rPr lang="en-US" dirty="0" smtClean="0"/>
              <a:t>Less self-centered</a:t>
            </a:r>
            <a:endParaRPr lang="en-US" dirty="0"/>
          </a:p>
        </p:txBody>
      </p:sp>
      <p:pic>
        <p:nvPicPr>
          <p:cNvPr id="4" name="Picture 3" descr="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362200"/>
            <a:ext cx="2715714" cy="3988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Age two and a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629400" cy="4876800"/>
          </a:xfrm>
        </p:spPr>
        <p:txBody>
          <a:bodyPr/>
          <a:lstStyle/>
          <a:p>
            <a:r>
              <a:rPr lang="en-US" dirty="0" smtClean="0"/>
              <a:t>Learning so much they get overwhelmed</a:t>
            </a:r>
          </a:p>
          <a:p>
            <a:r>
              <a:rPr lang="en-US" dirty="0" smtClean="0"/>
              <a:t>Frustrations return – desires are greater than their abilities</a:t>
            </a:r>
          </a:p>
          <a:p>
            <a:r>
              <a:rPr lang="en-US" dirty="0" smtClean="0"/>
              <a:t>Can be very stubborn and have mood swings</a:t>
            </a:r>
          </a:p>
          <a:p>
            <a:r>
              <a:rPr lang="en-US" dirty="0" smtClean="0"/>
              <a:t>Consistency is important</a:t>
            </a:r>
          </a:p>
          <a:p>
            <a:r>
              <a:rPr lang="en-US" dirty="0" smtClean="0"/>
              <a:t>Require lots of love and patience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ad tod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371600"/>
            <a:ext cx="278003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three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Happier and more cooperative</a:t>
            </a:r>
          </a:p>
          <a:p>
            <a:r>
              <a:rPr lang="en-US" dirty="0" smtClean="0"/>
              <a:t>More willing to take direction</a:t>
            </a:r>
          </a:p>
          <a:p>
            <a:r>
              <a:rPr lang="en-US" dirty="0" smtClean="0"/>
              <a:t>Fewer tantrums</a:t>
            </a:r>
          </a:p>
          <a:p>
            <a:r>
              <a:rPr lang="en-US" dirty="0" smtClean="0"/>
              <a:t>Usually ready for preschool</a:t>
            </a:r>
            <a:endParaRPr lang="en-US" dirty="0"/>
          </a:p>
        </p:txBody>
      </p:sp>
      <p:pic>
        <p:nvPicPr>
          <p:cNvPr id="4" name="Picture 3" descr="happy to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62400"/>
            <a:ext cx="35814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three and a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953000"/>
          </a:xfrm>
        </p:spPr>
        <p:txBody>
          <a:bodyPr/>
          <a:lstStyle/>
          <a:p>
            <a:r>
              <a:rPr lang="en-US" dirty="0" smtClean="0"/>
              <a:t>Can become immature and seem to go “backward”</a:t>
            </a:r>
          </a:p>
          <a:p>
            <a:r>
              <a:rPr lang="en-US" dirty="0" smtClean="0"/>
              <a:t>Fears and insecurities emerge</a:t>
            </a:r>
          </a:p>
          <a:p>
            <a:r>
              <a:rPr lang="en-US" dirty="0" smtClean="0"/>
              <a:t>May try to control their environment and become “demanding”</a:t>
            </a:r>
            <a:endParaRPr lang="en-US" dirty="0"/>
          </a:p>
        </p:txBody>
      </p:sp>
      <p:pic>
        <p:nvPicPr>
          <p:cNvPr id="4" name="Picture 3" descr="th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04801"/>
            <a:ext cx="7772400" cy="16763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Social Development of Toddlers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5105400"/>
            <a:ext cx="64008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Chapter 11-2</a:t>
            </a:r>
            <a:endParaRPr lang="en-US" dirty="0"/>
          </a:p>
        </p:txBody>
      </p:sp>
      <p:pic>
        <p:nvPicPr>
          <p:cNvPr id="4" name="Picture 3" descr="toddlers play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4510875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3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601</Words>
  <Application>Microsoft Office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Temper Tantrums</vt:lpstr>
      <vt:lpstr>PowerPoint Presentation</vt:lpstr>
      <vt:lpstr>PowerPoint Presentation</vt:lpstr>
      <vt:lpstr>Age Two Years</vt:lpstr>
      <vt:lpstr>Age two and a half</vt:lpstr>
      <vt:lpstr>Age three years</vt:lpstr>
      <vt:lpstr>Age three and a half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and Social Development from One to Three</dc:title>
  <dc:creator>mbecker</dc:creator>
  <cp:lastModifiedBy>Windows User</cp:lastModifiedBy>
  <cp:revision>26</cp:revision>
  <dcterms:created xsi:type="dcterms:W3CDTF">2011-05-02T14:40:03Z</dcterms:created>
  <dcterms:modified xsi:type="dcterms:W3CDTF">2015-05-21T14:05:02Z</dcterms:modified>
</cp:coreProperties>
</file>