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0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3" r:id="rId11"/>
    <p:sldId id="274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9D6204EB-ED1A-49EE-B26F-39224BDD09CF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8C868AC9-D349-4D20-AEDC-57D0D1723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F8AA-D914-4743-B688-F01524FE335A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FE96-B28A-4428-B59D-0D21D0AC3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3999"/>
          </a:xfrm>
        </p:spPr>
        <p:txBody>
          <a:bodyPr/>
          <a:lstStyle/>
          <a:p>
            <a:r>
              <a:rPr lang="en-US" dirty="0" smtClean="0"/>
              <a:t>Intellectual Development from One to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8382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pic>
        <p:nvPicPr>
          <p:cNvPr id="4" name="Picture 3" descr="toddler 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90800"/>
            <a:ext cx="5875789" cy="37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4.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Needed to be able to solve problems, make decisions, form concepts &amp; recognize relationships.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 children with many opportunities to practice problem solving in a safe way.</a:t>
            </a:r>
            <a:endParaRPr lang="en-US" dirty="0"/>
          </a:p>
        </p:txBody>
      </p:sp>
      <p:pic>
        <p:nvPicPr>
          <p:cNvPr id="4" name="Picture 3" descr="problem sol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86000"/>
            <a:ext cx="4648200" cy="317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5.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267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Can be seen as early as two years old.</a:t>
            </a:r>
          </a:p>
          <a:p>
            <a:r>
              <a:rPr lang="en-US" dirty="0" smtClean="0"/>
              <a:t>Allows a child to try new things and to act out a variety of roles.</a:t>
            </a:r>
          </a:p>
          <a:p>
            <a:r>
              <a:rPr lang="en-US" dirty="0" smtClean="0"/>
              <a:t>Can help children cope with anxiety.</a:t>
            </a:r>
          </a:p>
          <a:p>
            <a:r>
              <a:rPr lang="en-US" dirty="0" smtClean="0"/>
              <a:t>Until about age 5, children are not always sure what is real and what is not.</a:t>
            </a:r>
            <a:endParaRPr lang="en-US" dirty="0"/>
          </a:p>
        </p:txBody>
      </p:sp>
      <p:pic>
        <p:nvPicPr>
          <p:cNvPr id="4" name="Picture 3" descr="imagi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914400"/>
            <a:ext cx="415340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6.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/>
          <a:lstStyle/>
          <a:p>
            <a:r>
              <a:rPr lang="en-US" dirty="0" smtClean="0"/>
              <a:t>The imagination is used to produce original ideas.</a:t>
            </a:r>
          </a:p>
          <a:p>
            <a:pPr lvl="1"/>
            <a:r>
              <a:rPr lang="en-US" dirty="0" smtClean="0"/>
              <a:t>Artwork</a:t>
            </a:r>
          </a:p>
          <a:p>
            <a:pPr lvl="1"/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Dramatic Play</a:t>
            </a:r>
          </a:p>
          <a:p>
            <a:pPr lvl="1"/>
            <a:r>
              <a:rPr lang="en-US" dirty="0" smtClean="0"/>
              <a:t>Building</a:t>
            </a:r>
          </a:p>
          <a:p>
            <a:pPr lvl="1"/>
            <a:endParaRPr lang="en-US" dirty="0"/>
          </a:p>
        </p:txBody>
      </p:sp>
      <p:pic>
        <p:nvPicPr>
          <p:cNvPr id="4" name="Picture 3" descr="creativity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76400"/>
            <a:ext cx="2435352" cy="2590800"/>
          </a:xfrm>
          <a:prstGeom prst="rect">
            <a:avLst/>
          </a:prstGeom>
        </p:spPr>
      </p:pic>
      <p:pic>
        <p:nvPicPr>
          <p:cNvPr id="5" name="Picture 4" descr="creativit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76400"/>
            <a:ext cx="2638891" cy="2233403"/>
          </a:xfrm>
          <a:prstGeom prst="rect">
            <a:avLst/>
          </a:prstGeom>
        </p:spPr>
      </p:pic>
      <p:pic>
        <p:nvPicPr>
          <p:cNvPr id="6" name="Picture 5" descr="creativit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572000"/>
            <a:ext cx="3102964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Curiosity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Curiosity helps brain development.</a:t>
            </a:r>
          </a:p>
          <a:p>
            <a:r>
              <a:rPr lang="en-US" dirty="0" smtClean="0"/>
              <a:t>Children need to be able to safely explore their environment.</a:t>
            </a:r>
            <a:endParaRPr lang="en-US" dirty="0"/>
          </a:p>
        </p:txBody>
      </p:sp>
      <p:pic>
        <p:nvPicPr>
          <p:cNvPr id="4" name="Picture 3" descr="curio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48" y="3352800"/>
            <a:ext cx="4808233" cy="3200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Readiness for Learning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order to learn a new skill, children must be physically and intellectually ready.</a:t>
            </a:r>
            <a:endParaRPr lang="en-US" dirty="0"/>
          </a:p>
        </p:txBody>
      </p:sp>
      <p:pic>
        <p:nvPicPr>
          <p:cNvPr id="4" name="Picture 3" descr="learning readi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600"/>
            <a:ext cx="4439404" cy="31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Reading Readiness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Learning the skills necessary for reading</a:t>
            </a:r>
          </a:p>
          <a:p>
            <a:pPr lvl="1"/>
            <a:r>
              <a:rPr lang="en-US" smtClean="0"/>
              <a:t>Turn pages</a:t>
            </a:r>
          </a:p>
          <a:p>
            <a:pPr lvl="1"/>
            <a:r>
              <a:rPr lang="en-US" smtClean="0"/>
              <a:t>Read from left to right</a:t>
            </a:r>
          </a:p>
          <a:p>
            <a:pPr lvl="1"/>
            <a:r>
              <a:rPr lang="en-US" smtClean="0"/>
              <a:t>Know that written words </a:t>
            </a:r>
          </a:p>
          <a:p>
            <a:pPr lvl="1">
              <a:buFont typeface="Arial" pitchFamily="34" charset="0"/>
              <a:buNone/>
            </a:pPr>
            <a:r>
              <a:rPr lang="en-US" smtClean="0"/>
              <a:t>	have meaning</a:t>
            </a:r>
            <a:endParaRPr lang="en-US" dirty="0"/>
          </a:p>
        </p:txBody>
      </p:sp>
      <p:pic>
        <p:nvPicPr>
          <p:cNvPr id="4" name="Picture 3" descr="toddler-read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330" y="2209800"/>
            <a:ext cx="27569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8600"/>
            <a:ext cx="8229600" cy="640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Begins very early, as parents read to children</a:t>
            </a:r>
          </a:p>
          <a:p>
            <a:pPr lvl="1"/>
            <a:r>
              <a:rPr lang="en-US" smtClean="0"/>
              <a:t>Be enthusiastic</a:t>
            </a:r>
          </a:p>
          <a:p>
            <a:pPr lvl="1"/>
            <a:r>
              <a:rPr lang="en-US" smtClean="0"/>
              <a:t>Get child to participate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r>
              <a:rPr lang="en-US" smtClean="0"/>
              <a:t>Later</a:t>
            </a:r>
          </a:p>
          <a:p>
            <a:pPr lvl="1"/>
            <a:r>
              <a:rPr lang="en-US" smtClean="0"/>
              <a:t>Letter recognition and sounds</a:t>
            </a:r>
          </a:p>
          <a:p>
            <a:pPr lvl="1"/>
            <a:r>
              <a:rPr lang="en-US" smtClean="0"/>
              <a:t>Letters form words</a:t>
            </a:r>
          </a:p>
          <a:p>
            <a:endParaRPr lang="en-US" dirty="0"/>
          </a:p>
        </p:txBody>
      </p:sp>
      <p:pic>
        <p:nvPicPr>
          <p:cNvPr id="3" name="Picture 2" descr="mom-toddler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0" y="1841500"/>
            <a:ext cx="3492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Math Readiness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Learning skills necessary for math</a:t>
            </a:r>
          </a:p>
          <a:p>
            <a:endParaRPr lang="en-US" smtClean="0"/>
          </a:p>
          <a:p>
            <a:pPr lvl="1"/>
            <a:r>
              <a:rPr lang="en-US" smtClean="0"/>
              <a:t>Shapes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Sizes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Amounts</a:t>
            </a:r>
          </a:p>
          <a:p>
            <a:pPr lvl="1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 descr="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981200"/>
            <a:ext cx="2297280" cy="1520799"/>
          </a:xfrm>
          <a:prstGeom prst="rect">
            <a:avLst/>
          </a:prstGeom>
        </p:spPr>
      </p:pic>
      <p:pic>
        <p:nvPicPr>
          <p:cNvPr id="5" name="Picture 4" descr="sizes.jpg"/>
          <p:cNvPicPr>
            <a:picLocks noChangeAspect="1"/>
          </p:cNvPicPr>
          <p:nvPr/>
        </p:nvPicPr>
        <p:blipFill>
          <a:blip r:embed="rId3" cstate="print"/>
          <a:srcRect l="34435" t="1171" r="35217" b="50341"/>
          <a:stretch>
            <a:fillRect/>
          </a:stretch>
        </p:blipFill>
        <p:spPr>
          <a:xfrm>
            <a:off x="6553200" y="2743200"/>
            <a:ext cx="1752599" cy="1872048"/>
          </a:xfrm>
          <a:prstGeom prst="rect">
            <a:avLst/>
          </a:prstGeom>
        </p:spPr>
      </p:pic>
      <p:pic>
        <p:nvPicPr>
          <p:cNvPr id="6" name="Picture 5" descr="amou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591050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8600"/>
            <a:ext cx="8229600" cy="6324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Count with children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Show them shapes 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	&amp; numerals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Games</a:t>
            </a:r>
          </a:p>
          <a:p>
            <a:pPr lvl="1"/>
            <a:r>
              <a:rPr lang="en-US" smtClean="0"/>
              <a:t>Sorting</a:t>
            </a:r>
          </a:p>
          <a:p>
            <a:pPr lvl="1"/>
            <a:r>
              <a:rPr lang="en-US" smtClean="0"/>
              <a:t>Blocks,</a:t>
            </a:r>
          </a:p>
          <a:p>
            <a:pPr lvl="1"/>
            <a:r>
              <a:rPr lang="en-US" smtClean="0"/>
              <a:t>puzzles</a:t>
            </a:r>
            <a:endParaRPr lang="en-US" dirty="0"/>
          </a:p>
        </p:txBody>
      </p:sp>
      <p:pic>
        <p:nvPicPr>
          <p:cNvPr id="3" name="Picture 2" descr="CountingBeads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2032000" cy="1701800"/>
          </a:xfrm>
          <a:prstGeom prst="rect">
            <a:avLst/>
          </a:prstGeom>
        </p:spPr>
      </p:pic>
      <p:pic>
        <p:nvPicPr>
          <p:cNvPr id="4" name="Picture 3" descr="shapes &amp; numb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2451339" cy="2338577"/>
          </a:xfrm>
          <a:prstGeom prst="rect">
            <a:avLst/>
          </a:prstGeom>
        </p:spPr>
      </p:pic>
      <p:pic>
        <p:nvPicPr>
          <p:cNvPr id="5" name="Picture 4" descr="sorting t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724400"/>
            <a:ext cx="28575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Guiding Learning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Give your time and attention</a:t>
            </a:r>
          </a:p>
          <a:p>
            <a:r>
              <a:rPr lang="en-US" smtClean="0"/>
              <a:t>Allow time for thinking</a:t>
            </a:r>
          </a:p>
          <a:p>
            <a:r>
              <a:rPr lang="en-US" smtClean="0"/>
              <a:t>Give only as much help as the child needs</a:t>
            </a:r>
            <a:endParaRPr lang="en-US" dirty="0"/>
          </a:p>
        </p:txBody>
      </p:sp>
      <p:pic>
        <p:nvPicPr>
          <p:cNvPr id="4" name="Picture 3" descr="money_wor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276600"/>
            <a:ext cx="5067300" cy="33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Incidental Learning</a:t>
            </a:r>
          </a:p>
          <a:p>
            <a:pPr lvl="1"/>
            <a:r>
              <a:rPr lang="en-US" dirty="0" smtClean="0"/>
              <a:t>Unplanned learning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for example, pushing a button and getting music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incide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Encourage children to draw their own conclusions</a:t>
            </a:r>
          </a:p>
          <a:p>
            <a:r>
              <a:rPr lang="en-US" smtClean="0"/>
              <a:t>Demonstrate and model problem solving</a:t>
            </a:r>
          </a:p>
          <a:p>
            <a:r>
              <a:rPr lang="en-US" smtClean="0"/>
              <a:t>Maintain a positive attitude</a:t>
            </a:r>
          </a:p>
          <a:p>
            <a:r>
              <a:rPr lang="en-US" smtClean="0"/>
              <a:t>Keep explanations simple</a:t>
            </a:r>
            <a:endParaRPr lang="en-US" dirty="0"/>
          </a:p>
        </p:txBody>
      </p:sp>
      <p:pic>
        <p:nvPicPr>
          <p:cNvPr id="3" name="Picture 2" descr="mom-toddler-b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09800"/>
            <a:ext cx="326318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Let children explore and discover</a:t>
            </a:r>
          </a:p>
          <a:p>
            <a:r>
              <a:rPr lang="en-US" smtClean="0"/>
              <a:t>Help children understand the world and how it works</a:t>
            </a:r>
          </a:p>
          <a:p>
            <a:r>
              <a:rPr lang="en-US" smtClean="0"/>
              <a:t>Take breaks</a:t>
            </a:r>
            <a:endParaRPr lang="en-US" dirty="0"/>
          </a:p>
        </p:txBody>
      </p:sp>
      <p:pic>
        <p:nvPicPr>
          <p:cNvPr id="3" name="Picture 2" descr="explore 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570786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Speech Development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Between one and two, children learn new words</a:t>
            </a:r>
          </a:p>
          <a:p>
            <a:r>
              <a:rPr lang="en-US" smtClean="0"/>
              <a:t>They will use one word to mean an entire sentence</a:t>
            </a:r>
          </a:p>
          <a:p>
            <a:pPr lvl="1"/>
            <a:r>
              <a:rPr lang="en-US" smtClean="0"/>
              <a:t>“Up” means “Pick me up.”</a:t>
            </a:r>
          </a:p>
          <a:p>
            <a:pPr lvl="1"/>
            <a:r>
              <a:rPr lang="en-US" smtClean="0"/>
              <a:t>“Milk” means “I want milk.”</a:t>
            </a:r>
          </a:p>
          <a:p>
            <a:r>
              <a:rPr lang="en-US" smtClean="0"/>
              <a:t>Talk to children often.</a:t>
            </a:r>
          </a:p>
          <a:p>
            <a:r>
              <a:rPr lang="en-US" smtClean="0"/>
              <a:t>Speak clearly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Age Two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Children combine a few words and use pronouns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	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	“Doggie eat”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	“Me do 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1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Age Two and a half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Some grammar is used, but not always correctly</a:t>
            </a:r>
          </a:p>
          <a:p>
            <a:pPr lvl="1"/>
            <a:r>
              <a:rPr lang="en-US" smtClean="0"/>
              <a:t>Plurals</a:t>
            </a:r>
          </a:p>
          <a:p>
            <a:pPr lvl="2"/>
            <a:r>
              <a:rPr lang="en-US" smtClean="0"/>
              <a:t>“My foots growed”</a:t>
            </a:r>
          </a:p>
          <a:p>
            <a:pPr lvl="1"/>
            <a:r>
              <a:rPr lang="en-US" smtClean="0"/>
              <a:t>Past tense</a:t>
            </a:r>
          </a:p>
          <a:p>
            <a:pPr lvl="2"/>
            <a:r>
              <a:rPr lang="en-US" smtClean="0"/>
              <a:t>“I eated my apple”</a:t>
            </a:r>
          </a:p>
          <a:p>
            <a:pPr lvl="1"/>
            <a:r>
              <a:rPr lang="en-US" smtClean="0"/>
              <a:t>Pronouns</a:t>
            </a:r>
          </a:p>
          <a:p>
            <a:pPr lvl="2"/>
            <a:r>
              <a:rPr lang="en-US" smtClean="0"/>
              <a:t>“What’s her doing?”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28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Speech Difficulties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If a child’s speech seems very delayed, get a speech examination</a:t>
            </a:r>
          </a:p>
          <a:p>
            <a:pPr lvl="1"/>
            <a:r>
              <a:rPr lang="en-US" smtClean="0"/>
              <a:t>Speech/Language Pathologist:</a:t>
            </a:r>
          </a:p>
          <a:p>
            <a:pPr lvl="2">
              <a:buFont typeface="Arial" pitchFamily="34" charset="0"/>
              <a:buNone/>
            </a:pPr>
            <a:r>
              <a:rPr lang="en-US" smtClean="0"/>
              <a:t>Someone who is trained to detect and correct speech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Possible Speech Problems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Physical</a:t>
            </a:r>
          </a:p>
          <a:p>
            <a:pPr lvl="1"/>
            <a:r>
              <a:rPr lang="en-US" smtClean="0"/>
              <a:t>Hearing</a:t>
            </a:r>
          </a:p>
          <a:p>
            <a:pPr lvl="1"/>
            <a:r>
              <a:rPr lang="en-US" smtClean="0"/>
              <a:t>Mouth development</a:t>
            </a:r>
          </a:p>
          <a:p>
            <a:r>
              <a:rPr lang="en-US" smtClean="0"/>
              <a:t>Learning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1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Stuttering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Most children outgrow it</a:t>
            </a:r>
          </a:p>
          <a:p>
            <a:r>
              <a:rPr lang="en-US" smtClean="0"/>
              <a:t>Don’t tease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Many children have trouble with </a:t>
            </a:r>
            <a:r>
              <a:rPr lang="en-US" u="sng" smtClean="0"/>
              <a:t>articulation</a:t>
            </a:r>
            <a:r>
              <a:rPr lang="en-US" smtClean="0"/>
              <a:t>:</a:t>
            </a:r>
          </a:p>
          <a:p>
            <a:pPr lvl="1">
              <a:buFont typeface="Arial" pitchFamily="34" charset="0"/>
              <a:buNone/>
            </a:pPr>
            <a:r>
              <a:rPr lang="en-US" smtClean="0"/>
              <a:t>The ability to speak clearly and distinctly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pPr lvl="1"/>
            <a:r>
              <a:rPr lang="en-US" smtClean="0"/>
              <a:t>Trouble with first letters</a:t>
            </a:r>
          </a:p>
          <a:p>
            <a:pPr lvl="1"/>
            <a:r>
              <a:rPr lang="en-US" smtClean="0"/>
              <a:t>Skipping syllables</a:t>
            </a:r>
          </a:p>
          <a:p>
            <a:pPr lvl="1"/>
            <a:r>
              <a:rPr lang="en-US" smtClean="0"/>
              <a:t>Leaving off endings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Adults should set a good example</a:t>
            </a:r>
          </a:p>
          <a:p>
            <a:pPr lvl="1"/>
            <a:r>
              <a:rPr lang="en-US" smtClean="0"/>
              <a:t>Avoid over-correcting</a:t>
            </a:r>
          </a:p>
          <a:p>
            <a:pPr lvl="1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4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Trial and Error Learning</a:t>
            </a:r>
          </a:p>
          <a:p>
            <a:pPr lvl="1"/>
            <a:r>
              <a:rPr lang="en-US" dirty="0" smtClean="0"/>
              <a:t>When a child tries several possible solutions before getting one that works</a:t>
            </a:r>
          </a:p>
          <a:p>
            <a:pPr lvl="1"/>
            <a:r>
              <a:rPr lang="en-US" dirty="0" smtClean="0"/>
              <a:t>experimenting</a:t>
            </a:r>
            <a:endParaRPr lang="en-US" dirty="0"/>
          </a:p>
        </p:txBody>
      </p:sp>
      <p:pic>
        <p:nvPicPr>
          <p:cNvPr id="4" name="Picture 3" descr="trial &amp; err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Imitation</a:t>
            </a:r>
          </a:p>
          <a:p>
            <a:pPr lvl="1"/>
            <a:r>
              <a:rPr lang="en-US" dirty="0" smtClean="0"/>
              <a:t>Learning by watching and copying others</a:t>
            </a:r>
            <a:endParaRPr lang="en-US" dirty="0"/>
          </a:p>
        </p:txBody>
      </p:sp>
      <p:pic>
        <p:nvPicPr>
          <p:cNvPr id="4" name="Picture 3" descr="Imitating_stockxpertcom_id19236741_jpg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077804" cy="407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Directed Learning</a:t>
            </a:r>
          </a:p>
          <a:p>
            <a:pPr lvl="1"/>
            <a:r>
              <a:rPr lang="en-US" dirty="0" smtClean="0"/>
              <a:t>Learning that results from being taught</a:t>
            </a:r>
          </a:p>
          <a:p>
            <a:pPr lvl="1"/>
            <a:r>
              <a:rPr lang="en-US" dirty="0" smtClean="0"/>
              <a:t>You can be taught by:</a:t>
            </a:r>
          </a:p>
          <a:p>
            <a:pPr lvl="2"/>
            <a:r>
              <a:rPr lang="en-US" sz="2800" dirty="0" smtClean="0"/>
              <a:t>Parents</a:t>
            </a:r>
          </a:p>
          <a:p>
            <a:pPr lvl="2"/>
            <a:r>
              <a:rPr lang="en-US" sz="2800" dirty="0" smtClean="0"/>
              <a:t>Caregivers</a:t>
            </a:r>
          </a:p>
          <a:p>
            <a:pPr lvl="2"/>
            <a:r>
              <a:rPr lang="en-US" sz="2800" dirty="0" smtClean="0"/>
              <a:t>Older siblings</a:t>
            </a:r>
          </a:p>
          <a:p>
            <a:pPr lvl="2"/>
            <a:r>
              <a:rPr lang="en-US" sz="2800" dirty="0" smtClean="0"/>
              <a:t>Teachers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teaching a toddel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429000"/>
            <a:ext cx="460586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areas:</a:t>
            </a:r>
          </a:p>
          <a:p>
            <a:pPr lvl="1"/>
            <a:r>
              <a:rPr lang="en-US" dirty="0" smtClean="0"/>
              <a:t>Attention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Imagination</a:t>
            </a:r>
          </a:p>
          <a:p>
            <a:pPr lvl="1"/>
            <a:r>
              <a:rPr lang="en-US" dirty="0" smtClean="0"/>
              <a:t>Creativity</a:t>
            </a:r>
          </a:p>
          <a:p>
            <a:pPr lvl="1"/>
            <a:r>
              <a:rPr lang="en-US" dirty="0" smtClean="0"/>
              <a:t>curiosity</a:t>
            </a:r>
            <a:endParaRPr lang="en-US" dirty="0"/>
          </a:p>
        </p:txBody>
      </p:sp>
      <p:pic>
        <p:nvPicPr>
          <p:cNvPr id="4" name="Picture 3" descr="types of 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289" y="1676400"/>
            <a:ext cx="578777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1.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562600" cy="5486400"/>
          </a:xfrm>
        </p:spPr>
        <p:txBody>
          <a:bodyPr/>
          <a:lstStyle/>
          <a:p>
            <a:r>
              <a:rPr lang="en-US" dirty="0" smtClean="0"/>
              <a:t>The ability to focus on the task at hand and block out other sensory information (screen out distractions).</a:t>
            </a:r>
          </a:p>
          <a:p>
            <a:endParaRPr lang="en-US" dirty="0" smtClean="0"/>
          </a:p>
          <a:p>
            <a:r>
              <a:rPr lang="en-US" dirty="0" smtClean="0"/>
              <a:t>Learning becomes more focused on one thing at a time</a:t>
            </a:r>
          </a:p>
          <a:p>
            <a:endParaRPr lang="en-US" dirty="0" smtClean="0"/>
          </a:p>
          <a:p>
            <a:r>
              <a:rPr lang="en-US" dirty="0" smtClean="0"/>
              <a:t>Attention span increases</a:t>
            </a:r>
            <a:endParaRPr lang="en-US" dirty="0"/>
          </a:p>
        </p:txBody>
      </p:sp>
      <p:pic>
        <p:nvPicPr>
          <p:cNvPr id="4" name="Picture 3" descr="focu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447800"/>
            <a:ext cx="390180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2. 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memory:  remembering info just long enough to use it</a:t>
            </a:r>
          </a:p>
          <a:p>
            <a:pPr lvl="1"/>
            <a:r>
              <a:rPr lang="en-US" dirty="0" smtClean="0"/>
              <a:t>Ex. Remembering a phone number in order to place a call.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 term memory: info is first entered into short term memory and then stored in long-term memory.  This begins at about age 3.</a:t>
            </a:r>
            <a:endParaRPr lang="en-US" dirty="0"/>
          </a:p>
        </p:txBody>
      </p:sp>
      <p:pic>
        <p:nvPicPr>
          <p:cNvPr id="4" name="Picture 3" descr="toddler on 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199" y="2514600"/>
            <a:ext cx="3176337" cy="215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	3. 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interpretation of </a:t>
            </a:r>
          </a:p>
          <a:p>
            <a:pPr>
              <a:buNone/>
            </a:pPr>
            <a:r>
              <a:rPr lang="en-US" dirty="0" smtClean="0"/>
              <a:t>	information received </a:t>
            </a:r>
          </a:p>
          <a:p>
            <a:pPr>
              <a:buNone/>
            </a:pPr>
            <a:r>
              <a:rPr lang="en-US" dirty="0" smtClean="0"/>
              <a:t>	through the senses.</a:t>
            </a:r>
          </a:p>
          <a:p>
            <a:pPr>
              <a:buNone/>
            </a:pPr>
            <a:r>
              <a:rPr lang="en-US" dirty="0" smtClean="0"/>
              <a:t>	through the senses.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descriptive observations when talking to children.</a:t>
            </a:r>
          </a:p>
          <a:p>
            <a:pPr>
              <a:buNone/>
            </a:pPr>
            <a:r>
              <a:rPr lang="en-US" dirty="0" smtClean="0"/>
              <a:t>Respond to questions such as “who?”, “what?”, “when?”,  “where?” and “why?”</a:t>
            </a:r>
            <a:endParaRPr lang="en-US" dirty="0"/>
          </a:p>
        </p:txBody>
      </p:sp>
      <p:pic>
        <p:nvPicPr>
          <p:cNvPr id="4" name="Picture 3" descr="FiveSenses.jpg"/>
          <p:cNvPicPr>
            <a:picLocks noChangeAspect="1"/>
          </p:cNvPicPr>
          <p:nvPr/>
        </p:nvPicPr>
        <p:blipFill>
          <a:blip r:embed="rId2" cstate="print"/>
          <a:srcRect l="8333" r="5556" b="67995"/>
          <a:stretch>
            <a:fillRect/>
          </a:stretch>
        </p:blipFill>
        <p:spPr>
          <a:xfrm>
            <a:off x="4876799" y="0"/>
            <a:ext cx="4106089" cy="2057400"/>
          </a:xfrm>
          <a:prstGeom prst="rect">
            <a:avLst/>
          </a:prstGeom>
        </p:spPr>
      </p:pic>
      <p:pic>
        <p:nvPicPr>
          <p:cNvPr id="5" name="Picture 4" descr="FiveSenses.jpg"/>
          <p:cNvPicPr>
            <a:picLocks noChangeAspect="1"/>
          </p:cNvPicPr>
          <p:nvPr/>
        </p:nvPicPr>
        <p:blipFill>
          <a:blip r:embed="rId2" cstate="print"/>
          <a:srcRect t="32967" b="37088"/>
          <a:stretch>
            <a:fillRect/>
          </a:stretch>
        </p:blipFill>
        <p:spPr>
          <a:xfrm>
            <a:off x="4528124" y="2362200"/>
            <a:ext cx="4615876" cy="1859548"/>
          </a:xfrm>
          <a:prstGeom prst="rect">
            <a:avLst/>
          </a:prstGeom>
        </p:spPr>
      </p:pic>
      <p:pic>
        <p:nvPicPr>
          <p:cNvPr id="6" name="Picture 5" descr="FiveSenses.jpg"/>
          <p:cNvPicPr>
            <a:picLocks noChangeAspect="1"/>
          </p:cNvPicPr>
          <p:nvPr/>
        </p:nvPicPr>
        <p:blipFill>
          <a:blip r:embed="rId2" cstate="print"/>
          <a:srcRect t="63874"/>
          <a:stretch>
            <a:fillRect/>
          </a:stretch>
        </p:blipFill>
        <p:spPr>
          <a:xfrm>
            <a:off x="0" y="2514600"/>
            <a:ext cx="469378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593</Words>
  <Application>Microsoft Office PowerPoint</Application>
  <PresentationFormat>On-screen Show (4:3)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Intellectual Development from One to Three</vt:lpstr>
      <vt:lpstr>Methods of Learning</vt:lpstr>
      <vt:lpstr>PowerPoint Presentation</vt:lpstr>
      <vt:lpstr>PowerPoint Presentation</vt:lpstr>
      <vt:lpstr>PowerPoint Presentation</vt:lpstr>
      <vt:lpstr>Intellectual Activity</vt:lpstr>
      <vt:lpstr>1. Attention</vt:lpstr>
      <vt:lpstr>2.  Memory</vt:lpstr>
      <vt:lpstr> 3.  Perception</vt:lpstr>
      <vt:lpstr>4. Reasoning</vt:lpstr>
      <vt:lpstr>5. Imagination</vt:lpstr>
      <vt:lpstr>6. Creativity</vt:lpstr>
      <vt:lpstr>7.  Curiosity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Windows User</cp:lastModifiedBy>
  <cp:revision>31</cp:revision>
  <dcterms:created xsi:type="dcterms:W3CDTF">2011-05-09T20:29:42Z</dcterms:created>
  <dcterms:modified xsi:type="dcterms:W3CDTF">2015-05-21T14:13:07Z</dcterms:modified>
</cp:coreProperties>
</file>