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4C4B-76A1-4809-9F9D-C5BBBD0283EB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29454-E0DD-4F1B-999A-4B8291A677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447799"/>
          </a:xfrm>
        </p:spPr>
        <p:txBody>
          <a:bodyPr/>
          <a:lstStyle/>
          <a:p>
            <a:r>
              <a:rPr lang="en-US" dirty="0" smtClean="0"/>
              <a:t>Building Strong Families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990600"/>
          </a:xfrm>
        </p:spPr>
        <p:txBody>
          <a:bodyPr/>
          <a:lstStyle/>
          <a:p>
            <a:r>
              <a:rPr lang="en-US" dirty="0" smtClean="0"/>
              <a:t>Chapter 3</a:t>
            </a:r>
          </a:p>
          <a:p>
            <a:endParaRPr lang="en-US" dirty="0"/>
          </a:p>
        </p:txBody>
      </p:sp>
      <p:pic>
        <p:nvPicPr>
          <p:cNvPr id="1026" name="Picture 2" descr="C:\Documents and Settings\mbecker\Local Settings\Temporary Internet Files\Content.IE5\31907ZZC\MC9000563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71800"/>
            <a:ext cx="3797368" cy="3012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Family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Beginning Stage</a:t>
            </a:r>
          </a:p>
          <a:p>
            <a:pPr marL="914400" lvl="1" indent="-514350"/>
            <a:r>
              <a:rPr lang="en-US" dirty="0" smtClean="0"/>
              <a:t>Establish Home &amp; Relationship</a:t>
            </a:r>
          </a:p>
          <a:p>
            <a:pPr marL="914400" lvl="1" indent="-514350">
              <a:buNone/>
            </a:pPr>
            <a:endParaRPr lang="en-US" dirty="0" smtClean="0"/>
          </a:p>
          <a:p>
            <a:pPr marL="914400" lvl="1" indent="-514350">
              <a:buNone/>
            </a:pPr>
            <a:endParaRPr lang="en-US" dirty="0" smtClean="0"/>
          </a:p>
          <a:p>
            <a:pPr marL="514350" indent="-514350"/>
            <a:r>
              <a:rPr lang="en-US" dirty="0" smtClean="0"/>
              <a:t>Parental Stage 1</a:t>
            </a:r>
          </a:p>
          <a:p>
            <a:pPr marL="914400" lvl="1" indent="-514350"/>
            <a:r>
              <a:rPr lang="en-US" dirty="0" smtClean="0"/>
              <a:t>Prepare for &amp; Adjust to Parenthood</a:t>
            </a:r>
          </a:p>
        </p:txBody>
      </p:sp>
      <p:pic>
        <p:nvPicPr>
          <p:cNvPr id="8194" name="Picture 2" descr="C:\Documents and Settings\mbecker\Local Settings\Temporary Internet Files\Content.IE5\2HWEQIY8\MC90041066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524000"/>
            <a:ext cx="1617552" cy="1575493"/>
          </a:xfrm>
          <a:prstGeom prst="rect">
            <a:avLst/>
          </a:prstGeom>
          <a:noFill/>
        </p:spPr>
      </p:pic>
      <p:pic>
        <p:nvPicPr>
          <p:cNvPr id="8195" name="Picture 3" descr="C:\Documents and Settings\mbecker\Local Settings\Temporary Internet Files\Content.IE5\GNOG6CXQ\MC9004460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19400"/>
            <a:ext cx="1423212" cy="1381506"/>
          </a:xfrm>
          <a:prstGeom prst="rect">
            <a:avLst/>
          </a:prstGeom>
          <a:noFill/>
        </p:spPr>
      </p:pic>
      <p:pic>
        <p:nvPicPr>
          <p:cNvPr id="8197" name="Picture 5" descr="C:\Documents and Settings\mbecker\Local Settings\Temporary Internet Files\Content.IE5\WCED1R07\MC9000713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876800"/>
            <a:ext cx="2575711" cy="1860792"/>
          </a:xfrm>
          <a:prstGeom prst="rect">
            <a:avLst/>
          </a:prstGeom>
          <a:noFill/>
        </p:spPr>
      </p:pic>
      <p:pic>
        <p:nvPicPr>
          <p:cNvPr id="8198" name="Picture 6" descr="C:\Documents and Settings\mbecker\Local Settings\Temporary Internet Files\Content.IE5\Y0VKV3NL\MC90032464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343400"/>
            <a:ext cx="2057400" cy="212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Parental Stage 2</a:t>
            </a:r>
          </a:p>
          <a:p>
            <a:pPr lvl="1"/>
            <a:r>
              <a:rPr lang="en-US" dirty="0" smtClean="0"/>
              <a:t>Parents work to meet children’s changing needs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Parental Stage 3</a:t>
            </a:r>
          </a:p>
          <a:p>
            <a:pPr lvl="1"/>
            <a:r>
              <a:rPr lang="en-US" dirty="0" smtClean="0"/>
              <a:t>Launching – Children leave home</a:t>
            </a:r>
          </a:p>
          <a:p>
            <a:pPr lvl="1"/>
            <a:endParaRPr lang="en-US" dirty="0"/>
          </a:p>
        </p:txBody>
      </p:sp>
      <p:pic>
        <p:nvPicPr>
          <p:cNvPr id="9220" name="Picture 4" descr="C:\Documents and Settings\mbecker\Local Settings\Temporary Internet Files\Content.IE5\WCED1R07\MC9002330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00200"/>
            <a:ext cx="1710785" cy="1524000"/>
          </a:xfrm>
          <a:prstGeom prst="rect">
            <a:avLst/>
          </a:prstGeom>
          <a:noFill/>
        </p:spPr>
      </p:pic>
      <p:pic>
        <p:nvPicPr>
          <p:cNvPr id="9221" name="Picture 5" descr="C:\Documents and Settings\mbecker\Local Settings\Temporary Internet Files\Content.IE5\R2OWGOZX\MM90028365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1124373" cy="1219200"/>
          </a:xfrm>
          <a:prstGeom prst="rect">
            <a:avLst/>
          </a:prstGeom>
          <a:noFill/>
        </p:spPr>
      </p:pic>
      <p:pic>
        <p:nvPicPr>
          <p:cNvPr id="9222" name="Picture 6" descr="C:\Documents and Settings\mbecker\Local Settings\Temporary Internet Files\Content.IE5\2HWEQIY8\MC90005404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676400"/>
            <a:ext cx="1608864" cy="1600200"/>
          </a:xfrm>
          <a:prstGeom prst="rect">
            <a:avLst/>
          </a:prstGeom>
          <a:noFill/>
        </p:spPr>
      </p:pic>
      <p:pic>
        <p:nvPicPr>
          <p:cNvPr id="9223" name="Picture 7" descr="C:\Documents and Settings\mbecker\Local Settings\Temporary Internet Files\Content.IE5\TVLM71R8\MC90005692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752601"/>
            <a:ext cx="1244611" cy="1371600"/>
          </a:xfrm>
          <a:prstGeom prst="rect">
            <a:avLst/>
          </a:prstGeom>
          <a:noFill/>
        </p:spPr>
      </p:pic>
      <p:pic>
        <p:nvPicPr>
          <p:cNvPr id="9225" name="Picture 9" descr="C:\Documents and Settings\mbecker\Local Settings\Temporary Internet Files\Content.IE5\WCED1R07\MC90044571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724400"/>
            <a:ext cx="1770278" cy="1745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Middle Age</a:t>
            </a:r>
          </a:p>
          <a:p>
            <a:pPr lvl="1"/>
            <a:r>
              <a:rPr lang="en-US" dirty="0" smtClean="0"/>
              <a:t>Couples renew relationships &amp; prepare for retirement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Retirement</a:t>
            </a:r>
          </a:p>
          <a:p>
            <a:pPr lvl="1"/>
            <a:r>
              <a:rPr lang="en-US" dirty="0" smtClean="0"/>
              <a:t>Adjust to having more free time</a:t>
            </a:r>
            <a:endParaRPr lang="en-US" dirty="0"/>
          </a:p>
        </p:txBody>
      </p:sp>
      <p:pic>
        <p:nvPicPr>
          <p:cNvPr id="10243" name="Picture 3" descr="C:\Documents and Settings\mbecker\Local Settings\Temporary Internet Files\Content.IE5\39E3N59X\MC9000244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4800600"/>
            <a:ext cx="1574597" cy="1620317"/>
          </a:xfrm>
          <a:prstGeom prst="rect">
            <a:avLst/>
          </a:prstGeom>
          <a:noFill/>
        </p:spPr>
      </p:pic>
      <p:pic>
        <p:nvPicPr>
          <p:cNvPr id="10244" name="Picture 4" descr="C:\Documents and Settings\mbecker\Local Settings\Temporary Internet Files\Content.IE5\U94G25XE\MC9000244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876800"/>
            <a:ext cx="1954212" cy="1511300"/>
          </a:xfrm>
          <a:prstGeom prst="rect">
            <a:avLst/>
          </a:prstGeom>
          <a:noFill/>
        </p:spPr>
      </p:pic>
      <p:pic>
        <p:nvPicPr>
          <p:cNvPr id="10245" name="Picture 5" descr="C:\Documents and Settings\mbecker\Local Settings\Temporary Internet Files\Content.IE5\1GPOZBZL\MC9002949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029200"/>
            <a:ext cx="1815084" cy="1185977"/>
          </a:xfrm>
          <a:prstGeom prst="rect">
            <a:avLst/>
          </a:prstGeom>
          <a:noFill/>
        </p:spPr>
      </p:pic>
      <p:pic>
        <p:nvPicPr>
          <p:cNvPr id="10246" name="Picture 6" descr="C:\Documents and Settings\mbecker\Local Settings\Temporary Internet Files\Content.IE5\1GPOZBZL\MP9004464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524000"/>
            <a:ext cx="2525889" cy="2045970"/>
          </a:xfrm>
          <a:prstGeom prst="rect">
            <a:avLst/>
          </a:prstGeom>
          <a:noFill/>
        </p:spPr>
      </p:pic>
      <p:pic>
        <p:nvPicPr>
          <p:cNvPr id="10249" name="Picture 9" descr="C:\Documents and Settings\mbecker\Local Settings\Temporary Internet Files\Content.IE5\3WD2IQXE\MP90043097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524000"/>
            <a:ext cx="2057400" cy="2057400"/>
          </a:xfrm>
          <a:prstGeom prst="rect">
            <a:avLst/>
          </a:prstGeom>
          <a:noFill/>
        </p:spPr>
      </p:pic>
      <p:pic>
        <p:nvPicPr>
          <p:cNvPr id="1026" name="Picture 2" descr="C:\Documents and Settings\mbecker\Local Settings\Temporary Internet Files\Content.IE5\U94G25XE\MC90000107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590800" y="4648200"/>
            <a:ext cx="1523390" cy="1859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Affecting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Mobility</a:t>
            </a:r>
            <a:r>
              <a:rPr lang="en-US" dirty="0" smtClean="0"/>
              <a:t>:</a:t>
            </a:r>
          </a:p>
          <a:p>
            <a:pPr marL="1314450" lvl="2" indent="-514350">
              <a:buNone/>
            </a:pPr>
            <a:r>
              <a:rPr lang="en-US" sz="3200" dirty="0" smtClean="0"/>
              <a:t>Adults move away from </a:t>
            </a:r>
          </a:p>
          <a:p>
            <a:pPr marL="1314450" lvl="2" indent="-514350">
              <a:buNone/>
            </a:pPr>
            <a:r>
              <a:rPr lang="en-US" sz="3200" dirty="0" smtClean="0"/>
              <a:t>	their childhood </a:t>
            </a:r>
          </a:p>
          <a:p>
            <a:pPr marL="1314450" lvl="2" indent="-514350">
              <a:buNone/>
            </a:pPr>
            <a:r>
              <a:rPr lang="en-US" sz="3200" dirty="0" smtClean="0"/>
              <a:t>	community</a:t>
            </a:r>
          </a:p>
          <a:p>
            <a:pPr marL="514350" indent="-514350">
              <a:buNone/>
            </a:pPr>
            <a:r>
              <a:rPr lang="en-US" dirty="0" smtClean="0"/>
              <a:t>		Fewer close relatives</a:t>
            </a:r>
          </a:p>
          <a:p>
            <a:pPr marL="514350" indent="-514350">
              <a:buNone/>
            </a:pPr>
            <a:r>
              <a:rPr lang="en-US" dirty="0" smtClean="0"/>
              <a:t>			live nearby</a:t>
            </a:r>
            <a:endParaRPr lang="en-US" dirty="0"/>
          </a:p>
        </p:txBody>
      </p:sp>
      <p:pic>
        <p:nvPicPr>
          <p:cNvPr id="1026" name="Picture 2" descr="C:\Documents and Settings\mbecker\Local Settings\Temporary Internet Files\Content.IE5\U94G25XE\MP9004120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29000" cy="2449286"/>
          </a:xfrm>
          <a:prstGeom prst="rect">
            <a:avLst/>
          </a:prstGeom>
          <a:noFill/>
        </p:spPr>
      </p:pic>
      <p:pic>
        <p:nvPicPr>
          <p:cNvPr id="1033" name="Picture 9" descr="C:\Documents and Settings\mbecker\Local Settings\Temporary Internet Files\Content.IE5\Y0VKV3NL\MC900238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14800"/>
            <a:ext cx="1979691" cy="2378044"/>
          </a:xfrm>
          <a:prstGeom prst="rect">
            <a:avLst/>
          </a:prstGeom>
          <a:noFill/>
        </p:spPr>
      </p:pic>
      <p:pic>
        <p:nvPicPr>
          <p:cNvPr id="1039" name="Picture 15" descr="C:\Documents and Settings\mbecker\Local Settings\Temporary Internet Files\Content.IE5\Z5JWNPFY\MC90043890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2971800" cy="2230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Aging Population</a:t>
            </a:r>
          </a:p>
          <a:p>
            <a:pPr marL="914400" lvl="1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More people are caring for both children and aging parents.  </a:t>
            </a:r>
          </a:p>
          <a:p>
            <a:pPr marL="914400" lvl="1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This allows for more </a:t>
            </a:r>
            <a:r>
              <a:rPr lang="en-US" b="1" dirty="0" smtClean="0"/>
              <a:t>intergenerational</a:t>
            </a:r>
            <a:r>
              <a:rPr lang="en-US" dirty="0" smtClean="0"/>
              <a:t> interaction</a:t>
            </a:r>
            <a:endParaRPr lang="en-US" b="1" dirty="0" smtClean="0"/>
          </a:p>
          <a:p>
            <a:pPr marL="514350" indent="-514350">
              <a:buNone/>
            </a:pPr>
            <a:endParaRPr lang="en-US" b="1" dirty="0"/>
          </a:p>
        </p:txBody>
      </p:sp>
      <p:pic>
        <p:nvPicPr>
          <p:cNvPr id="2050" name="Picture 2" descr="C:\Documents and Settings\mbecker\Local Settings\Temporary Internet Files\Content.IE5\B3NUEYH5\MC9000714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1699034" cy="2681335"/>
          </a:xfrm>
          <a:prstGeom prst="rect">
            <a:avLst/>
          </a:prstGeom>
          <a:noFill/>
        </p:spPr>
      </p:pic>
      <p:pic>
        <p:nvPicPr>
          <p:cNvPr id="2058" name="Picture 10" descr="C:\Documents and Settings\mbecker\Local Settings\Temporary Internet Files\Content.IE5\31907ZZC\MC9002111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3184217" cy="3129444"/>
          </a:xfrm>
          <a:prstGeom prst="rect">
            <a:avLst/>
          </a:prstGeom>
          <a:noFill/>
        </p:spPr>
      </p:pic>
      <p:pic>
        <p:nvPicPr>
          <p:cNvPr id="2059" name="Picture 11" descr="C:\Documents and Settings\mbecker\Local Settings\Temporary Internet Files\Content.IE5\3WD2IQXE\MC9001549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733800"/>
            <a:ext cx="2560932" cy="232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5668963"/>
          </a:xfrm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Economic Changes</a:t>
            </a:r>
          </a:p>
          <a:p>
            <a:pPr marL="514350" indent="-514350">
              <a:buNone/>
            </a:pPr>
            <a:r>
              <a:rPr lang="en-US" dirty="0" smtClean="0"/>
              <a:t>	More families need both parents to work outside the home</a:t>
            </a:r>
          </a:p>
          <a:p>
            <a:pPr marL="514350" indent="-514350">
              <a:buNone/>
            </a:pPr>
            <a:r>
              <a:rPr lang="en-US" dirty="0" smtClean="0"/>
              <a:t>	Families are smaller, parents are starting families later</a:t>
            </a:r>
          </a:p>
          <a:p>
            <a:pPr marL="514350" indent="-514350">
              <a:buNone/>
            </a:pPr>
            <a:r>
              <a:rPr lang="en-US" dirty="0" smtClean="0"/>
              <a:t>	More need for day care</a:t>
            </a:r>
            <a:endParaRPr lang="en-US" dirty="0"/>
          </a:p>
        </p:txBody>
      </p:sp>
      <p:pic>
        <p:nvPicPr>
          <p:cNvPr id="3075" name="Picture 3" descr="C:\Documents and Settings\mbecker\Local Settings\Temporary Internet Files\Content.IE5\BF3V0UMS\MC9000568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1911576" cy="2092113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2000" y="4114800"/>
            <a:ext cx="1676400" cy="1833372"/>
          </a:xfrm>
          <a:prstGeom prst="rect">
            <a:avLst/>
          </a:prstGeom>
          <a:noFill/>
        </p:spPr>
      </p:pic>
      <p:pic>
        <p:nvPicPr>
          <p:cNvPr id="3079" name="Picture 7" descr="C:\Documents and Settings\mbecker\Local Settings\Temporary Internet Files\Content.IE5\Y0VKV3NL\MC9002899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95600"/>
            <a:ext cx="3343747" cy="263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b="1" dirty="0" smtClean="0"/>
              <a:t>Workplace Changes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 smtClean="0"/>
              <a:t>	</a:t>
            </a:r>
            <a:r>
              <a:rPr lang="en-US" dirty="0" smtClean="0"/>
              <a:t>Types of jobs are changing</a:t>
            </a:r>
          </a:p>
          <a:p>
            <a:pPr marL="514350" indent="-514350">
              <a:buNone/>
            </a:pPr>
            <a:r>
              <a:rPr lang="en-US" dirty="0" smtClean="0"/>
              <a:t>	Companies are hiring fewer people</a:t>
            </a:r>
          </a:p>
          <a:p>
            <a:pPr marL="514350" indent="-514350">
              <a:buNone/>
            </a:pPr>
            <a:r>
              <a:rPr lang="en-US" dirty="0" smtClean="0"/>
              <a:t>	Constant need to learn new skills</a:t>
            </a:r>
          </a:p>
          <a:p>
            <a:pPr marL="514350" indent="-514350">
              <a:buNone/>
            </a:pPr>
            <a:r>
              <a:rPr lang="en-US" dirty="0" smtClean="0"/>
              <a:t>	Possibility of working from home</a:t>
            </a:r>
            <a:endParaRPr lang="en-US" dirty="0"/>
          </a:p>
        </p:txBody>
      </p:sp>
      <p:pic>
        <p:nvPicPr>
          <p:cNvPr id="4098" name="Picture 2" descr="C:\Documents and Settings\mbecker\Local Settings\Temporary Internet Files\Content.IE5\2HWEQIY8\MC9000479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0"/>
            <a:ext cx="3668141" cy="3430842"/>
          </a:xfrm>
          <a:prstGeom prst="rect">
            <a:avLst/>
          </a:prstGeom>
          <a:noFill/>
        </p:spPr>
      </p:pic>
      <p:pic>
        <p:nvPicPr>
          <p:cNvPr id="4102" name="Picture 6" descr="C:\Documents and Settings\mbecker\Local Settings\Temporary Internet Files\Content.IE5\B3NUEYH5\MC90036163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4941488"/>
            <a:ext cx="1295400" cy="1197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b="1" dirty="0" smtClean="0"/>
              <a:t>Technology</a:t>
            </a:r>
          </a:p>
          <a:p>
            <a:pPr marL="514350" indent="-514350">
              <a:buNone/>
            </a:pPr>
            <a:r>
              <a:rPr lang="en-US" dirty="0" smtClean="0"/>
              <a:t>	Makes family life both easier &amp; more complicated</a:t>
            </a:r>
          </a:p>
          <a:p>
            <a:pPr marL="514350" indent="-514350">
              <a:buNone/>
            </a:pPr>
            <a:r>
              <a:rPr lang="en-US" dirty="0" smtClean="0"/>
              <a:t>	Need to teach children to use technology responsibly</a:t>
            </a:r>
          </a:p>
          <a:p>
            <a:pPr marL="514350" indent="-514350">
              <a:buNone/>
            </a:pPr>
            <a:r>
              <a:rPr lang="en-US" dirty="0" smtClean="0"/>
              <a:t>	Can cause more family isolation</a:t>
            </a:r>
            <a:endParaRPr lang="en-US" dirty="0"/>
          </a:p>
        </p:txBody>
      </p:sp>
      <p:pic>
        <p:nvPicPr>
          <p:cNvPr id="4" name="Picture 3" descr="texting_145578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86200"/>
            <a:ext cx="4064000" cy="2544417"/>
          </a:xfrm>
          <a:prstGeom prst="rect">
            <a:avLst/>
          </a:prstGeom>
        </p:spPr>
      </p:pic>
      <p:pic>
        <p:nvPicPr>
          <p:cNvPr id="5" name="Picture 4" descr="Texting_Our_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9624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oxtrotText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8991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Family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</a:t>
            </a:r>
          </a:p>
          <a:p>
            <a:r>
              <a:rPr lang="en-US" dirty="0" smtClean="0"/>
              <a:t>Relatives</a:t>
            </a:r>
          </a:p>
          <a:p>
            <a:r>
              <a:rPr lang="en-US" dirty="0" smtClean="0"/>
              <a:t>Neighbors</a:t>
            </a:r>
          </a:p>
          <a:p>
            <a:r>
              <a:rPr lang="en-US" dirty="0" smtClean="0"/>
              <a:t>Co-workers</a:t>
            </a:r>
            <a:endParaRPr lang="en-US" dirty="0"/>
          </a:p>
        </p:txBody>
      </p:sp>
      <p:pic>
        <p:nvPicPr>
          <p:cNvPr id="5126" name="Picture 6" descr="C:\Documents and Settings\mbecker\Local Settings\Temporary Internet Files\Content.IE5\3WD2IQXE\MP9004394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3971300" cy="2590800"/>
          </a:xfrm>
          <a:prstGeom prst="rect">
            <a:avLst/>
          </a:prstGeom>
          <a:noFill/>
        </p:spPr>
      </p:pic>
      <p:pic>
        <p:nvPicPr>
          <p:cNvPr id="5127" name="Picture 7" descr="C:\Documents and Settings\mbecker\Local Settings\Temporary Internet Files\Content.IE5\39E3N59X\MP9004484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39624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78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4000" dirty="0" smtClean="0"/>
              <a:t>Meeting Basic Needs</a:t>
            </a:r>
          </a:p>
          <a:p>
            <a:pPr marL="514350" indent="-514350">
              <a:buNone/>
            </a:pPr>
            <a:r>
              <a:rPr lang="en-US" dirty="0" smtClean="0"/>
              <a:t>							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r>
              <a:rPr lang="en-US" sz="3600" dirty="0" smtClean="0"/>
              <a:t>Physical Needs:</a:t>
            </a:r>
          </a:p>
          <a:p>
            <a:pPr marL="914400" lvl="1" indent="-514350"/>
            <a:r>
              <a:rPr lang="en-US" dirty="0" smtClean="0"/>
              <a:t>Food</a:t>
            </a:r>
          </a:p>
          <a:p>
            <a:pPr marL="914400" lvl="1" indent="-514350"/>
            <a:r>
              <a:rPr lang="en-US" dirty="0" smtClean="0"/>
              <a:t>Clothing</a:t>
            </a:r>
          </a:p>
          <a:p>
            <a:pPr marL="914400" lvl="1" indent="-514350"/>
            <a:r>
              <a:rPr lang="en-US" dirty="0" smtClean="0"/>
              <a:t>Shelter</a:t>
            </a:r>
          </a:p>
          <a:p>
            <a:pPr marL="914400" lvl="1" indent="-514350"/>
            <a:r>
              <a:rPr lang="en-US" dirty="0" smtClean="0"/>
              <a:t>Health &amp; Safety</a:t>
            </a:r>
            <a:endParaRPr lang="en-US" dirty="0"/>
          </a:p>
        </p:txBody>
      </p:sp>
      <p:pic>
        <p:nvPicPr>
          <p:cNvPr id="2050" name="Picture 2" descr="C:\Documents and Settings\mbecker\Local Settings\Temporary Internet Files\Content.IE5\1GPOZBZL\MC9002460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811794" cy="749389"/>
          </a:xfrm>
          <a:prstGeom prst="rect">
            <a:avLst/>
          </a:prstGeom>
          <a:noFill/>
        </p:spPr>
      </p:pic>
      <p:pic>
        <p:nvPicPr>
          <p:cNvPr id="2051" name="Picture 3" descr="C:\Documents and Settings\mbecker\Local Settings\Temporary Internet Files\Content.IE5\U94G25XE\MC900246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964194" cy="737160"/>
          </a:xfrm>
          <a:prstGeom prst="rect">
            <a:avLst/>
          </a:prstGeom>
          <a:noFill/>
        </p:spPr>
      </p:pic>
      <p:pic>
        <p:nvPicPr>
          <p:cNvPr id="2052" name="Picture 4" descr="C:\Documents and Settings\mbecker\Local Settings\Temporary Internet Files\Content.IE5\BF3V0UMS\MC90024619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676400"/>
            <a:ext cx="887994" cy="1284666"/>
          </a:xfrm>
          <a:prstGeom prst="rect">
            <a:avLst/>
          </a:prstGeom>
          <a:noFill/>
        </p:spPr>
      </p:pic>
      <p:pic>
        <p:nvPicPr>
          <p:cNvPr id="2053" name="Picture 5" descr="C:\Documents and Settings\mbecker\Local Settings\Temporary Internet Files\Content.IE5\Z5JWNPFY\MC90002450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819400"/>
            <a:ext cx="1825625" cy="1892300"/>
          </a:xfrm>
          <a:prstGeom prst="rect">
            <a:avLst/>
          </a:prstGeom>
          <a:noFill/>
        </p:spPr>
      </p:pic>
      <p:pic>
        <p:nvPicPr>
          <p:cNvPr id="2054" name="Picture 6" descr="C:\Documents and Settings\mbecker\Local Settings\Temporary Internet Files\Content.IE5\42QCKKD4\MC90043383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819400"/>
            <a:ext cx="2209800" cy="2209800"/>
          </a:xfrm>
          <a:prstGeom prst="rect">
            <a:avLst/>
          </a:prstGeom>
          <a:noFill/>
        </p:spPr>
      </p:pic>
      <p:pic>
        <p:nvPicPr>
          <p:cNvPr id="2056" name="Picture 8" descr="C:\Documents and Settings\mbecker\Local Settings\Temporary Internet Files\Content.IE5\U94G25XE\MC90007126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4800600"/>
            <a:ext cx="1765426" cy="1635464"/>
          </a:xfrm>
          <a:prstGeom prst="rect">
            <a:avLst/>
          </a:prstGeom>
          <a:noFill/>
        </p:spPr>
      </p:pic>
      <p:pic>
        <p:nvPicPr>
          <p:cNvPr id="2057" name="Picture 9" descr="C:\Documents and Settings\mbecker\Local Settings\Temporary Internet Files\Content.IE5\U94G25XE\MC90041250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4724400"/>
            <a:ext cx="1622834" cy="168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smtClean="0"/>
              <a:t>Professionals</a:t>
            </a:r>
          </a:p>
          <a:p>
            <a:pPr lvl="1"/>
            <a:r>
              <a:rPr lang="en-US" dirty="0" smtClean="0"/>
              <a:t>Doctor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Counselor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Social worker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Teacher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Religious Leader</a:t>
            </a:r>
            <a:endParaRPr lang="en-US" dirty="0"/>
          </a:p>
        </p:txBody>
      </p:sp>
      <p:pic>
        <p:nvPicPr>
          <p:cNvPr id="6146" name="Picture 2" descr="C:\Documents and Settings\mbecker\Local Settings\Temporary Internet Files\Content.IE5\Z5JWNPFY\MC9000183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1637690" cy="1468526"/>
          </a:xfrm>
          <a:prstGeom prst="rect">
            <a:avLst/>
          </a:prstGeom>
          <a:noFill/>
        </p:spPr>
      </p:pic>
      <p:pic>
        <p:nvPicPr>
          <p:cNvPr id="6147" name="Picture 3" descr="C:\Documents and Settings\mbecker\Local Settings\Temporary Internet Files\Content.IE5\39E3N59X\MC90006026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752600"/>
            <a:ext cx="1790395" cy="1671523"/>
          </a:xfrm>
          <a:prstGeom prst="rect">
            <a:avLst/>
          </a:prstGeom>
          <a:noFill/>
        </p:spPr>
      </p:pic>
      <p:pic>
        <p:nvPicPr>
          <p:cNvPr id="6148" name="Picture 4" descr="C:\Documents and Settings\mbecker\Local Settings\Temporary Internet Files\Content.IE5\RJCMSEV0\MC9000601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000570"/>
            <a:ext cx="1524000" cy="1575088"/>
          </a:xfrm>
          <a:prstGeom prst="rect">
            <a:avLst/>
          </a:prstGeom>
          <a:noFill/>
        </p:spPr>
      </p:pic>
      <p:pic>
        <p:nvPicPr>
          <p:cNvPr id="6149" name="Picture 5" descr="C:\Documents and Settings\mbecker\Local Settings\Temporary Internet Files\Content.IE5\13QEYHBY\MC90005694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657600"/>
            <a:ext cx="1818742" cy="1716329"/>
          </a:xfrm>
          <a:prstGeom prst="rect">
            <a:avLst/>
          </a:prstGeom>
          <a:noFill/>
        </p:spPr>
      </p:pic>
      <p:pic>
        <p:nvPicPr>
          <p:cNvPr id="6150" name="Picture 6" descr="C:\Documents and Settings\mbecker\Local Settings\Temporary Internet Files\Content.IE5\B3NUEYH5\MC90041733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1063" y="4953000"/>
            <a:ext cx="1629588" cy="164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b="1" dirty="0" smtClean="0"/>
              <a:t>Strong Family</a:t>
            </a:r>
            <a:r>
              <a:rPr lang="en-US" dirty="0" smtClean="0"/>
              <a:t>: A group where all members feel:</a:t>
            </a:r>
          </a:p>
          <a:p>
            <a:pPr lvl="1"/>
            <a:r>
              <a:rPr lang="en-US" dirty="0" smtClean="0"/>
              <a:t> A sense of belonging</a:t>
            </a:r>
          </a:p>
          <a:p>
            <a:pPr lvl="1"/>
            <a:r>
              <a:rPr lang="en-US" dirty="0" smtClean="0"/>
              <a:t>Acceptance</a:t>
            </a:r>
          </a:p>
          <a:p>
            <a:pPr lvl="1"/>
            <a:r>
              <a:rPr lang="en-US" dirty="0" smtClean="0"/>
              <a:t>Nurtured</a:t>
            </a:r>
          </a:p>
          <a:p>
            <a:pPr lvl="1"/>
            <a:r>
              <a:rPr lang="en-US" dirty="0" smtClean="0"/>
              <a:t>Supported</a:t>
            </a:r>
          </a:p>
          <a:p>
            <a:pPr lvl="1"/>
            <a:r>
              <a:rPr lang="en-US" dirty="0" smtClean="0"/>
              <a:t>Protected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171" name="Picture 3" descr="C:\Documents and Settings\mbecker\Local Settings\Temporary Internet Files\Content.IE5\WCED1R07\MP90040105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14400"/>
            <a:ext cx="3914488" cy="3131591"/>
          </a:xfrm>
          <a:prstGeom prst="rect">
            <a:avLst/>
          </a:prstGeom>
          <a:noFill/>
        </p:spPr>
      </p:pic>
      <p:pic>
        <p:nvPicPr>
          <p:cNvPr id="7172" name="Picture 4" descr="C:\Documents and Settings\mbecker\Local Settings\Temporary Internet Files\Content.IE5\39E3N59X\MP90040264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55720"/>
            <a:ext cx="3752850" cy="3002280"/>
          </a:xfrm>
          <a:prstGeom prst="rect">
            <a:avLst/>
          </a:prstGeom>
          <a:noFill/>
        </p:spPr>
      </p:pic>
      <p:pic>
        <p:nvPicPr>
          <p:cNvPr id="7173" name="Picture 5" descr="C:\Documents and Settings\mbecker\Local Settings\Temporary Internet Files\Content.IE5\Z5JWNPFY\MP90040964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Strong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time together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Share Responsibilities</a:t>
            </a:r>
            <a:endParaRPr lang="en-US" dirty="0"/>
          </a:p>
        </p:txBody>
      </p:sp>
      <p:pic>
        <p:nvPicPr>
          <p:cNvPr id="8194" name="Picture 2" descr="C:\Documents and Settings\mbecker\Local Settings\Temporary Internet Files\Content.IE5\31907ZZC\MP9004464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9" y="1371600"/>
            <a:ext cx="3491089" cy="282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/>
              <a:t>Work together to solve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Listen, share goals &amp; values</a:t>
            </a:r>
            <a:endParaRPr lang="en-US" dirty="0"/>
          </a:p>
        </p:txBody>
      </p:sp>
      <p:pic>
        <p:nvPicPr>
          <p:cNvPr id="9218" name="Picture 2" descr="C:\Documents and Settings\mbecker\Local Settings\Temporary Internet Files\Content.IE5\39E3N59X\MC9000244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3274003" cy="2133600"/>
          </a:xfrm>
          <a:prstGeom prst="rect">
            <a:avLst/>
          </a:prstGeom>
          <a:noFill/>
        </p:spPr>
      </p:pic>
      <p:pic>
        <p:nvPicPr>
          <p:cNvPr id="9226" name="Picture 10" descr="C:\Documents and Settings\mbecker\Local Settings\Temporary Internet Files\Content.IE5\RJCMSEV0\MC90002444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267200"/>
            <a:ext cx="402613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Forming Traditions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Spending time together is a foundation of a strong family</a:t>
            </a:r>
          </a:p>
          <a:p>
            <a:pPr lvl="1">
              <a:buNone/>
            </a:pPr>
            <a:r>
              <a:rPr lang="en-US" dirty="0" smtClean="0"/>
              <a:t>There are three types of traditions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Celebration traditions 	</a:t>
            </a:r>
          </a:p>
          <a:p>
            <a:pPr marL="971550" lvl="1" indent="-514350">
              <a:buNone/>
            </a:pPr>
            <a:r>
              <a:rPr lang="en-US" dirty="0" smtClean="0"/>
              <a:t>	(holidays, birthdays)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None/>
            </a:pPr>
            <a:r>
              <a:rPr lang="en-US" dirty="0" smtClean="0"/>
              <a:t>2.   Family traditions </a:t>
            </a:r>
          </a:p>
          <a:p>
            <a:pPr marL="971550" lvl="1" indent="-514350">
              <a:buNone/>
            </a:pPr>
            <a:r>
              <a:rPr lang="en-US" dirty="0" smtClean="0"/>
              <a:t>	(vacations, family meetings)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AutoNum type="arabicPeriod" startAt="3"/>
            </a:pPr>
            <a:r>
              <a:rPr lang="en-US" dirty="0" smtClean="0"/>
              <a:t>Patterned family interactions: </a:t>
            </a:r>
          </a:p>
          <a:p>
            <a:pPr marL="971550" lvl="1" indent="-514350">
              <a:buNone/>
            </a:pPr>
            <a:r>
              <a:rPr lang="en-US" dirty="0" smtClean="0"/>
              <a:t>	daily routines (dinner, bedtime)</a:t>
            </a:r>
            <a:endParaRPr lang="en-US" dirty="0"/>
          </a:p>
        </p:txBody>
      </p:sp>
      <p:pic>
        <p:nvPicPr>
          <p:cNvPr id="10242" name="Picture 2" descr="C:\Documents and Settings\mbecker\Local Settings\Temporary Internet Files\Content.IE5\39E3N59X\MC9003542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133600" cy="1620753"/>
          </a:xfrm>
          <a:prstGeom prst="rect">
            <a:avLst/>
          </a:prstGeom>
          <a:noFill/>
        </p:spPr>
      </p:pic>
      <p:pic>
        <p:nvPicPr>
          <p:cNvPr id="10244" name="Picture 4" descr="C:\Documents and Settings\mbecker\Local Settings\Temporary Internet Files\Content.IE5\U94G25XE\MC9002959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1687717" cy="1598205"/>
          </a:xfrm>
          <a:prstGeom prst="rect">
            <a:avLst/>
          </a:prstGeom>
          <a:noFill/>
        </p:spPr>
      </p:pic>
      <p:pic>
        <p:nvPicPr>
          <p:cNvPr id="10247" name="Picture 7" descr="C:\Documents and Settings\mbecker\Local Settings\Temporary Internet Files\Content.IE5\R2OWGOZX\MC9000244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105400"/>
            <a:ext cx="176209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Beliefs held by individuals, family, community, or society</a:t>
            </a:r>
          </a:p>
          <a:p>
            <a:pPr lvl="1"/>
            <a:r>
              <a:rPr lang="en-US" dirty="0" smtClean="0"/>
              <a:t>For example: honesty, kindness, respect, etc.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Commitment to one another and shared values build strong families</a:t>
            </a:r>
            <a:endParaRPr lang="en-US" dirty="0"/>
          </a:p>
        </p:txBody>
      </p:sp>
      <p:pic>
        <p:nvPicPr>
          <p:cNvPr id="11266" name="Picture 2" descr="C:\Documents and Settings\mbecker\Local Settings\Temporary Internet Files\Content.IE5\39E3N59X\MC9004360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1841500" cy="1143000"/>
          </a:xfrm>
          <a:prstGeom prst="rect">
            <a:avLst/>
          </a:prstGeom>
          <a:noFill/>
        </p:spPr>
      </p:pic>
      <p:pic>
        <p:nvPicPr>
          <p:cNvPr id="11267" name="Picture 3" descr="C:\Documents and Settings\mbecker\Local Settings\Temporary Internet Files\Content.IE5\42QCKKD4\MC9004360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1841500" cy="1111250"/>
          </a:xfrm>
          <a:prstGeom prst="rect">
            <a:avLst/>
          </a:prstGeom>
          <a:noFill/>
        </p:spPr>
      </p:pic>
      <p:pic>
        <p:nvPicPr>
          <p:cNvPr id="11268" name="Picture 4" descr="C:\Documents and Settings\mbecker\Local Settings\Temporary Internet Files\Content.IE5\1GPOZBZL\MP90044219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4958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Handling Family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 cool</a:t>
            </a:r>
          </a:p>
          <a:p>
            <a:endParaRPr lang="en-US" dirty="0" smtClean="0"/>
          </a:p>
          <a:p>
            <a:r>
              <a:rPr lang="en-US" dirty="0" smtClean="0"/>
              <a:t>Be an active listener</a:t>
            </a:r>
          </a:p>
          <a:p>
            <a:endParaRPr lang="en-US" dirty="0" smtClean="0"/>
          </a:p>
          <a:p>
            <a:r>
              <a:rPr lang="en-US" dirty="0" smtClean="0"/>
              <a:t>Use positive body language</a:t>
            </a:r>
            <a:endParaRPr lang="en-US" dirty="0"/>
          </a:p>
        </p:txBody>
      </p:sp>
      <p:pic>
        <p:nvPicPr>
          <p:cNvPr id="6" name="Picture 5" descr="argu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616" y="228600"/>
            <a:ext cx="2862384" cy="1905000"/>
          </a:xfrm>
          <a:prstGeom prst="rect">
            <a:avLst/>
          </a:prstGeom>
        </p:spPr>
      </p:pic>
      <p:pic>
        <p:nvPicPr>
          <p:cNvPr id="7" name="Picture 6" descr="Effective-and-Active-Listening-Hack-The-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514600"/>
            <a:ext cx="2769235" cy="2133600"/>
          </a:xfrm>
          <a:prstGeom prst="rect">
            <a:avLst/>
          </a:prstGeom>
        </p:spPr>
      </p:pic>
      <p:pic>
        <p:nvPicPr>
          <p:cNvPr id="8" name="Picture 7" descr="shakeh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4495800"/>
            <a:ext cx="25908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914400" lvl="1" indent="-514350">
              <a:buAutoNum type="alphaLcPeriod" startAt="2"/>
            </a:pPr>
            <a:r>
              <a:rPr lang="en-US" sz="4000" dirty="0" smtClean="0"/>
              <a:t>Emotional needs:</a:t>
            </a:r>
          </a:p>
          <a:p>
            <a:pPr marL="514350" indent="-514350">
              <a:buAutoNum type="alphaLcPeriod" startAt="2"/>
            </a:pPr>
            <a:endParaRPr lang="en-US" dirty="0"/>
          </a:p>
          <a:p>
            <a:pPr marL="1314450" lvl="2" indent="-514350">
              <a:buFontTx/>
              <a:buChar char="-"/>
            </a:pPr>
            <a:r>
              <a:rPr lang="en-US" sz="3200" dirty="0" smtClean="0"/>
              <a:t>Love</a:t>
            </a:r>
          </a:p>
          <a:p>
            <a:pPr marL="1314450" lvl="2" indent="-514350">
              <a:buFontTx/>
              <a:buChar char="-"/>
            </a:pPr>
            <a:endParaRPr lang="en-US" sz="3200" dirty="0" smtClean="0"/>
          </a:p>
          <a:p>
            <a:pPr marL="1314450" lvl="2" indent="-514350">
              <a:buFontTx/>
              <a:buChar char="-"/>
            </a:pPr>
            <a:r>
              <a:rPr lang="en-US" sz="3200" dirty="0" smtClean="0"/>
              <a:t>Care</a:t>
            </a:r>
          </a:p>
          <a:p>
            <a:pPr marL="1314450" lvl="2" indent="-514350">
              <a:buFontTx/>
              <a:buChar char="-"/>
            </a:pPr>
            <a:endParaRPr lang="en-US" sz="3200" dirty="0" smtClean="0"/>
          </a:p>
          <a:p>
            <a:pPr marL="1314450" lvl="2" indent="-514350">
              <a:buFontTx/>
              <a:buChar char="-"/>
            </a:pPr>
            <a:r>
              <a:rPr lang="en-US" sz="3200" dirty="0" smtClean="0"/>
              <a:t>Help</a:t>
            </a:r>
            <a:endParaRPr lang="en-US" sz="3200" dirty="0"/>
          </a:p>
          <a:p>
            <a:pPr marL="1314450" lvl="2" indent="-514350">
              <a:buFontTx/>
              <a:buChar char="-"/>
            </a:pPr>
            <a:endParaRPr lang="en-US" dirty="0"/>
          </a:p>
        </p:txBody>
      </p:sp>
      <p:pic>
        <p:nvPicPr>
          <p:cNvPr id="3074" name="Picture 2" descr="C:\Documents and Settings\mbecker\Local Settings\Temporary Internet Files\Content.IE5\HZN2NYL8\MP9004464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00200"/>
            <a:ext cx="2172170" cy="1759458"/>
          </a:xfrm>
          <a:prstGeom prst="rect">
            <a:avLst/>
          </a:prstGeom>
          <a:noFill/>
        </p:spPr>
      </p:pic>
      <p:pic>
        <p:nvPicPr>
          <p:cNvPr id="3075" name="Picture 3" descr="C:\Documents and Settings\mbecker\Local Settings\Temporary Internet Files\Content.IE5\TTYMZ67X\MC90022903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362200"/>
            <a:ext cx="2154610" cy="3139394"/>
          </a:xfrm>
          <a:prstGeom prst="rect">
            <a:avLst/>
          </a:prstGeom>
          <a:noFill/>
        </p:spPr>
      </p:pic>
      <p:pic>
        <p:nvPicPr>
          <p:cNvPr id="3076" name="Picture 4" descr="C:\Documents and Settings\mbecker\Local Settings\Temporary Internet Files\Content.IE5\Z5JWNPFY\MC90007117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2273929" cy="245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821363"/>
          </a:xfrm>
        </p:spPr>
        <p:txBody>
          <a:bodyPr/>
          <a:lstStyle/>
          <a:p>
            <a:pPr marL="914400" lvl="1" indent="-514350">
              <a:buAutoNum type="alphaLcPeriod" startAt="3"/>
            </a:pPr>
            <a:r>
              <a:rPr lang="en-US" sz="4000" dirty="0" smtClean="0"/>
              <a:t>Social Needs:</a:t>
            </a:r>
          </a:p>
          <a:p>
            <a:pPr marL="514350" indent="-514350">
              <a:buNone/>
            </a:pPr>
            <a:endParaRPr lang="en-US" sz="4000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 Sharing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 taking turns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-  work ethic</a:t>
            </a:r>
            <a:endParaRPr lang="en-US" dirty="0"/>
          </a:p>
        </p:txBody>
      </p:sp>
      <p:pic>
        <p:nvPicPr>
          <p:cNvPr id="4098" name="Picture 2" descr="C:\Documents and Settings\mbecker\Local Settings\Temporary Internet Files\Content.IE5\RJCMSEV0\MP9004223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2286000" cy="2286000"/>
          </a:xfrm>
          <a:prstGeom prst="rect">
            <a:avLst/>
          </a:prstGeom>
          <a:noFill/>
        </p:spPr>
      </p:pic>
      <p:pic>
        <p:nvPicPr>
          <p:cNvPr id="4099" name="Picture 3" descr="C:\Documents and Settings\mbecker\Local Settings\Temporary Internet Files\Content.IE5\2HWEQIY8\MC9000244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572000"/>
            <a:ext cx="2902704" cy="1759306"/>
          </a:xfrm>
          <a:prstGeom prst="rect">
            <a:avLst/>
          </a:prstGeom>
          <a:noFill/>
        </p:spPr>
      </p:pic>
      <p:pic>
        <p:nvPicPr>
          <p:cNvPr id="4100" name="Picture 4" descr="C:\Documents and Settings\mbecker\Local Settings\Temporary Internet Files\Content.IE5\B3NUEYH5\MM90028389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362200"/>
            <a:ext cx="14478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742950" indent="-742950">
              <a:buAutoNum type="alphaLcPeriod" startAt="4"/>
            </a:pPr>
            <a:r>
              <a:rPr lang="en-US" sz="4000" dirty="0" smtClean="0"/>
              <a:t>Intellectual Needs</a:t>
            </a:r>
          </a:p>
          <a:p>
            <a:pPr marL="742950" indent="-742950">
              <a:buAutoNum type="alphaLcPeriod" startAt="4"/>
            </a:pPr>
            <a:endParaRPr lang="en-US" sz="4000" dirty="0" smtClean="0"/>
          </a:p>
          <a:p>
            <a:pPr marL="1543050" lvl="2" indent="-742950">
              <a:buFontTx/>
              <a:buChar char="-"/>
            </a:pPr>
            <a:r>
              <a:rPr lang="en-US" sz="3200" dirty="0" smtClean="0"/>
              <a:t>Language</a:t>
            </a:r>
          </a:p>
          <a:p>
            <a:pPr marL="1543050" lvl="2" indent="-742950">
              <a:buFontTx/>
              <a:buChar char="-"/>
            </a:pPr>
            <a:endParaRPr lang="en-US" sz="3200" dirty="0" smtClean="0"/>
          </a:p>
          <a:p>
            <a:pPr marL="1543050" lvl="2" indent="-742950">
              <a:buFontTx/>
              <a:buChar char="-"/>
            </a:pPr>
            <a:r>
              <a:rPr lang="en-US" sz="3200" dirty="0" smtClean="0"/>
              <a:t>Numbers</a:t>
            </a:r>
          </a:p>
          <a:p>
            <a:pPr marL="1543050" lvl="2" indent="-742950">
              <a:buNone/>
            </a:pPr>
            <a:endParaRPr lang="en-US" sz="3200" dirty="0" smtClean="0"/>
          </a:p>
          <a:p>
            <a:pPr marL="1543050" lvl="2" indent="-742950">
              <a:buFontTx/>
              <a:buChar char="-"/>
            </a:pPr>
            <a:r>
              <a:rPr lang="en-US" sz="3200" dirty="0" smtClean="0"/>
              <a:t>Schooling	</a:t>
            </a:r>
            <a:endParaRPr lang="en-US" sz="3200" dirty="0"/>
          </a:p>
        </p:txBody>
      </p:sp>
      <p:pic>
        <p:nvPicPr>
          <p:cNvPr id="1026" name="Picture 2" descr="C:\Documents and Settings\mbecker\Local Settings\Temporary Internet Files\Content.IE5\TTYMZ67X\MC9000565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9" y="1600200"/>
            <a:ext cx="2159041" cy="1981200"/>
          </a:xfrm>
          <a:prstGeom prst="rect">
            <a:avLst/>
          </a:prstGeom>
          <a:noFill/>
        </p:spPr>
      </p:pic>
      <p:pic>
        <p:nvPicPr>
          <p:cNvPr id="1027" name="Picture 3" descr="C:\Documents and Settings\mbecker\Local Settings\Temporary Internet Files\Content.IE5\B3NUEYH5\MC90043612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2027062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mbecker\Local Settings\Temporary Internet Files\Content.IE5\1GPOZBZL\MC9002329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743200"/>
            <a:ext cx="1843889" cy="1831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Preparing Children to Live in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 pass on values in several ways</a:t>
            </a:r>
          </a:p>
          <a:p>
            <a:pPr lvl="1"/>
            <a:r>
              <a:rPr lang="en-US" dirty="0" smtClean="0"/>
              <a:t>Through example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Through Communication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Through Religious Training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Through Play</a:t>
            </a:r>
            <a:endParaRPr lang="en-US" dirty="0"/>
          </a:p>
        </p:txBody>
      </p:sp>
      <p:pic>
        <p:nvPicPr>
          <p:cNvPr id="2050" name="Picture 2" descr="C:\Documents and Settings\mbecker\Local Settings\Temporary Internet Files\Content.IE5\13QEYHBY\MC90043504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133600"/>
            <a:ext cx="1758253" cy="1673225"/>
          </a:xfrm>
          <a:prstGeom prst="rect">
            <a:avLst/>
          </a:prstGeom>
          <a:noFill/>
        </p:spPr>
      </p:pic>
      <p:pic>
        <p:nvPicPr>
          <p:cNvPr id="2051" name="Picture 3" descr="C:\Documents and Settings\mbecker\Local Settings\Temporary Internet Files\Content.IE5\WCED1R07\MP9004025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895600"/>
            <a:ext cx="1771650" cy="1417320"/>
          </a:xfrm>
          <a:prstGeom prst="rect">
            <a:avLst/>
          </a:prstGeom>
          <a:noFill/>
        </p:spPr>
      </p:pic>
      <p:pic>
        <p:nvPicPr>
          <p:cNvPr id="2052" name="Picture 4" descr="C:\Documents and Settings\mbecker\Local Settings\Temporary Internet Files\Content.IE5\2HWEQIY8\MC9003103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962400"/>
            <a:ext cx="1701698" cy="1817827"/>
          </a:xfrm>
          <a:prstGeom prst="rect">
            <a:avLst/>
          </a:prstGeom>
          <a:noFill/>
        </p:spPr>
      </p:pic>
      <p:pic>
        <p:nvPicPr>
          <p:cNvPr id="2054" name="Picture 6" descr="C:\Documents and Settings\mbecker\Local Settings\Temporary Internet Files\Content.IE5\42QCKKD4\MP90028505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2055681" cy="136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23950"/>
          </a:xfrm>
        </p:spPr>
        <p:txBody>
          <a:bodyPr/>
          <a:lstStyle/>
          <a:p>
            <a:r>
              <a:rPr lang="en-US" dirty="0" smtClean="0"/>
              <a:t>Family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Nuclear Family</a:t>
            </a:r>
          </a:p>
          <a:p>
            <a:pPr lvl="1">
              <a:buNone/>
            </a:pPr>
            <a:r>
              <a:rPr lang="en-US" dirty="0" smtClean="0"/>
              <a:t>Mother, Father, Child(</a:t>
            </a:r>
            <a:r>
              <a:rPr lang="en-US" dirty="0" err="1" smtClean="0"/>
              <a:t>ren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Parent Family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Mother OR Father, Child(</a:t>
            </a:r>
            <a:r>
              <a:rPr lang="en-US" sz="2800" dirty="0" err="1" smtClean="0"/>
              <a:t>ren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Custodial Parent:  The parent with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whom the child resides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1" r="5581"/>
          <a:stretch/>
        </p:blipFill>
        <p:spPr>
          <a:xfrm>
            <a:off x="4975671" y="1066800"/>
            <a:ext cx="3822173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76" y="38100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Blended Family</a:t>
            </a:r>
          </a:p>
          <a:p>
            <a:pPr>
              <a:buNone/>
            </a:pPr>
            <a:r>
              <a:rPr lang="en-US" dirty="0" smtClean="0"/>
              <a:t>	Single Parent with child(</a:t>
            </a:r>
            <a:r>
              <a:rPr lang="en-US" dirty="0" err="1" smtClean="0"/>
              <a:t>ren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	marries person (step parent)</a:t>
            </a:r>
          </a:p>
          <a:p>
            <a:pPr>
              <a:buNone/>
            </a:pPr>
            <a:r>
              <a:rPr lang="en-US" dirty="0" smtClean="0"/>
              <a:t>	with or without children.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Extended Family</a:t>
            </a:r>
          </a:p>
          <a:p>
            <a:pPr>
              <a:buNone/>
            </a:pPr>
            <a:r>
              <a:rPr lang="en-US" dirty="0" smtClean="0"/>
              <a:t>	at least one parent, </a:t>
            </a:r>
          </a:p>
          <a:p>
            <a:pPr>
              <a:buNone/>
            </a:pPr>
            <a:r>
              <a:rPr lang="en-US" dirty="0" smtClean="0"/>
              <a:t>	one child, and other </a:t>
            </a:r>
          </a:p>
          <a:p>
            <a:pPr>
              <a:buNone/>
            </a:pPr>
            <a:r>
              <a:rPr lang="en-US" dirty="0" smtClean="0"/>
              <a:t>	relative(s).  </a:t>
            </a:r>
          </a:p>
          <a:p>
            <a:pPr>
              <a:buNone/>
            </a:pPr>
            <a:r>
              <a:rPr lang="en-US" dirty="0" smtClean="0"/>
              <a:t>EX. grandparent</a:t>
            </a:r>
            <a:endParaRPr lang="en-US" dirty="0"/>
          </a:p>
        </p:txBody>
      </p:sp>
      <p:pic>
        <p:nvPicPr>
          <p:cNvPr id="5" name="Picture 4" descr="Family-Matters-tv-01.jpg"/>
          <p:cNvPicPr>
            <a:picLocks noChangeAspect="1"/>
          </p:cNvPicPr>
          <p:nvPr/>
        </p:nvPicPr>
        <p:blipFill rotWithShape="1">
          <a:blip r:embed="rId2" cstate="print"/>
          <a:srcRect t="9649"/>
          <a:stretch/>
        </p:blipFill>
        <p:spPr>
          <a:xfrm>
            <a:off x="4495800" y="3721100"/>
            <a:ext cx="2331079" cy="283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1999"/>
            <a:ext cx="2667000" cy="276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Joining a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Birth</a:t>
            </a:r>
          </a:p>
          <a:p>
            <a:endParaRPr lang="en-US" dirty="0" smtClean="0"/>
          </a:p>
          <a:p>
            <a:r>
              <a:rPr lang="en-US" dirty="0" smtClean="0"/>
              <a:t>Legal Processes:</a:t>
            </a:r>
          </a:p>
          <a:p>
            <a:pPr lvl="1"/>
            <a:r>
              <a:rPr lang="en-US" dirty="0" smtClean="0"/>
              <a:t>Adoption</a:t>
            </a:r>
          </a:p>
          <a:p>
            <a:pPr lvl="2">
              <a:buNone/>
            </a:pPr>
            <a:r>
              <a:rPr lang="en-US" dirty="0" smtClean="0"/>
              <a:t>Permanent</a:t>
            </a:r>
          </a:p>
          <a:p>
            <a:pPr lvl="1"/>
            <a:r>
              <a:rPr lang="en-US" dirty="0" smtClean="0"/>
              <a:t>Foster Children</a:t>
            </a:r>
          </a:p>
          <a:p>
            <a:pPr lvl="2">
              <a:buNone/>
            </a:pPr>
            <a:r>
              <a:rPr lang="en-US" dirty="0" smtClean="0"/>
              <a:t>Temporary:  These</a:t>
            </a:r>
          </a:p>
          <a:p>
            <a:pPr lvl="2">
              <a:buNone/>
            </a:pPr>
            <a:r>
              <a:rPr lang="en-US" dirty="0" smtClean="0"/>
              <a:t>Children come from families  in difficult circumstances.</a:t>
            </a:r>
          </a:p>
          <a:p>
            <a:pPr lvl="2">
              <a:buNone/>
            </a:pPr>
            <a:r>
              <a:rPr lang="en-US" dirty="0" smtClean="0"/>
              <a:t>They are placed in a foster home until their parents solve their problems or until a permanent adoptive home</a:t>
            </a:r>
          </a:p>
          <a:p>
            <a:pPr lvl="2">
              <a:buNone/>
            </a:pPr>
            <a:r>
              <a:rPr lang="en-US" dirty="0" smtClean="0"/>
              <a:t>	can be found.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7171" name="Picture 3" descr="C:\Documents and Settings\mbecker\Local Settings\Temporary Internet Files\Content.IE5\TTYMZ67X\MP90042215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838200"/>
            <a:ext cx="2322533" cy="1544121"/>
          </a:xfrm>
          <a:prstGeom prst="rect">
            <a:avLst/>
          </a:prstGeom>
          <a:noFill/>
        </p:spPr>
      </p:pic>
      <p:pic>
        <p:nvPicPr>
          <p:cNvPr id="6" name="Picture 5" descr="2_A%20Child%20Called%20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819400"/>
            <a:ext cx="1905000" cy="1905000"/>
          </a:xfrm>
          <a:prstGeom prst="rect">
            <a:avLst/>
          </a:prstGeom>
        </p:spPr>
      </p:pic>
      <p:pic>
        <p:nvPicPr>
          <p:cNvPr id="7" name="Picture 6" descr="madonna-adoption-poll-8-28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1371600"/>
            <a:ext cx="2209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297</Words>
  <Application>Microsoft Office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Building Strong Families</vt:lpstr>
      <vt:lpstr>Functions of the Family</vt:lpstr>
      <vt:lpstr>PowerPoint Presentation</vt:lpstr>
      <vt:lpstr>PowerPoint Presentation</vt:lpstr>
      <vt:lpstr>PowerPoint Presentation</vt:lpstr>
      <vt:lpstr>2.  Preparing Children to Live in Society</vt:lpstr>
      <vt:lpstr>Family Structure</vt:lpstr>
      <vt:lpstr>PowerPoint Presentation</vt:lpstr>
      <vt:lpstr>Joining a Family</vt:lpstr>
      <vt:lpstr>The Family Life Cycle</vt:lpstr>
      <vt:lpstr>PowerPoint Presentation</vt:lpstr>
      <vt:lpstr>PowerPoint Presentation</vt:lpstr>
      <vt:lpstr>Trends Affecting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Sources of Family Support</vt:lpstr>
      <vt:lpstr>PowerPoint Presentation</vt:lpstr>
      <vt:lpstr>PowerPoint Presentation</vt:lpstr>
      <vt:lpstr>Characteristics of Strong Families</vt:lpstr>
      <vt:lpstr>PowerPoint Presentation</vt:lpstr>
      <vt:lpstr>Forming Traditions</vt:lpstr>
      <vt:lpstr>Shared Values</vt:lpstr>
      <vt:lpstr>Handling Family Conflict</vt:lpstr>
    </vt:vector>
  </TitlesOfParts>
  <Company>FPS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mbecker</dc:creator>
  <cp:lastModifiedBy>Windows User</cp:lastModifiedBy>
  <cp:revision>37</cp:revision>
  <dcterms:created xsi:type="dcterms:W3CDTF">2010-10-08T19:09:54Z</dcterms:created>
  <dcterms:modified xsi:type="dcterms:W3CDTF">2014-10-13T20:11:38Z</dcterms:modified>
</cp:coreProperties>
</file>