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5" r:id="rId17"/>
    <p:sldId id="271" r:id="rId18"/>
    <p:sldId id="272" r:id="rId19"/>
    <p:sldId id="273" r:id="rId20"/>
    <p:sldId id="286"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en-US"/>
    </a:defPPr>
    <a:lvl1pPr algn="ctr" rtl="0" fontAlgn="base">
      <a:spcBef>
        <a:spcPct val="0"/>
      </a:spcBef>
      <a:spcAft>
        <a:spcPct val="0"/>
      </a:spcAft>
      <a:defRPr sz="4000" kern="1200">
        <a:solidFill>
          <a:schemeClr val="tx1"/>
        </a:solidFill>
        <a:latin typeface="Arial" pitchFamily="-123" charset="0"/>
        <a:ea typeface="ＭＳ Ｐゴシック" pitchFamily="-123" charset="-128"/>
        <a:cs typeface="ＭＳ Ｐゴシック" pitchFamily="-123" charset="-128"/>
      </a:defRPr>
    </a:lvl1pPr>
    <a:lvl2pPr marL="457200" algn="ctr" rtl="0" fontAlgn="base">
      <a:spcBef>
        <a:spcPct val="0"/>
      </a:spcBef>
      <a:spcAft>
        <a:spcPct val="0"/>
      </a:spcAft>
      <a:defRPr sz="4000" kern="1200">
        <a:solidFill>
          <a:schemeClr val="tx1"/>
        </a:solidFill>
        <a:latin typeface="Arial" pitchFamily="-123" charset="0"/>
        <a:ea typeface="ＭＳ Ｐゴシック" pitchFamily="-123" charset="-128"/>
        <a:cs typeface="ＭＳ Ｐゴシック" pitchFamily="-123" charset="-128"/>
      </a:defRPr>
    </a:lvl2pPr>
    <a:lvl3pPr marL="914400" algn="ctr" rtl="0" fontAlgn="base">
      <a:spcBef>
        <a:spcPct val="0"/>
      </a:spcBef>
      <a:spcAft>
        <a:spcPct val="0"/>
      </a:spcAft>
      <a:defRPr sz="4000" kern="1200">
        <a:solidFill>
          <a:schemeClr val="tx1"/>
        </a:solidFill>
        <a:latin typeface="Arial" pitchFamily="-123" charset="0"/>
        <a:ea typeface="ＭＳ Ｐゴシック" pitchFamily="-123" charset="-128"/>
        <a:cs typeface="ＭＳ Ｐゴシック" pitchFamily="-123" charset="-128"/>
      </a:defRPr>
    </a:lvl3pPr>
    <a:lvl4pPr marL="1371600" algn="ctr" rtl="0" fontAlgn="base">
      <a:spcBef>
        <a:spcPct val="0"/>
      </a:spcBef>
      <a:spcAft>
        <a:spcPct val="0"/>
      </a:spcAft>
      <a:defRPr sz="4000" kern="1200">
        <a:solidFill>
          <a:schemeClr val="tx1"/>
        </a:solidFill>
        <a:latin typeface="Arial" pitchFamily="-123" charset="0"/>
        <a:ea typeface="ＭＳ Ｐゴシック" pitchFamily="-123" charset="-128"/>
        <a:cs typeface="ＭＳ Ｐゴシック" pitchFamily="-123" charset="-128"/>
      </a:defRPr>
    </a:lvl4pPr>
    <a:lvl5pPr marL="1828800" algn="ctr" rtl="0" fontAlgn="base">
      <a:spcBef>
        <a:spcPct val="0"/>
      </a:spcBef>
      <a:spcAft>
        <a:spcPct val="0"/>
      </a:spcAft>
      <a:defRPr sz="40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40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40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40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40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0" autoAdjust="0"/>
    <p:restoredTop sz="94660"/>
  </p:normalViewPr>
  <p:slideViewPr>
    <p:cSldViewPr>
      <p:cViewPr varScale="1">
        <p:scale>
          <a:sx n="69" d="100"/>
          <a:sy n="69"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0FBF66-DA91-4F96-8207-3AF7B9DF57A1}"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97379F-2C85-4458-9C23-2BC0590439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A99A69-52A7-4C06-8FA9-279AE1035BB0}"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D33E4-B6D1-4426-AB5A-A82B97C69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5E9E7A-130D-4F40-9542-EEBB8B9A74D7}"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B92B9-94D7-4935-A5FB-5C2106AEED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E0D8FC-BF8F-4216-9946-F60AFC73F5CF}"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D582F-2034-41E6-9092-F063FE07A2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189DA3-4183-41EA-95C4-4A0655D6DF1D}"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DBF5A-F95D-481C-B3C4-294C5E516D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1D4EE7-D8A8-452C-BAEB-818BB7DBF84D}"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1D604-2CCC-4FAC-8F50-4D816DAB24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014197-8800-48A7-A50A-B526739DEF8D}" type="datetimeFigureOut">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13B9DC-5663-4D32-916D-CA6A6F6B56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18B62E-E29F-483D-ACB6-9A6718B5BAE6}" type="datetimeFigureOut">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BC7F22-EFFE-4B48-AF29-8A518CC57B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BE77AA-76D4-4E04-8610-3AEE32A8E30C}" type="datetimeFigureOut">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EB63E1-FF6B-4623-AAEE-F111B007A7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835F4-B456-4F54-9C79-B6F0B19FC6B5}"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16574E-DE70-4B59-BBCE-7B1FC79D8D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F0A26A-43EA-479F-A971-202CBD05D23D}"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D48F68-B3A2-44BA-9521-C8CF1AB4DA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E241145-B5B6-4E35-92BC-22CC5626EA7F}" type="datetimeFigureOut">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3665D13-4F97-49B9-A695-F9A8590BF4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feature=player_detailpage&amp;v=M3xytsg6oDo"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29sLucYtvp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228600"/>
            <a:ext cx="7772400" cy="1295400"/>
          </a:xfrm>
        </p:spPr>
        <p:txBody>
          <a:bodyPr/>
          <a:lstStyle/>
          <a:p>
            <a:pPr eaLnBrk="1" hangingPunct="1"/>
            <a:r>
              <a:rPr lang="en-US" smtClean="0"/>
              <a:t>Infant Care Skills</a:t>
            </a:r>
          </a:p>
        </p:txBody>
      </p:sp>
      <p:sp>
        <p:nvSpPr>
          <p:cNvPr id="3" name="Subtitle 2"/>
          <p:cNvSpPr>
            <a:spLocks noGrp="1"/>
          </p:cNvSpPr>
          <p:nvPr>
            <p:ph type="subTitle" idx="1"/>
          </p:nvPr>
        </p:nvSpPr>
        <p:spPr>
          <a:xfrm>
            <a:off x="1371600" y="1295400"/>
            <a:ext cx="6400800" cy="762000"/>
          </a:xfrm>
        </p:spPr>
        <p:txBody>
          <a:bodyPr>
            <a:normAutofit/>
          </a:bodyPr>
          <a:lstStyle/>
          <a:p>
            <a:pPr eaLnBrk="1" hangingPunct="1"/>
            <a:r>
              <a:rPr lang="en-US" smtClean="0">
                <a:solidFill>
                  <a:srgbClr val="898989"/>
                </a:solidFill>
              </a:rPr>
              <a:t>Chapter 7-2 and 7-3</a:t>
            </a:r>
          </a:p>
        </p:txBody>
      </p:sp>
      <p:pic>
        <p:nvPicPr>
          <p:cNvPr id="13315" name="Picture 3" descr="burp.gif"/>
          <p:cNvPicPr>
            <a:picLocks noChangeAspect="1"/>
          </p:cNvPicPr>
          <p:nvPr/>
        </p:nvPicPr>
        <p:blipFill>
          <a:blip r:embed="rId2" cstate="print"/>
          <a:srcRect/>
          <a:stretch>
            <a:fillRect/>
          </a:stretch>
        </p:blipFill>
        <p:spPr bwMode="auto">
          <a:xfrm>
            <a:off x="2209800" y="1947863"/>
            <a:ext cx="4641850" cy="49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026"/>
          <p:cNvSpPr txBox="1">
            <a:spLocks noChangeArrowheads="1"/>
          </p:cNvSpPr>
          <p:nvPr/>
        </p:nvSpPr>
        <p:spPr bwMode="auto">
          <a:xfrm>
            <a:off x="228600" y="304800"/>
            <a:ext cx="8686800" cy="3627438"/>
          </a:xfrm>
          <a:prstGeom prst="rect">
            <a:avLst/>
          </a:prstGeom>
          <a:noFill/>
          <a:ln w="9525">
            <a:noFill/>
            <a:miter lim="800000"/>
            <a:headEnd/>
            <a:tailEnd/>
          </a:ln>
        </p:spPr>
        <p:txBody>
          <a:bodyPr>
            <a:prstTxWarp prst="textNoShape">
              <a:avLst/>
            </a:prstTxWarp>
            <a:spAutoFit/>
          </a:bodyPr>
          <a:lstStyle/>
          <a:p>
            <a:pPr>
              <a:spcBef>
                <a:spcPct val="50000"/>
              </a:spcBef>
            </a:pPr>
            <a:r>
              <a:rPr lang="en-US"/>
              <a:t>Burping Baby</a:t>
            </a:r>
          </a:p>
          <a:p>
            <a:pPr algn="l">
              <a:spcBef>
                <a:spcPct val="50000"/>
              </a:spcBef>
            </a:pPr>
            <a:r>
              <a:rPr lang="en-US" sz="3200"/>
              <a:t>Babies swallow air as they feed.  This makes baby uncomfortable. Burping helps to expel the air. Try once during feeding and once after.</a:t>
            </a:r>
          </a:p>
          <a:p>
            <a:pPr algn="l">
              <a:spcBef>
                <a:spcPct val="50000"/>
              </a:spcBef>
            </a:pPr>
            <a:r>
              <a:rPr lang="en-US" sz="3200"/>
              <a:t>Gently tap baby’s back. Use a burp cloth, as liquid may come up with the air.</a:t>
            </a:r>
          </a:p>
        </p:txBody>
      </p:sp>
      <p:pic>
        <p:nvPicPr>
          <p:cNvPr id="22530" name="Picture 1027" descr="burping-baby-300x170"/>
          <p:cNvPicPr>
            <a:picLocks noChangeAspect="1" noChangeArrowheads="1"/>
          </p:cNvPicPr>
          <p:nvPr/>
        </p:nvPicPr>
        <p:blipFill>
          <a:blip r:embed="rId2" cstate="print"/>
          <a:srcRect/>
          <a:stretch>
            <a:fillRect/>
          </a:stretch>
        </p:blipFill>
        <p:spPr bwMode="auto">
          <a:xfrm>
            <a:off x="2133600" y="4038600"/>
            <a:ext cx="4648200" cy="26336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026"/>
          <p:cNvSpPr txBox="1">
            <a:spLocks noChangeArrowheads="1"/>
          </p:cNvSpPr>
          <p:nvPr/>
        </p:nvSpPr>
        <p:spPr bwMode="auto">
          <a:xfrm>
            <a:off x="228600" y="123825"/>
            <a:ext cx="8763000" cy="7165975"/>
          </a:xfrm>
          <a:prstGeom prst="rect">
            <a:avLst/>
          </a:prstGeom>
          <a:noFill/>
          <a:ln w="9525">
            <a:noFill/>
            <a:miter lim="800000"/>
            <a:headEnd/>
            <a:tailEnd/>
          </a:ln>
        </p:spPr>
        <p:txBody>
          <a:bodyPr>
            <a:prstTxWarp prst="textNoShape">
              <a:avLst/>
            </a:prstTxWarp>
            <a:spAutoFit/>
          </a:bodyPr>
          <a:lstStyle/>
          <a:p>
            <a:pPr marL="457200" indent="-457200"/>
            <a:r>
              <a:rPr lang="en-US"/>
              <a:t>Diapering a Baby</a:t>
            </a:r>
          </a:p>
          <a:p>
            <a:pPr marL="457200" indent="-457200" algn="l"/>
            <a:endParaRPr lang="en-US" sz="3200"/>
          </a:p>
          <a:p>
            <a:pPr marL="457200" indent="-457200" algn="l"/>
            <a:r>
              <a:rPr lang="en-US" sz="2800"/>
              <a:t>Infants often need 10 or more diaper changes per day.</a:t>
            </a:r>
          </a:p>
          <a:p>
            <a:pPr marL="457200" indent="-457200" algn="l">
              <a:buFont typeface="Arial" pitchFamily="-123" charset="0"/>
              <a:buAutoNum type="arabicPeriod"/>
            </a:pPr>
            <a:r>
              <a:rPr lang="en-US" sz="2800"/>
              <a:t>Remove the diaper and clean the baby. Use a soft cloth or disposable wipe.</a:t>
            </a:r>
          </a:p>
          <a:p>
            <a:pPr marL="457200" indent="-457200" algn="l">
              <a:buFont typeface="Arial" pitchFamily="-123" charset="0"/>
              <a:buAutoNum type="arabicPeriod"/>
            </a:pPr>
            <a:r>
              <a:rPr lang="en-US" sz="2800"/>
              <a:t>Put on a fresh diaper. Hold baby’s ankles and lift body to slide the diaper underneath.</a:t>
            </a:r>
          </a:p>
          <a:p>
            <a:pPr marL="457200" indent="-457200" algn="l">
              <a:buFont typeface="Arial" pitchFamily="-123" charset="0"/>
              <a:buAutoNum type="arabicPeriod"/>
            </a:pPr>
            <a:r>
              <a:rPr lang="en-US" sz="2800"/>
              <a:t>Dispose of used </a:t>
            </a:r>
          </a:p>
          <a:p>
            <a:pPr marL="457200" indent="-457200" algn="l">
              <a:buFont typeface="Arial" pitchFamily="-123" charset="0"/>
              <a:buNone/>
            </a:pPr>
            <a:r>
              <a:rPr lang="en-US" sz="2800"/>
              <a:t>	supplies.</a:t>
            </a:r>
          </a:p>
          <a:p>
            <a:pPr marL="457200" indent="-457200" algn="l">
              <a:buFont typeface="Arial" pitchFamily="-123" charset="0"/>
              <a:buNone/>
            </a:pPr>
            <a:r>
              <a:rPr lang="en-US" sz="2800"/>
              <a:t>4. Watch out with little</a:t>
            </a:r>
          </a:p>
          <a:p>
            <a:pPr marL="457200" indent="-457200" algn="l">
              <a:buFont typeface="Arial" pitchFamily="-123" charset="0"/>
              <a:buNone/>
            </a:pPr>
            <a:r>
              <a:rPr lang="en-US" sz="2800"/>
              <a:t>	boys.  They may</a:t>
            </a:r>
          </a:p>
          <a:p>
            <a:pPr marL="457200" indent="-457200" algn="l">
              <a:buFont typeface="Arial" pitchFamily="-123" charset="0"/>
              <a:buNone/>
            </a:pPr>
            <a:r>
              <a:rPr lang="en-US" sz="2800"/>
              <a:t>	squirt you!</a:t>
            </a:r>
          </a:p>
          <a:p>
            <a:pPr marL="914400" lvl="1" indent="-457200" algn="l">
              <a:buFont typeface="Arial" pitchFamily="-123" charset="0"/>
              <a:buNone/>
            </a:pPr>
            <a:endParaRPr lang="en-US" sz="3200"/>
          </a:p>
          <a:p>
            <a:pPr marL="914400" lvl="1" indent="-457200" algn="l">
              <a:buFont typeface="Arial" pitchFamily="-123" charset="0"/>
              <a:buAutoNum type="arabicPeriod"/>
            </a:pPr>
            <a:endParaRPr lang="en-US"/>
          </a:p>
          <a:p>
            <a:pPr marL="457200" indent="-457200" algn="l"/>
            <a:endParaRPr lang="en-US"/>
          </a:p>
        </p:txBody>
      </p:sp>
      <p:pic>
        <p:nvPicPr>
          <p:cNvPr id="23554" name="Picture 1027" descr="diapering"/>
          <p:cNvPicPr>
            <a:picLocks noChangeAspect="1" noChangeArrowheads="1"/>
          </p:cNvPicPr>
          <p:nvPr/>
        </p:nvPicPr>
        <p:blipFill>
          <a:blip r:embed="rId2" cstate="print"/>
          <a:srcRect/>
          <a:stretch>
            <a:fillRect/>
          </a:stretch>
        </p:blipFill>
        <p:spPr bwMode="auto">
          <a:xfrm>
            <a:off x="4038600" y="3536950"/>
            <a:ext cx="4800600" cy="3321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152400" y="152400"/>
            <a:ext cx="8763000" cy="5399088"/>
          </a:xfrm>
          <a:prstGeom prst="rect">
            <a:avLst/>
          </a:prstGeom>
          <a:noFill/>
          <a:ln w="9525">
            <a:noFill/>
            <a:miter lim="800000"/>
            <a:headEnd/>
            <a:tailEnd/>
          </a:ln>
        </p:spPr>
        <p:txBody>
          <a:bodyPr>
            <a:prstTxWarp prst="textNoShape">
              <a:avLst/>
            </a:prstTxWarp>
            <a:spAutoFit/>
          </a:bodyPr>
          <a:lstStyle/>
          <a:p>
            <a:r>
              <a:rPr lang="en-US"/>
              <a:t>Dressing the  Baby</a:t>
            </a:r>
          </a:p>
          <a:p>
            <a:pPr algn="l"/>
            <a:endParaRPr lang="en-US" sz="2800"/>
          </a:p>
          <a:p>
            <a:pPr algn="l">
              <a:buFontTx/>
              <a:buChar char="•"/>
            </a:pPr>
            <a:r>
              <a:rPr lang="en-US" sz="2800"/>
              <a:t>Choose comfortable, stretchy </a:t>
            </a:r>
          </a:p>
          <a:p>
            <a:pPr algn="l"/>
            <a:r>
              <a:rPr lang="en-US" sz="2800"/>
              <a:t>	clothing that is not too tight.</a:t>
            </a:r>
          </a:p>
          <a:p>
            <a:pPr algn="l">
              <a:buFontTx/>
              <a:buChar char="•"/>
            </a:pPr>
            <a:r>
              <a:rPr lang="en-US" sz="2800"/>
              <a:t>For young infants, open clothing </a:t>
            </a:r>
          </a:p>
          <a:p>
            <a:pPr algn="l"/>
            <a:r>
              <a:rPr lang="en-US" sz="2800"/>
              <a:t>	with snaps is easiest to use.</a:t>
            </a:r>
          </a:p>
          <a:p>
            <a:pPr algn="l">
              <a:buFontTx/>
              <a:buChar char="•"/>
            </a:pPr>
            <a:r>
              <a:rPr lang="en-US" sz="2800"/>
              <a:t>Use care when pulling a shirt </a:t>
            </a:r>
          </a:p>
          <a:p>
            <a:pPr algn="l"/>
            <a:r>
              <a:rPr lang="en-US" sz="2800"/>
              <a:t>	over baby’s head.</a:t>
            </a:r>
          </a:p>
          <a:p>
            <a:pPr algn="l">
              <a:buFontTx/>
              <a:buChar char="•"/>
            </a:pPr>
            <a:r>
              <a:rPr lang="en-US" sz="2800"/>
              <a:t>Socks and hats help keep infant </a:t>
            </a:r>
          </a:p>
          <a:p>
            <a:pPr algn="l"/>
            <a:r>
              <a:rPr lang="en-US" sz="2800"/>
              <a:t>	warm.</a:t>
            </a:r>
          </a:p>
          <a:p>
            <a:pPr algn="l">
              <a:buFontTx/>
              <a:buChar char="•"/>
            </a:pPr>
            <a:r>
              <a:rPr lang="en-US" sz="2800"/>
              <a:t>Hand covers prevent baby from </a:t>
            </a:r>
          </a:p>
          <a:p>
            <a:pPr algn="l"/>
            <a:r>
              <a:rPr lang="en-US" sz="2800"/>
              <a:t>	scratching.</a:t>
            </a:r>
          </a:p>
        </p:txBody>
      </p:sp>
      <p:pic>
        <p:nvPicPr>
          <p:cNvPr id="24578" name="Picture 3" descr="dressing baby"/>
          <p:cNvPicPr>
            <a:picLocks noChangeAspect="1" noChangeArrowheads="1"/>
          </p:cNvPicPr>
          <p:nvPr/>
        </p:nvPicPr>
        <p:blipFill>
          <a:blip r:embed="rId2" cstate="print"/>
          <a:srcRect/>
          <a:stretch>
            <a:fillRect/>
          </a:stretch>
        </p:blipFill>
        <p:spPr bwMode="auto">
          <a:xfrm>
            <a:off x="5715000" y="1371600"/>
            <a:ext cx="3200400" cy="48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52400" y="123825"/>
            <a:ext cx="8991600" cy="4632325"/>
          </a:xfrm>
          <a:prstGeom prst="rect">
            <a:avLst/>
          </a:prstGeom>
          <a:noFill/>
          <a:ln w="9525">
            <a:noFill/>
            <a:miter lim="800000"/>
            <a:headEnd/>
            <a:tailEnd/>
          </a:ln>
        </p:spPr>
        <p:txBody>
          <a:bodyPr>
            <a:prstTxWarp prst="textNoShape">
              <a:avLst/>
            </a:prstTxWarp>
            <a:spAutoFit/>
          </a:bodyPr>
          <a:lstStyle/>
          <a:p>
            <a:r>
              <a:rPr lang="en-US"/>
              <a:t>Bathing the Baby</a:t>
            </a:r>
            <a:endParaRPr lang="en-US" sz="2000"/>
          </a:p>
          <a:p>
            <a:endParaRPr lang="en-US" sz="1800"/>
          </a:p>
          <a:p>
            <a:pPr algn="l">
              <a:buFontTx/>
              <a:buChar char="•"/>
            </a:pPr>
            <a:r>
              <a:rPr lang="en-US" sz="3200"/>
              <a:t>Give baby a “sponge” bath for the first few 	     weeks. (until the naval heals)</a:t>
            </a:r>
          </a:p>
          <a:p>
            <a:pPr algn="l">
              <a:buFontTx/>
              <a:buChar char="•"/>
            </a:pPr>
            <a:r>
              <a:rPr lang="en-US" sz="3200"/>
              <a:t>Infants only need full baths about twice a week, since you are always cleaning the diaper area.</a:t>
            </a:r>
          </a:p>
          <a:p>
            <a:pPr algn="l">
              <a:buFontTx/>
              <a:buChar char="•"/>
            </a:pPr>
            <a:r>
              <a:rPr lang="en-US" sz="3200"/>
              <a:t>Use a soft cloth, warm water and mild soap.</a:t>
            </a:r>
            <a:endParaRPr lang="en-US"/>
          </a:p>
          <a:p>
            <a:endParaRPr lang="en-US"/>
          </a:p>
          <a:p>
            <a:pPr algn="l"/>
            <a:endParaRPr lang="en-US"/>
          </a:p>
        </p:txBody>
      </p:sp>
      <p:pic>
        <p:nvPicPr>
          <p:cNvPr id="25602" name="Picture 3" descr="sponge bath"/>
          <p:cNvPicPr>
            <a:picLocks noChangeAspect="1" noChangeArrowheads="1"/>
          </p:cNvPicPr>
          <p:nvPr/>
        </p:nvPicPr>
        <p:blipFill>
          <a:blip r:embed="rId2" cstate="print"/>
          <a:srcRect/>
          <a:stretch>
            <a:fillRect/>
          </a:stretch>
        </p:blipFill>
        <p:spPr bwMode="auto">
          <a:xfrm>
            <a:off x="2286000" y="3581400"/>
            <a:ext cx="4625975" cy="30781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136525" y="47625"/>
            <a:ext cx="8778875" cy="3930650"/>
          </a:xfrm>
          <a:prstGeom prst="rect">
            <a:avLst/>
          </a:prstGeom>
          <a:noFill/>
          <a:ln w="9525">
            <a:noFill/>
            <a:miter lim="800000"/>
            <a:headEnd/>
            <a:tailEnd/>
          </a:ln>
        </p:spPr>
        <p:txBody>
          <a:bodyPr>
            <a:prstTxWarp prst="textNoShape">
              <a:avLst/>
            </a:prstTxWarp>
            <a:spAutoFit/>
          </a:bodyPr>
          <a:lstStyle/>
          <a:p>
            <a:r>
              <a:rPr lang="en-US"/>
              <a:t>Tub Baths</a:t>
            </a:r>
            <a:endParaRPr lang="en-US" sz="1600"/>
          </a:p>
          <a:p>
            <a:endParaRPr lang="en-US" sz="2000"/>
          </a:p>
          <a:p>
            <a:pPr algn="l">
              <a:buFontTx/>
              <a:buChar char="•"/>
            </a:pPr>
            <a:r>
              <a:rPr lang="en-US" sz="3200"/>
              <a:t> Use a baby tub, large dishpan, or sink.</a:t>
            </a:r>
          </a:p>
          <a:p>
            <a:pPr algn="l">
              <a:buFontTx/>
              <a:buChar char="•"/>
            </a:pPr>
            <a:r>
              <a:rPr lang="en-US" sz="3200"/>
              <a:t> Use about 2 inches of warm water.</a:t>
            </a:r>
          </a:p>
          <a:p>
            <a:pPr algn="l">
              <a:buFontTx/>
              <a:buChar char="•"/>
            </a:pPr>
            <a:r>
              <a:rPr lang="en-US" sz="3200"/>
              <a:t> Use a soft cloth, baby soaps and shampoo.</a:t>
            </a:r>
          </a:p>
          <a:p>
            <a:pPr algn="l">
              <a:buFontTx/>
              <a:buChar char="•"/>
            </a:pPr>
            <a:r>
              <a:rPr lang="en-US" sz="3200"/>
              <a:t> Avoid getting water and soap in baby’s eyes.</a:t>
            </a:r>
          </a:p>
          <a:p>
            <a:pPr algn="l">
              <a:buFontTx/>
              <a:buChar char="•"/>
            </a:pPr>
            <a:r>
              <a:rPr lang="en-US" sz="3200"/>
              <a:t> Wrap and dry baby right away to avoid chills.</a:t>
            </a:r>
          </a:p>
          <a:p>
            <a:pPr algn="l">
              <a:buFontTx/>
              <a:buChar char="•"/>
            </a:pPr>
            <a:r>
              <a:rPr lang="en-US" sz="3200"/>
              <a:t> Try to make bath time fun for baby.</a:t>
            </a:r>
          </a:p>
        </p:txBody>
      </p:sp>
      <p:pic>
        <p:nvPicPr>
          <p:cNvPr id="26626" name="Picture 3" descr="baby-bath"/>
          <p:cNvPicPr>
            <a:picLocks noChangeAspect="1" noChangeArrowheads="1"/>
          </p:cNvPicPr>
          <p:nvPr/>
        </p:nvPicPr>
        <p:blipFill>
          <a:blip r:embed="rId2" cstate="print"/>
          <a:srcRect/>
          <a:stretch>
            <a:fillRect/>
          </a:stretch>
        </p:blipFill>
        <p:spPr bwMode="auto">
          <a:xfrm>
            <a:off x="2590800" y="4038600"/>
            <a:ext cx="4033838" cy="26082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0"/>
            <a:ext cx="8839200" cy="4418013"/>
          </a:xfrm>
          <a:prstGeom prst="rect">
            <a:avLst/>
          </a:prstGeom>
          <a:noFill/>
          <a:ln w="9525">
            <a:noFill/>
            <a:miter lim="800000"/>
            <a:headEnd/>
            <a:tailEnd/>
          </a:ln>
        </p:spPr>
        <p:txBody>
          <a:bodyPr>
            <a:prstTxWarp prst="textNoShape">
              <a:avLst/>
            </a:prstTxWarp>
            <a:spAutoFit/>
          </a:bodyPr>
          <a:lstStyle/>
          <a:p>
            <a:r>
              <a:rPr lang="en-US"/>
              <a:t>Shaken Baby Syndrome</a:t>
            </a:r>
            <a:endParaRPr lang="en-US" sz="1600"/>
          </a:p>
          <a:p>
            <a:endParaRPr lang="en-US" sz="2000"/>
          </a:p>
          <a:p>
            <a:pPr algn="l">
              <a:buFontTx/>
              <a:buChar char="•"/>
            </a:pPr>
            <a:r>
              <a:rPr lang="en-US" sz="3200"/>
              <a:t> Damage to baby’s brain caused by shaking 		the baby</a:t>
            </a:r>
          </a:p>
          <a:p>
            <a:pPr algn="l">
              <a:buFontTx/>
              <a:buChar char="•"/>
            </a:pPr>
            <a:r>
              <a:rPr lang="en-US" sz="3200"/>
              <a:t> Can cause:	mental retardation</a:t>
            </a:r>
          </a:p>
          <a:p>
            <a:pPr lvl="1" algn="l"/>
            <a:r>
              <a:rPr lang="en-US" sz="3200"/>
              <a:t>			cerebral palsy</a:t>
            </a:r>
          </a:p>
          <a:p>
            <a:pPr lvl="1" algn="l"/>
            <a:r>
              <a:rPr lang="en-US" sz="3200"/>
              <a:t>			blindness</a:t>
            </a:r>
          </a:p>
          <a:p>
            <a:pPr lvl="1" algn="l"/>
            <a:r>
              <a:rPr lang="en-US" sz="3200"/>
              <a:t>			neck &amp; spine injuries</a:t>
            </a:r>
          </a:p>
          <a:p>
            <a:pPr lvl="1" algn="l"/>
            <a:r>
              <a:rPr lang="en-US" sz="3200"/>
              <a:t>			death	</a:t>
            </a:r>
            <a:endParaRPr lang="en-US"/>
          </a:p>
        </p:txBody>
      </p:sp>
      <p:pic>
        <p:nvPicPr>
          <p:cNvPr id="27651" name="Picture 3" descr="ShakenBabySyndrome"/>
          <p:cNvPicPr>
            <a:picLocks noChangeAspect="1" noChangeArrowheads="1"/>
          </p:cNvPicPr>
          <p:nvPr/>
        </p:nvPicPr>
        <p:blipFill>
          <a:blip r:embed="rId2" cstate="print"/>
          <a:srcRect/>
          <a:stretch>
            <a:fillRect/>
          </a:stretch>
        </p:blipFill>
        <p:spPr bwMode="auto">
          <a:xfrm>
            <a:off x="2438400" y="4537075"/>
            <a:ext cx="4343400" cy="21431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151728"/>
            <a:ext cx="6912768" cy="3785652"/>
          </a:xfrm>
          <a:prstGeom prst="rect">
            <a:avLst/>
          </a:prstGeom>
        </p:spPr>
        <p:txBody>
          <a:bodyPr wrap="square">
            <a:spAutoFit/>
          </a:bodyPr>
          <a:lstStyle/>
          <a:p>
            <a:r>
              <a:rPr lang="en-US" sz="2400" dirty="0">
                <a:hlinkClick r:id="rId2"/>
              </a:rPr>
              <a:t>http://</a:t>
            </a:r>
            <a:r>
              <a:rPr lang="en-US" sz="2400" dirty="0" smtClean="0">
                <a:hlinkClick r:id="rId2"/>
              </a:rPr>
              <a:t>www.youtube.com/watch?feature=player_detailpage&amp;v=M3xytsg6oDo</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8 minutes</a:t>
            </a:r>
            <a:endParaRPr lang="en-US" sz="2400" dirty="0"/>
          </a:p>
        </p:txBody>
      </p:sp>
      <p:sp>
        <p:nvSpPr>
          <p:cNvPr id="3" name="TextBox 2"/>
          <p:cNvSpPr txBox="1"/>
          <p:nvPr/>
        </p:nvSpPr>
        <p:spPr>
          <a:xfrm>
            <a:off x="1475656" y="1124744"/>
            <a:ext cx="662473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Video:  Never Shake a Baby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57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228600"/>
            <a:ext cx="8839200" cy="5210175"/>
          </a:xfrm>
          <a:prstGeom prst="rect">
            <a:avLst/>
          </a:prstGeom>
          <a:noFill/>
          <a:ln w="9525">
            <a:noFill/>
            <a:miter lim="800000"/>
            <a:headEnd/>
            <a:tailEnd/>
          </a:ln>
        </p:spPr>
        <p:txBody>
          <a:bodyPr>
            <a:prstTxWarp prst="textNoShape">
              <a:avLst/>
            </a:prstTxWarp>
            <a:spAutoFit/>
          </a:bodyPr>
          <a:lstStyle/>
          <a:p>
            <a:pPr algn="l"/>
            <a:r>
              <a:rPr lang="en-US"/>
              <a:t>		       When you’re frustrated….</a:t>
            </a:r>
          </a:p>
          <a:p>
            <a:endParaRPr lang="en-US"/>
          </a:p>
          <a:p>
            <a:pPr algn="l"/>
            <a:r>
              <a:rPr lang="en-US" sz="3200"/>
              <a:t> 			    - Put baby down, go into </a:t>
            </a:r>
          </a:p>
          <a:p>
            <a:pPr lvl="1" algn="l"/>
            <a:r>
              <a:rPr lang="en-US" sz="3200"/>
              <a:t>			       another room, calm down.</a:t>
            </a:r>
          </a:p>
          <a:p>
            <a:pPr algn="l"/>
            <a:r>
              <a:rPr lang="en-US" sz="3200"/>
              <a:t> 			    - Ask a friend or relative to </a:t>
            </a:r>
          </a:p>
          <a:p>
            <a:pPr algn="l"/>
            <a:r>
              <a:rPr lang="en-US" sz="3200"/>
              <a:t>			       take care of the baby </a:t>
            </a:r>
          </a:p>
          <a:p>
            <a:pPr algn="l"/>
            <a:r>
              <a:rPr lang="en-US" sz="3200"/>
              <a:t>			       for a few hours.</a:t>
            </a:r>
          </a:p>
          <a:p>
            <a:pPr lvl="1" algn="l"/>
            <a:r>
              <a:rPr lang="en-US" sz="3200"/>
              <a:t> 			    - Call someone and talk </a:t>
            </a:r>
          </a:p>
          <a:p>
            <a:pPr algn="l"/>
            <a:r>
              <a:rPr lang="en-US" sz="3200"/>
              <a:t>			       about the problem.</a:t>
            </a:r>
          </a:p>
          <a:p>
            <a:pPr algn="l"/>
            <a:r>
              <a:rPr lang="en-US" sz="3200"/>
              <a:t> 			    - Call a parenting hotline.</a:t>
            </a:r>
            <a:endParaRPr lang="en-US"/>
          </a:p>
        </p:txBody>
      </p:sp>
      <p:pic>
        <p:nvPicPr>
          <p:cNvPr id="28676" name="Picture 4" descr="never shake"/>
          <p:cNvPicPr>
            <a:picLocks noChangeAspect="1" noChangeArrowheads="1"/>
          </p:cNvPicPr>
          <p:nvPr/>
        </p:nvPicPr>
        <p:blipFill>
          <a:blip r:embed="rId2" cstate="print"/>
          <a:srcRect/>
          <a:stretch>
            <a:fillRect/>
          </a:stretch>
        </p:blipFill>
        <p:spPr bwMode="auto">
          <a:xfrm>
            <a:off x="228600" y="152400"/>
            <a:ext cx="2605088" cy="640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0"/>
            <a:ext cx="8839200" cy="4357688"/>
          </a:xfrm>
          <a:prstGeom prst="rect">
            <a:avLst/>
          </a:prstGeom>
          <a:noFill/>
          <a:ln w="9525">
            <a:noFill/>
            <a:miter lim="800000"/>
            <a:headEnd/>
            <a:tailEnd/>
          </a:ln>
        </p:spPr>
        <p:txBody>
          <a:bodyPr>
            <a:prstTxWarp prst="textNoShape">
              <a:avLst/>
            </a:prstTxWarp>
            <a:spAutoFit/>
          </a:bodyPr>
          <a:lstStyle/>
          <a:p>
            <a:r>
              <a:rPr lang="en-US"/>
              <a:t>Sudden Infant Death Syndrome</a:t>
            </a:r>
          </a:p>
          <a:p>
            <a:r>
              <a:rPr lang="en-US"/>
              <a:t>(SIDS)</a:t>
            </a:r>
          </a:p>
          <a:p>
            <a:pPr algn="l"/>
            <a:endParaRPr lang="en-US" sz="3200"/>
          </a:p>
          <a:p>
            <a:pPr algn="l"/>
            <a:r>
              <a:rPr lang="en-US" sz="3200"/>
              <a:t>The unexpected death of an infant with no obvious cause. The baby dies in its sleep.</a:t>
            </a:r>
          </a:p>
          <a:p>
            <a:pPr algn="l"/>
            <a:r>
              <a:rPr lang="en-US" sz="3200"/>
              <a:t>No crying, no evidence of struggle.</a:t>
            </a:r>
          </a:p>
          <a:p>
            <a:pPr algn="l"/>
            <a:r>
              <a:rPr lang="en-US" sz="3200"/>
              <a:t>The cause is unknown.</a:t>
            </a:r>
          </a:p>
          <a:p>
            <a:pPr algn="l"/>
            <a:endParaRPr lang="en-US"/>
          </a:p>
        </p:txBody>
      </p:sp>
      <p:pic>
        <p:nvPicPr>
          <p:cNvPr id="29699" name="Picture 3" descr="SIDS"/>
          <p:cNvPicPr>
            <a:picLocks noChangeAspect="1" noChangeArrowheads="1"/>
          </p:cNvPicPr>
          <p:nvPr/>
        </p:nvPicPr>
        <p:blipFill>
          <a:blip r:embed="rId2" cstate="print"/>
          <a:srcRect/>
          <a:stretch>
            <a:fillRect/>
          </a:stretch>
        </p:blipFill>
        <p:spPr bwMode="auto">
          <a:xfrm>
            <a:off x="4495800" y="3352800"/>
            <a:ext cx="4281488" cy="33099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8600" y="152400"/>
            <a:ext cx="8534400" cy="3293209"/>
          </a:xfrm>
          <a:prstGeom prst="rect">
            <a:avLst/>
          </a:prstGeom>
          <a:noFill/>
          <a:ln w="9525">
            <a:noFill/>
            <a:miter lim="800000"/>
            <a:headEnd/>
            <a:tailEnd/>
          </a:ln>
        </p:spPr>
        <p:txBody>
          <a:bodyPr>
            <a:prstTxWarp prst="textNoShape">
              <a:avLst/>
            </a:prstTxWarp>
            <a:spAutoFit/>
          </a:bodyPr>
          <a:lstStyle/>
          <a:p>
            <a:r>
              <a:rPr lang="en-US" dirty="0"/>
              <a:t>Reducing the risk of SIDS</a:t>
            </a:r>
          </a:p>
          <a:p>
            <a:endParaRPr lang="en-US" dirty="0"/>
          </a:p>
          <a:p>
            <a:pPr algn="l">
              <a:buFontTx/>
              <a:buChar char="•"/>
            </a:pPr>
            <a:r>
              <a:rPr lang="en-US" sz="3200" dirty="0"/>
              <a:t>Put babies to sleep on their backs.</a:t>
            </a:r>
          </a:p>
          <a:p>
            <a:pPr algn="l">
              <a:buFontTx/>
              <a:buChar char="•"/>
            </a:pPr>
            <a:r>
              <a:rPr lang="en-US" sz="3200" dirty="0"/>
              <a:t>Avoid smoking both before and after the baby                   </a:t>
            </a:r>
            <a:r>
              <a:rPr lang="en-US" sz="3200" dirty="0" smtClean="0"/>
              <a:t>                        is </a:t>
            </a:r>
            <a:r>
              <a:rPr lang="en-US" sz="3200" dirty="0"/>
              <a:t>born.</a:t>
            </a:r>
          </a:p>
          <a:p>
            <a:pPr algn="l">
              <a:buFontTx/>
              <a:buChar char="•"/>
            </a:pPr>
            <a:r>
              <a:rPr lang="en-US" sz="3200" dirty="0"/>
              <a:t>Avoid exposing the baby to smoke.</a:t>
            </a:r>
          </a:p>
        </p:txBody>
      </p:sp>
      <p:pic>
        <p:nvPicPr>
          <p:cNvPr id="30724" name="Picture 4" descr="back to sleep"/>
          <p:cNvPicPr>
            <a:picLocks noChangeAspect="1" noChangeArrowheads="1"/>
          </p:cNvPicPr>
          <p:nvPr/>
        </p:nvPicPr>
        <p:blipFill>
          <a:blip r:embed="rId2" cstate="print"/>
          <a:srcRect/>
          <a:stretch>
            <a:fillRect/>
          </a:stretch>
        </p:blipFill>
        <p:spPr bwMode="auto">
          <a:xfrm>
            <a:off x="2590800" y="3625850"/>
            <a:ext cx="3886200" cy="3079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066800"/>
          </a:xfrm>
        </p:spPr>
        <p:txBody>
          <a:bodyPr/>
          <a:lstStyle/>
          <a:p>
            <a:pPr eaLnBrk="1" hangingPunct="1"/>
            <a:r>
              <a:rPr lang="en-US" smtClean="0"/>
              <a:t>Handling Babies</a:t>
            </a:r>
          </a:p>
        </p:txBody>
      </p:sp>
      <p:sp>
        <p:nvSpPr>
          <p:cNvPr id="14338" name="Content Placeholder 2"/>
          <p:cNvSpPr>
            <a:spLocks noGrp="1"/>
          </p:cNvSpPr>
          <p:nvPr>
            <p:ph idx="1"/>
          </p:nvPr>
        </p:nvSpPr>
        <p:spPr>
          <a:xfrm>
            <a:off x="457200" y="990600"/>
            <a:ext cx="8229600" cy="5867400"/>
          </a:xfrm>
        </p:spPr>
        <p:txBody>
          <a:bodyPr/>
          <a:lstStyle/>
          <a:p>
            <a:pPr eaLnBrk="1" hangingPunct="1"/>
            <a:r>
              <a:rPr lang="en-US" dirty="0" smtClean="0"/>
              <a:t>Babies need to be handled for many reasons</a:t>
            </a:r>
          </a:p>
          <a:p>
            <a:pPr lvl="1" eaLnBrk="1" hangingPunct="1"/>
            <a:r>
              <a:rPr lang="en-US" dirty="0" smtClean="0"/>
              <a:t>Changing</a:t>
            </a:r>
          </a:p>
          <a:p>
            <a:pPr lvl="1" eaLnBrk="1" hangingPunct="1"/>
            <a:r>
              <a:rPr lang="en-US" dirty="0" smtClean="0"/>
              <a:t>bathing </a:t>
            </a:r>
          </a:p>
          <a:p>
            <a:pPr lvl="1" eaLnBrk="1" hangingPunct="1"/>
            <a:r>
              <a:rPr lang="en-US" dirty="0" smtClean="0"/>
              <a:t>feeding </a:t>
            </a:r>
          </a:p>
          <a:p>
            <a:pPr lvl="1" eaLnBrk="1" hangingPunct="1"/>
            <a:r>
              <a:rPr lang="en-US" dirty="0" smtClean="0"/>
              <a:t>dressing </a:t>
            </a:r>
          </a:p>
          <a:p>
            <a:pPr lvl="1" eaLnBrk="1" hangingPunct="1"/>
            <a:r>
              <a:rPr lang="en-US" dirty="0" smtClean="0"/>
              <a:t>Cuddling</a:t>
            </a:r>
          </a:p>
          <a:p>
            <a:pPr lvl="1" eaLnBrk="1" hangingPunct="1"/>
            <a:r>
              <a:rPr lang="en-US" dirty="0" smtClean="0"/>
              <a:t>Hugging</a:t>
            </a:r>
          </a:p>
          <a:p>
            <a:pPr eaLnBrk="1" hangingPunct="1"/>
            <a:endParaRPr lang="en-US" dirty="0" smtClean="0"/>
          </a:p>
          <a:p>
            <a:pPr eaLnBrk="1" hangingPunct="1"/>
            <a:r>
              <a:rPr lang="en-US" dirty="0" smtClean="0"/>
              <a:t>Safety, physical care, and bonding are all involved.</a:t>
            </a:r>
          </a:p>
          <a:p>
            <a:pPr eaLnBrk="1" hangingPunct="1">
              <a:buFont typeface="Arial" pitchFamily="-123" charset="0"/>
              <a:buNone/>
            </a:pPr>
            <a:endParaRPr lang="en-US" dirty="0" smtClean="0"/>
          </a:p>
        </p:txBody>
      </p:sp>
      <p:pic>
        <p:nvPicPr>
          <p:cNvPr id="14339" name="Picture 3" descr="holding baby.jpg"/>
          <p:cNvPicPr>
            <a:picLocks noChangeAspect="1"/>
          </p:cNvPicPr>
          <p:nvPr/>
        </p:nvPicPr>
        <p:blipFill>
          <a:blip r:embed="rId2" cstate="print"/>
          <a:srcRect/>
          <a:stretch>
            <a:fillRect/>
          </a:stretch>
        </p:blipFill>
        <p:spPr bwMode="auto">
          <a:xfrm>
            <a:off x="3733800" y="1676400"/>
            <a:ext cx="2876550" cy="334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459504"/>
            <a:ext cx="6912768" cy="3447098"/>
          </a:xfrm>
          <a:prstGeom prst="rect">
            <a:avLst/>
          </a:prstGeom>
        </p:spPr>
        <p:txBody>
          <a:bodyPr wrap="square">
            <a:spAutoFit/>
          </a:bodyPr>
          <a:lstStyle/>
          <a:p>
            <a:r>
              <a:rPr lang="en-US" dirty="0">
                <a:hlinkClick r:id="rId2"/>
              </a:rPr>
              <a:t>http://</a:t>
            </a:r>
            <a:r>
              <a:rPr lang="en-US" dirty="0" smtClean="0">
                <a:hlinkClick r:id="rId2"/>
              </a:rPr>
              <a:t>www.youtube.com/watch?v=29sLucYtvpA</a:t>
            </a:r>
            <a:endParaRPr lang="en-US" dirty="0" smtClean="0"/>
          </a:p>
          <a:p>
            <a:endParaRPr lang="en-US" dirty="0"/>
          </a:p>
          <a:p>
            <a:endParaRPr lang="en-US" dirty="0" smtClean="0"/>
          </a:p>
          <a:p>
            <a:endParaRPr lang="en-US" dirty="0"/>
          </a:p>
          <a:p>
            <a:r>
              <a:rPr lang="en-US" sz="1800" smtClean="0"/>
              <a:t>10 minutes</a:t>
            </a:r>
            <a:endParaRPr lang="en-US" sz="1800" dirty="0"/>
          </a:p>
        </p:txBody>
      </p:sp>
      <p:sp>
        <p:nvSpPr>
          <p:cNvPr id="4" name="TextBox 3"/>
          <p:cNvSpPr txBox="1"/>
          <p:nvPr/>
        </p:nvSpPr>
        <p:spPr>
          <a:xfrm>
            <a:off x="827584" y="836712"/>
            <a:ext cx="7416824" cy="707886"/>
          </a:xfrm>
          <a:prstGeom prst="rect">
            <a:avLst/>
          </a:prstGeom>
          <a:noFill/>
        </p:spPr>
        <p:txBody>
          <a:bodyPr wrap="square" rtlCol="0">
            <a:spAutoFit/>
          </a:bodyPr>
          <a:lstStyle/>
          <a:p>
            <a:r>
              <a:rPr lang="en-US" dirty="0" smtClean="0"/>
              <a:t>Sudden Infant Death Syndrome</a:t>
            </a:r>
            <a:endParaRPr lang="en-US" dirty="0"/>
          </a:p>
        </p:txBody>
      </p:sp>
    </p:spTree>
    <p:extLst>
      <p:ext uri="{BB962C8B-B14F-4D97-AF65-F5344CB8AC3E}">
        <p14:creationId xmlns:p14="http://schemas.microsoft.com/office/powerpoint/2010/main" val="193293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04800" y="0"/>
            <a:ext cx="8686800" cy="701675"/>
          </a:xfrm>
          <a:prstGeom prst="rect">
            <a:avLst/>
          </a:prstGeom>
          <a:noFill/>
          <a:ln w="9525">
            <a:noFill/>
            <a:miter lim="800000"/>
            <a:headEnd/>
            <a:tailEnd/>
          </a:ln>
        </p:spPr>
        <p:txBody>
          <a:bodyPr>
            <a:prstTxWarp prst="textNoShape">
              <a:avLst/>
            </a:prstTxWarp>
            <a:spAutoFit/>
          </a:bodyPr>
          <a:lstStyle/>
          <a:p>
            <a:endParaRPr lang="en-US"/>
          </a:p>
        </p:txBody>
      </p:sp>
      <p:sp>
        <p:nvSpPr>
          <p:cNvPr id="31748" name="Rectangle 4"/>
          <p:cNvSpPr>
            <a:spLocks noChangeArrowheads="1"/>
          </p:cNvSpPr>
          <p:nvPr/>
        </p:nvSpPr>
        <p:spPr bwMode="auto">
          <a:xfrm>
            <a:off x="152400" y="0"/>
            <a:ext cx="8839200" cy="3748088"/>
          </a:xfrm>
          <a:prstGeom prst="rect">
            <a:avLst/>
          </a:prstGeom>
          <a:noFill/>
          <a:ln w="9525">
            <a:noFill/>
            <a:miter lim="800000"/>
            <a:headEnd/>
            <a:tailEnd/>
          </a:ln>
        </p:spPr>
        <p:txBody>
          <a:bodyPr>
            <a:prstTxWarp prst="textNoShape">
              <a:avLst/>
            </a:prstTxWarp>
            <a:spAutoFit/>
          </a:bodyPr>
          <a:lstStyle/>
          <a:p>
            <a:r>
              <a:rPr lang="en-US"/>
              <a:t>Weaning</a:t>
            </a:r>
          </a:p>
          <a:p>
            <a:endParaRPr lang="en-US"/>
          </a:p>
          <a:p>
            <a:pPr algn="l"/>
            <a:r>
              <a:rPr lang="en-US" sz="3200"/>
              <a:t>Changing from the bottle or breast to a cup.</a:t>
            </a:r>
          </a:p>
          <a:p>
            <a:pPr algn="l"/>
            <a:r>
              <a:rPr lang="en-US" sz="3200"/>
              <a:t>This usually occurs between 9 and 12 months.</a:t>
            </a:r>
          </a:p>
          <a:p>
            <a:pPr algn="l"/>
            <a:r>
              <a:rPr lang="en-US" sz="3200"/>
              <a:t>This is best done gradually.</a:t>
            </a:r>
          </a:p>
          <a:p>
            <a:pPr algn="l"/>
            <a:r>
              <a:rPr lang="en-US" sz="3200"/>
              <a:t>Use a small “sippy” cup that is easy for the baby   	to hold.</a:t>
            </a:r>
            <a:endParaRPr lang="en-US"/>
          </a:p>
        </p:txBody>
      </p:sp>
      <p:pic>
        <p:nvPicPr>
          <p:cNvPr id="31749" name="Picture 5" descr="sippy cup"/>
          <p:cNvPicPr>
            <a:picLocks noChangeAspect="1" noChangeArrowheads="1"/>
          </p:cNvPicPr>
          <p:nvPr/>
        </p:nvPicPr>
        <p:blipFill>
          <a:blip r:embed="rId2" cstate="print"/>
          <a:srcRect/>
          <a:stretch>
            <a:fillRect/>
          </a:stretch>
        </p:blipFill>
        <p:spPr bwMode="auto">
          <a:xfrm>
            <a:off x="3429000" y="3505200"/>
            <a:ext cx="4267200" cy="3200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6525" y="6350"/>
            <a:ext cx="8855075" cy="6672263"/>
          </a:xfrm>
          <a:prstGeom prst="rect">
            <a:avLst/>
          </a:prstGeom>
          <a:noFill/>
          <a:ln w="9525">
            <a:noFill/>
            <a:miter lim="800000"/>
            <a:headEnd/>
            <a:tailEnd/>
          </a:ln>
        </p:spPr>
        <p:txBody>
          <a:bodyPr>
            <a:prstTxWarp prst="textNoShape">
              <a:avLst/>
            </a:prstTxWarp>
            <a:spAutoFit/>
          </a:bodyPr>
          <a:lstStyle/>
          <a:p>
            <a:r>
              <a:rPr lang="en-US"/>
              <a:t>Introducing “solid” foods</a:t>
            </a:r>
          </a:p>
          <a:p>
            <a:endParaRPr lang="en-US"/>
          </a:p>
          <a:p>
            <a:pPr algn="l">
              <a:buFontTx/>
              <a:buChar char="•"/>
            </a:pPr>
            <a:endParaRPr lang="en-US" sz="3200"/>
          </a:p>
          <a:p>
            <a:pPr algn="l">
              <a:buFontTx/>
              <a:buChar char="•"/>
            </a:pPr>
            <a:endParaRPr lang="en-US" sz="3200"/>
          </a:p>
          <a:p>
            <a:pPr algn="l">
              <a:buFontTx/>
              <a:buChar char="•"/>
            </a:pPr>
            <a:endParaRPr lang="en-US" sz="3200"/>
          </a:p>
          <a:p>
            <a:pPr algn="l">
              <a:buFontTx/>
              <a:buChar char="•"/>
            </a:pPr>
            <a:endParaRPr lang="en-US" sz="3200"/>
          </a:p>
          <a:p>
            <a:pPr algn="l">
              <a:buFontTx/>
              <a:buChar char="•"/>
            </a:pPr>
            <a:r>
              <a:rPr lang="en-US" sz="3200"/>
              <a:t>Usually begins at about 4 - 6 months.</a:t>
            </a:r>
          </a:p>
          <a:p>
            <a:pPr algn="l">
              <a:buFontTx/>
              <a:buChar char="•"/>
            </a:pPr>
            <a:r>
              <a:rPr lang="en-US" sz="3200"/>
              <a:t>Start with a little baby cereal in the milk.  You can gradually add more cereal.</a:t>
            </a:r>
          </a:p>
          <a:p>
            <a:pPr algn="l">
              <a:buFontTx/>
              <a:buChar char="•"/>
            </a:pPr>
            <a:r>
              <a:rPr lang="en-US" sz="3200"/>
              <a:t>After cereal, you can introduce new baby foods.</a:t>
            </a:r>
          </a:p>
          <a:p>
            <a:pPr algn="l">
              <a:buFontTx/>
              <a:buChar char="•"/>
            </a:pPr>
            <a:r>
              <a:rPr lang="en-US" sz="3200">
                <a:solidFill>
                  <a:srgbClr val="FF0000"/>
                </a:solidFill>
              </a:rPr>
              <a:t>Introduce new foods one at a time and about four days apart in case of allergies.</a:t>
            </a:r>
            <a:endParaRPr lang="en-US"/>
          </a:p>
        </p:txBody>
      </p:sp>
      <p:pic>
        <p:nvPicPr>
          <p:cNvPr id="32771" name="Picture 3" descr="baby food"/>
          <p:cNvPicPr>
            <a:picLocks noChangeAspect="1" noChangeArrowheads="1"/>
          </p:cNvPicPr>
          <p:nvPr/>
        </p:nvPicPr>
        <p:blipFill>
          <a:blip r:embed="rId2" cstate="print"/>
          <a:srcRect/>
          <a:stretch>
            <a:fillRect/>
          </a:stretch>
        </p:blipFill>
        <p:spPr bwMode="auto">
          <a:xfrm>
            <a:off x="2743200" y="752475"/>
            <a:ext cx="3581400" cy="24399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12725" y="82550"/>
            <a:ext cx="8702675" cy="7159625"/>
          </a:xfrm>
          <a:prstGeom prst="rect">
            <a:avLst/>
          </a:prstGeom>
          <a:noFill/>
          <a:ln w="9525">
            <a:noFill/>
            <a:miter lim="800000"/>
            <a:headEnd/>
            <a:tailEnd/>
          </a:ln>
        </p:spPr>
        <p:txBody>
          <a:bodyPr>
            <a:prstTxWarp prst="textNoShape">
              <a:avLst/>
            </a:prstTxWarp>
            <a:spAutoFit/>
          </a:bodyPr>
          <a:lstStyle/>
          <a:p>
            <a:r>
              <a:rPr lang="en-US"/>
              <a:t>Self-feeding</a:t>
            </a:r>
            <a:endParaRPr lang="en-US" sz="1600"/>
          </a:p>
          <a:p>
            <a:pPr algn="l">
              <a:buFontTx/>
              <a:buChar char="•"/>
            </a:pPr>
            <a:r>
              <a:rPr lang="en-US" sz="3200"/>
              <a:t>Usually starts at 8 - 10 months, when baby can sit up in a high chair.</a:t>
            </a:r>
          </a:p>
          <a:p>
            <a:pPr algn="l">
              <a:buFontTx/>
              <a:buChar char="•"/>
            </a:pPr>
            <a:r>
              <a:rPr lang="en-US" sz="3200"/>
              <a:t>Babies reach out for food with their fingers and reach for a spoon.</a:t>
            </a:r>
          </a:p>
          <a:p>
            <a:pPr algn="l">
              <a:buFontTx/>
              <a:buChar char="•"/>
            </a:pPr>
            <a:endParaRPr lang="en-US" sz="3200"/>
          </a:p>
          <a:p>
            <a:pPr algn="l">
              <a:buFontTx/>
              <a:buChar char="•"/>
            </a:pPr>
            <a:endParaRPr lang="en-US" sz="3200"/>
          </a:p>
          <a:p>
            <a:pPr algn="l">
              <a:buFontTx/>
              <a:buChar char="•"/>
            </a:pPr>
            <a:endParaRPr lang="en-US" sz="3200"/>
          </a:p>
          <a:p>
            <a:pPr algn="l">
              <a:buFontTx/>
              <a:buChar char="•"/>
            </a:pPr>
            <a:endParaRPr lang="en-US" sz="3200"/>
          </a:p>
          <a:p>
            <a:pPr algn="l">
              <a:buFontTx/>
              <a:buChar char="•"/>
            </a:pPr>
            <a:endParaRPr lang="en-US" sz="3200"/>
          </a:p>
          <a:p>
            <a:pPr algn="l">
              <a:buFontTx/>
              <a:buChar char="•"/>
            </a:pPr>
            <a:endParaRPr lang="en-US" sz="3200"/>
          </a:p>
          <a:p>
            <a:pPr algn="l">
              <a:buFontTx/>
              <a:buChar char="•"/>
            </a:pPr>
            <a:r>
              <a:rPr lang="en-US" sz="3200"/>
              <a:t>Be patient!  This is time-consuming and messy.</a:t>
            </a:r>
          </a:p>
          <a:p>
            <a:pPr algn="l">
              <a:buFontTx/>
              <a:buChar char="•"/>
            </a:pPr>
            <a:endParaRPr lang="en-US"/>
          </a:p>
        </p:txBody>
      </p:sp>
      <p:pic>
        <p:nvPicPr>
          <p:cNvPr id="33796" name="Picture 4" descr="self-feeding"/>
          <p:cNvPicPr>
            <a:picLocks noChangeAspect="1" noChangeArrowheads="1"/>
          </p:cNvPicPr>
          <p:nvPr/>
        </p:nvPicPr>
        <p:blipFill>
          <a:blip r:embed="rId2" cstate="print"/>
          <a:srcRect/>
          <a:stretch>
            <a:fillRect/>
          </a:stretch>
        </p:blipFill>
        <p:spPr bwMode="auto">
          <a:xfrm>
            <a:off x="4648200" y="2362200"/>
            <a:ext cx="3581400" cy="28987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820400" y="4495800"/>
            <a:ext cx="11355388" cy="579438"/>
          </a:xfrm>
          <a:prstGeom prst="rect">
            <a:avLst/>
          </a:prstGeom>
          <a:noFill/>
          <a:ln w="9525">
            <a:noFill/>
            <a:miter lim="800000"/>
            <a:headEnd/>
            <a:tailEnd/>
          </a:ln>
        </p:spPr>
        <p:txBody>
          <a:bodyPr>
            <a:prstTxWarp prst="textNoShape">
              <a:avLst/>
            </a:prstTxWarp>
            <a:spAutoFit/>
          </a:bodyPr>
          <a:lstStyle/>
          <a:p>
            <a:pPr algn="l">
              <a:buFontTx/>
              <a:buChar char="•"/>
            </a:pPr>
            <a:endParaRPr lang="en-US" sz="3200"/>
          </a:p>
        </p:txBody>
      </p:sp>
      <p:sp>
        <p:nvSpPr>
          <p:cNvPr id="34819" name="Rectangle 3"/>
          <p:cNvSpPr>
            <a:spLocks noChangeArrowheads="1"/>
          </p:cNvSpPr>
          <p:nvPr/>
        </p:nvSpPr>
        <p:spPr bwMode="auto">
          <a:xfrm>
            <a:off x="228600" y="304800"/>
            <a:ext cx="8686800" cy="579438"/>
          </a:xfrm>
          <a:prstGeom prst="rect">
            <a:avLst/>
          </a:prstGeom>
          <a:noFill/>
          <a:ln w="9525">
            <a:noFill/>
            <a:miter lim="800000"/>
            <a:headEnd/>
            <a:tailEnd/>
          </a:ln>
        </p:spPr>
        <p:txBody>
          <a:bodyPr>
            <a:prstTxWarp prst="textNoShape">
              <a:avLst/>
            </a:prstTxWarp>
            <a:spAutoFit/>
          </a:bodyPr>
          <a:lstStyle/>
          <a:p>
            <a:pPr algn="l"/>
            <a:endParaRPr lang="en-US" sz="3200"/>
          </a:p>
        </p:txBody>
      </p:sp>
      <p:sp>
        <p:nvSpPr>
          <p:cNvPr id="34820" name="Text Box 4"/>
          <p:cNvSpPr txBox="1">
            <a:spLocks noChangeArrowheads="1"/>
          </p:cNvSpPr>
          <p:nvPr/>
        </p:nvSpPr>
        <p:spPr bwMode="auto">
          <a:xfrm>
            <a:off x="212725" y="82550"/>
            <a:ext cx="8702675" cy="3503613"/>
          </a:xfrm>
          <a:prstGeom prst="rect">
            <a:avLst/>
          </a:prstGeom>
          <a:noFill/>
          <a:ln w="9525">
            <a:noFill/>
            <a:miter lim="800000"/>
            <a:headEnd/>
            <a:tailEnd/>
          </a:ln>
        </p:spPr>
        <p:txBody>
          <a:bodyPr>
            <a:prstTxWarp prst="textNoShape">
              <a:avLst/>
            </a:prstTxWarp>
            <a:spAutoFit/>
          </a:bodyPr>
          <a:lstStyle/>
          <a:p>
            <a:pPr algn="l">
              <a:buFontTx/>
              <a:buChar char="•"/>
            </a:pPr>
            <a:endParaRPr lang="en-US" sz="3200"/>
          </a:p>
          <a:p>
            <a:pPr algn="l">
              <a:buFontTx/>
              <a:buChar char="•"/>
            </a:pPr>
            <a:r>
              <a:rPr lang="en-US" sz="3200"/>
              <a:t>Small foods that can be eaten with the fingers is best</a:t>
            </a:r>
          </a:p>
          <a:p>
            <a:pPr algn="l">
              <a:buFontTx/>
              <a:buChar char="•"/>
            </a:pPr>
            <a:r>
              <a:rPr lang="en-US" sz="3200"/>
              <a:t>Start with small foods that can be broken down without chewing:  soft fruits such as banana pieces, Cheerios, pasta pieces, cooked veggies, etc.</a:t>
            </a:r>
          </a:p>
        </p:txBody>
      </p:sp>
      <p:pic>
        <p:nvPicPr>
          <p:cNvPr id="34821" name="Picture 5" descr="finger food"/>
          <p:cNvPicPr>
            <a:picLocks noChangeAspect="1" noChangeArrowheads="1"/>
          </p:cNvPicPr>
          <p:nvPr/>
        </p:nvPicPr>
        <p:blipFill>
          <a:blip r:embed="rId2" cstate="print"/>
          <a:srcRect/>
          <a:stretch>
            <a:fillRect/>
          </a:stretch>
        </p:blipFill>
        <p:spPr bwMode="auto">
          <a:xfrm>
            <a:off x="4373563" y="3132138"/>
            <a:ext cx="2481262" cy="37258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 y="0"/>
            <a:ext cx="8686800" cy="5335588"/>
          </a:xfrm>
          <a:prstGeom prst="rect">
            <a:avLst/>
          </a:prstGeom>
          <a:noFill/>
          <a:ln w="9525">
            <a:noFill/>
            <a:miter lim="800000"/>
            <a:headEnd/>
            <a:tailEnd/>
          </a:ln>
        </p:spPr>
        <p:txBody>
          <a:bodyPr>
            <a:prstTxWarp prst="textNoShape">
              <a:avLst/>
            </a:prstTxWarp>
            <a:spAutoFit/>
          </a:bodyPr>
          <a:lstStyle/>
          <a:p>
            <a:pPr>
              <a:spcBef>
                <a:spcPct val="50000"/>
              </a:spcBef>
            </a:pPr>
            <a:r>
              <a:rPr lang="en-US"/>
              <a:t>Nutrition</a:t>
            </a:r>
          </a:p>
          <a:p>
            <a:pPr algn="l">
              <a:spcBef>
                <a:spcPct val="50000"/>
              </a:spcBef>
            </a:pPr>
            <a:r>
              <a:rPr lang="en-US" sz="3200"/>
              <a:t>Babies can eat whenever they are hungry.</a:t>
            </a:r>
          </a:p>
          <a:p>
            <a:pPr algn="l">
              <a:spcBef>
                <a:spcPct val="50000"/>
              </a:spcBef>
            </a:pPr>
            <a:r>
              <a:rPr lang="en-US" sz="3200"/>
              <a:t>Calories are necessary for activity and rapid growth.</a:t>
            </a:r>
          </a:p>
          <a:p>
            <a:pPr algn="l">
              <a:spcBef>
                <a:spcPct val="50000"/>
              </a:spcBef>
            </a:pPr>
            <a:r>
              <a:rPr lang="en-US" sz="3200"/>
              <a:t>Include protein, dairy, fruits, veggies, &amp; grains.</a:t>
            </a:r>
          </a:p>
          <a:p>
            <a:pPr algn="l">
              <a:spcBef>
                <a:spcPct val="50000"/>
              </a:spcBef>
            </a:pPr>
            <a:r>
              <a:rPr lang="en-US" sz="3200"/>
              <a:t>Foods should provide key nutrients: vitamins, minerals, etc.</a:t>
            </a:r>
          </a:p>
          <a:p>
            <a:pPr algn="l">
              <a:spcBef>
                <a:spcPct val="50000"/>
              </a:spcBef>
            </a:pPr>
            <a:r>
              <a:rPr lang="en-US" sz="3200"/>
              <a:t>Liquids are also important.</a:t>
            </a:r>
            <a:endParaRPr lang="en-US"/>
          </a:p>
        </p:txBody>
      </p:sp>
      <p:pic>
        <p:nvPicPr>
          <p:cNvPr id="35843" name="Picture 3" descr="nutrition"/>
          <p:cNvPicPr>
            <a:picLocks noChangeAspect="1" noChangeArrowheads="1"/>
          </p:cNvPicPr>
          <p:nvPr/>
        </p:nvPicPr>
        <p:blipFill>
          <a:blip r:embed="rId2" cstate="print"/>
          <a:srcRect/>
          <a:stretch>
            <a:fillRect/>
          </a:stretch>
        </p:blipFill>
        <p:spPr bwMode="auto">
          <a:xfrm>
            <a:off x="5486400" y="4191000"/>
            <a:ext cx="3429000" cy="24606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0"/>
            <a:ext cx="8686800" cy="701675"/>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36867" name="Rectangle 3"/>
          <p:cNvSpPr>
            <a:spLocks noChangeArrowheads="1"/>
          </p:cNvSpPr>
          <p:nvPr/>
        </p:nvSpPr>
        <p:spPr bwMode="auto">
          <a:xfrm>
            <a:off x="152400" y="0"/>
            <a:ext cx="8763000" cy="5087938"/>
          </a:xfrm>
          <a:prstGeom prst="rect">
            <a:avLst/>
          </a:prstGeom>
          <a:noFill/>
          <a:ln w="9525">
            <a:noFill/>
            <a:miter lim="800000"/>
            <a:headEnd/>
            <a:tailEnd/>
          </a:ln>
        </p:spPr>
        <p:txBody>
          <a:bodyPr>
            <a:prstTxWarp prst="textNoShape">
              <a:avLst/>
            </a:prstTxWarp>
            <a:spAutoFit/>
          </a:bodyPr>
          <a:lstStyle/>
          <a:p>
            <a:r>
              <a:rPr lang="en-US"/>
              <a:t>Malnutrition</a:t>
            </a:r>
          </a:p>
          <a:p>
            <a:pPr algn="l"/>
            <a:r>
              <a:rPr lang="en-US" sz="3200"/>
              <a:t>Inadequate nutrition during infancy can cause lasting physical problems, including poor brain development.</a:t>
            </a:r>
          </a:p>
          <a:p>
            <a:pPr algn="l"/>
            <a:r>
              <a:rPr lang="en-US" sz="3200"/>
              <a:t>Government programs are available to help prevent childhood malnutrition.</a:t>
            </a:r>
          </a:p>
          <a:p>
            <a:pPr algn="l"/>
            <a:endParaRPr lang="en-US" sz="3200"/>
          </a:p>
          <a:p>
            <a:pPr algn="l"/>
            <a:r>
              <a:rPr lang="en-US" sz="3200"/>
              <a:t>WIC - Women, infants, &amp; children:</a:t>
            </a:r>
          </a:p>
          <a:p>
            <a:pPr algn="l"/>
            <a:r>
              <a:rPr lang="en-US" sz="3200"/>
              <a:t>	provides low income women with  			nutritious food for their babies.</a:t>
            </a:r>
            <a:endParaRPr lang="en-US"/>
          </a:p>
        </p:txBody>
      </p:sp>
      <p:pic>
        <p:nvPicPr>
          <p:cNvPr id="36868" name="Picture 4" descr="wic"/>
          <p:cNvPicPr>
            <a:picLocks noChangeAspect="1" noChangeArrowheads="1"/>
          </p:cNvPicPr>
          <p:nvPr/>
        </p:nvPicPr>
        <p:blipFill>
          <a:blip r:embed="rId2" cstate="print"/>
          <a:srcRect/>
          <a:stretch>
            <a:fillRect/>
          </a:stretch>
        </p:blipFill>
        <p:spPr bwMode="auto">
          <a:xfrm>
            <a:off x="1905000" y="5033963"/>
            <a:ext cx="5181600" cy="17716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 y="0"/>
            <a:ext cx="8763000" cy="7469188"/>
          </a:xfrm>
          <a:prstGeom prst="rect">
            <a:avLst/>
          </a:prstGeom>
          <a:noFill/>
          <a:ln w="9525">
            <a:noFill/>
            <a:miter lim="800000"/>
            <a:headEnd/>
            <a:tailEnd/>
          </a:ln>
        </p:spPr>
        <p:txBody>
          <a:bodyPr>
            <a:prstTxWarp prst="textNoShape">
              <a:avLst/>
            </a:prstTxWarp>
            <a:spAutoFit/>
          </a:bodyPr>
          <a:lstStyle/>
          <a:p>
            <a:pPr>
              <a:spcBef>
                <a:spcPct val="50000"/>
              </a:spcBef>
            </a:pPr>
            <a:r>
              <a:rPr lang="en-US"/>
              <a:t>Allergies</a:t>
            </a:r>
          </a:p>
          <a:p>
            <a:pPr algn="l">
              <a:spcBef>
                <a:spcPct val="50000"/>
              </a:spcBef>
            </a:pPr>
            <a:r>
              <a:rPr lang="en-US" sz="3200"/>
              <a:t>An oversensitivity to a particular substance that is harmless to most people.  The body attacks the substance and the side effects are the symptoms of the allergy.</a:t>
            </a:r>
          </a:p>
          <a:p>
            <a:pPr algn="l">
              <a:spcBef>
                <a:spcPct val="50000"/>
              </a:spcBef>
            </a:pPr>
            <a:r>
              <a:rPr lang="en-US" sz="3200"/>
              <a:t>Symptoms may include:</a:t>
            </a:r>
          </a:p>
          <a:p>
            <a:pPr algn="l">
              <a:spcBef>
                <a:spcPct val="50000"/>
              </a:spcBef>
            </a:pPr>
            <a:r>
              <a:rPr lang="en-US" sz="3200"/>
              <a:t>	- skin rash		- fussiness</a:t>
            </a:r>
          </a:p>
          <a:p>
            <a:pPr algn="l">
              <a:spcBef>
                <a:spcPct val="50000"/>
              </a:spcBef>
            </a:pPr>
            <a:r>
              <a:rPr lang="en-US" sz="3200"/>
              <a:t>	- puffy, itchy eyes	- vomiting</a:t>
            </a:r>
          </a:p>
          <a:p>
            <a:pPr algn="l">
              <a:spcBef>
                <a:spcPct val="50000"/>
              </a:spcBef>
            </a:pPr>
            <a:r>
              <a:rPr lang="en-US" sz="3200"/>
              <a:t>	- trouble breathing	- watery stools</a:t>
            </a:r>
          </a:p>
          <a:p>
            <a:pPr algn="l">
              <a:spcBef>
                <a:spcPct val="50000"/>
              </a:spcBef>
            </a:pPr>
            <a:endParaRPr lang="en-US" sz="3200"/>
          </a:p>
          <a:p>
            <a:pPr algn="l">
              <a:spcBef>
                <a:spcPct val="50000"/>
              </a:spcBef>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0"/>
            <a:ext cx="4343400" cy="6202363"/>
          </a:xfrm>
          <a:prstGeom prst="rect">
            <a:avLst/>
          </a:prstGeom>
          <a:noFill/>
          <a:ln w="9525">
            <a:noFill/>
            <a:miter lim="800000"/>
            <a:headEnd/>
            <a:tailEnd/>
          </a:ln>
        </p:spPr>
        <p:txBody>
          <a:bodyPr>
            <a:prstTxWarp prst="textNoShape">
              <a:avLst/>
            </a:prstTxWarp>
            <a:spAutoFit/>
          </a:bodyPr>
          <a:lstStyle/>
          <a:p>
            <a:pPr>
              <a:spcBef>
                <a:spcPct val="50000"/>
              </a:spcBef>
            </a:pPr>
            <a:r>
              <a:rPr lang="en-US"/>
              <a:t>Skin Conditions</a:t>
            </a:r>
          </a:p>
          <a:p>
            <a:pPr>
              <a:spcBef>
                <a:spcPct val="50000"/>
              </a:spcBef>
            </a:pPr>
            <a:endParaRPr lang="en-US"/>
          </a:p>
          <a:p>
            <a:pPr algn="l">
              <a:lnSpc>
                <a:spcPct val="80000"/>
              </a:lnSpc>
              <a:spcBef>
                <a:spcPct val="50000"/>
              </a:spcBef>
              <a:buFontTx/>
              <a:buChar char="•"/>
            </a:pPr>
            <a:r>
              <a:rPr lang="en-US" sz="3200" b="1"/>
              <a:t>Cradle cap</a:t>
            </a:r>
            <a:r>
              <a:rPr lang="en-US" sz="3200"/>
              <a:t>: yellowish, crusty patches on the scalp.</a:t>
            </a:r>
          </a:p>
          <a:p>
            <a:pPr algn="l">
              <a:spcBef>
                <a:spcPct val="50000"/>
              </a:spcBef>
              <a:buFontTx/>
              <a:buChar char="•"/>
            </a:pPr>
            <a:endParaRPr lang="en-US" sz="3200"/>
          </a:p>
          <a:p>
            <a:pPr algn="l">
              <a:spcBef>
                <a:spcPct val="50000"/>
              </a:spcBef>
              <a:buFontTx/>
              <a:buChar char="•"/>
            </a:pPr>
            <a:endParaRPr lang="en-US" sz="3200"/>
          </a:p>
          <a:p>
            <a:pPr algn="l">
              <a:spcBef>
                <a:spcPct val="50000"/>
              </a:spcBef>
              <a:buFontTx/>
              <a:buChar char="•"/>
            </a:pPr>
            <a:r>
              <a:rPr lang="en-US" sz="3200" b="1"/>
              <a:t>Diaper rash</a:t>
            </a:r>
            <a:r>
              <a:rPr lang="en-US" sz="3200"/>
              <a:t>: patches of rough, irritated skin in the diaper area.</a:t>
            </a:r>
            <a:endParaRPr lang="en-US"/>
          </a:p>
        </p:txBody>
      </p:sp>
      <p:pic>
        <p:nvPicPr>
          <p:cNvPr id="38915" name="Picture 3" descr="cradle-cap-picture"/>
          <p:cNvPicPr>
            <a:picLocks noChangeAspect="1" noChangeArrowheads="1"/>
          </p:cNvPicPr>
          <p:nvPr/>
        </p:nvPicPr>
        <p:blipFill>
          <a:blip r:embed="rId2" cstate="print"/>
          <a:srcRect/>
          <a:stretch>
            <a:fillRect/>
          </a:stretch>
        </p:blipFill>
        <p:spPr bwMode="auto">
          <a:xfrm>
            <a:off x="5257800" y="381000"/>
            <a:ext cx="3048000" cy="2987675"/>
          </a:xfrm>
          <a:prstGeom prst="rect">
            <a:avLst/>
          </a:prstGeom>
          <a:noFill/>
        </p:spPr>
      </p:pic>
      <p:pic>
        <p:nvPicPr>
          <p:cNvPr id="38916" name="Picture 4" descr="Diaper-Rash"/>
          <p:cNvPicPr>
            <a:picLocks noChangeAspect="1" noChangeArrowheads="1"/>
          </p:cNvPicPr>
          <p:nvPr/>
        </p:nvPicPr>
        <p:blipFill>
          <a:blip r:embed="rId3" cstate="print"/>
          <a:srcRect/>
          <a:stretch>
            <a:fillRect/>
          </a:stretch>
        </p:blipFill>
        <p:spPr bwMode="auto">
          <a:xfrm>
            <a:off x="4876800" y="3962400"/>
            <a:ext cx="3586163" cy="2590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381000"/>
            <a:ext cx="8686800" cy="6554788"/>
          </a:xfrm>
          <a:prstGeom prst="rect">
            <a:avLst/>
          </a:prstGeom>
          <a:noFill/>
          <a:ln w="9525">
            <a:noFill/>
            <a:miter lim="800000"/>
            <a:headEnd/>
            <a:tailEnd/>
          </a:ln>
        </p:spPr>
        <p:txBody>
          <a:bodyPr>
            <a:prstTxWarp prst="textNoShape">
              <a:avLst/>
            </a:prstTxWarp>
            <a:spAutoFit/>
          </a:bodyPr>
          <a:lstStyle/>
          <a:p>
            <a:pPr algn="l">
              <a:spcBef>
                <a:spcPct val="50000"/>
              </a:spcBef>
            </a:pPr>
            <a:r>
              <a:rPr lang="en-US"/>
              <a:t>        Teething</a:t>
            </a:r>
          </a:p>
          <a:p>
            <a:pPr algn="l">
              <a:spcBef>
                <a:spcPct val="50000"/>
              </a:spcBef>
            </a:pPr>
            <a:endParaRPr lang="en-US" sz="3200"/>
          </a:p>
          <a:p>
            <a:pPr algn="l">
              <a:spcBef>
                <a:spcPct val="50000"/>
              </a:spcBef>
            </a:pPr>
            <a:endParaRPr lang="en-US" sz="3200"/>
          </a:p>
          <a:p>
            <a:pPr algn="l">
              <a:spcBef>
                <a:spcPct val="50000"/>
              </a:spcBef>
            </a:pPr>
            <a:r>
              <a:rPr lang="en-US" sz="3200"/>
              <a:t>Usually begins at about 6 months.  The teeth begin to push through the gums.</a:t>
            </a:r>
          </a:p>
          <a:p>
            <a:pPr algn="l">
              <a:spcBef>
                <a:spcPct val="50000"/>
              </a:spcBef>
            </a:pPr>
            <a:r>
              <a:rPr lang="en-US" sz="3200"/>
              <a:t>This can be painful.</a:t>
            </a:r>
          </a:p>
          <a:p>
            <a:pPr algn="l">
              <a:spcBef>
                <a:spcPct val="50000"/>
              </a:spcBef>
            </a:pPr>
            <a:r>
              <a:rPr lang="en-US" sz="3200"/>
              <a:t>Causes baby to become cranky, fussy, drool and develop a fever.</a:t>
            </a:r>
          </a:p>
          <a:p>
            <a:pPr algn="l">
              <a:spcBef>
                <a:spcPct val="50000"/>
              </a:spcBef>
            </a:pPr>
            <a:r>
              <a:rPr lang="en-US" sz="3200"/>
              <a:t>Provide something clean and safe for the baby to chew on.</a:t>
            </a:r>
            <a:endParaRPr lang="en-US"/>
          </a:p>
        </p:txBody>
      </p:sp>
      <p:pic>
        <p:nvPicPr>
          <p:cNvPr id="39939" name="Picture 3" descr="Teething"/>
          <p:cNvPicPr>
            <a:picLocks noChangeAspect="1" noChangeArrowheads="1"/>
          </p:cNvPicPr>
          <p:nvPr/>
        </p:nvPicPr>
        <p:blipFill>
          <a:blip r:embed="rId2" cstate="print"/>
          <a:srcRect/>
          <a:stretch>
            <a:fillRect/>
          </a:stretch>
        </p:blipFill>
        <p:spPr bwMode="auto">
          <a:xfrm>
            <a:off x="4191000" y="152400"/>
            <a:ext cx="3505200" cy="26082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Support head and neck at all times</a:t>
            </a:r>
          </a:p>
        </p:txBody>
      </p:sp>
      <p:sp>
        <p:nvSpPr>
          <p:cNvPr id="15362" name="Content Placeholder 2"/>
          <p:cNvSpPr>
            <a:spLocks noGrp="1"/>
          </p:cNvSpPr>
          <p:nvPr>
            <p:ph idx="1"/>
          </p:nvPr>
        </p:nvSpPr>
        <p:spPr>
          <a:xfrm>
            <a:off x="457200" y="1219200"/>
            <a:ext cx="8229600" cy="4906963"/>
          </a:xfrm>
        </p:spPr>
        <p:txBody>
          <a:bodyPr/>
          <a:lstStyle/>
          <a:p>
            <a:pPr eaLnBrk="1" hangingPunct="1"/>
            <a:r>
              <a:rPr lang="en-US" smtClean="0"/>
              <a:t>Babies cannot hold up their head for about 4 months.</a:t>
            </a:r>
          </a:p>
        </p:txBody>
      </p:sp>
      <p:pic>
        <p:nvPicPr>
          <p:cNvPr id="15363" name="Picture 3" descr="head support.jpg"/>
          <p:cNvPicPr>
            <a:picLocks noChangeAspect="1"/>
          </p:cNvPicPr>
          <p:nvPr/>
        </p:nvPicPr>
        <p:blipFill>
          <a:blip r:embed="rId2" cstate="print"/>
          <a:srcRect/>
          <a:stretch>
            <a:fillRect/>
          </a:stretch>
        </p:blipFill>
        <p:spPr bwMode="auto">
          <a:xfrm>
            <a:off x="304800" y="2514600"/>
            <a:ext cx="4495800" cy="3124200"/>
          </a:xfrm>
          <a:prstGeom prst="rect">
            <a:avLst/>
          </a:prstGeom>
          <a:noFill/>
          <a:ln w="9525">
            <a:noFill/>
            <a:miter lim="800000"/>
            <a:headEnd/>
            <a:tailEnd/>
          </a:ln>
        </p:spPr>
      </p:pic>
      <p:pic>
        <p:nvPicPr>
          <p:cNvPr id="15364" name="Picture 4" descr="headhugger.jpg"/>
          <p:cNvPicPr>
            <a:picLocks noChangeAspect="1"/>
          </p:cNvPicPr>
          <p:nvPr/>
        </p:nvPicPr>
        <p:blipFill>
          <a:blip r:embed="rId3" cstate="print"/>
          <a:srcRect/>
          <a:stretch>
            <a:fillRect/>
          </a:stretch>
        </p:blipFill>
        <p:spPr bwMode="auto">
          <a:xfrm>
            <a:off x="5027613" y="2209800"/>
            <a:ext cx="3592512"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12725" y="0"/>
            <a:ext cx="8931275" cy="5697538"/>
          </a:xfrm>
          <a:prstGeom prst="rect">
            <a:avLst/>
          </a:prstGeom>
          <a:noFill/>
          <a:ln w="9525">
            <a:noFill/>
            <a:miter lim="800000"/>
            <a:headEnd/>
            <a:tailEnd/>
          </a:ln>
        </p:spPr>
        <p:txBody>
          <a:bodyPr>
            <a:prstTxWarp prst="textNoShape">
              <a:avLst/>
            </a:prstTxWarp>
            <a:spAutoFit/>
          </a:bodyPr>
          <a:lstStyle/>
          <a:p>
            <a:r>
              <a:rPr lang="en-US"/>
              <a:t>Infant Safety Concerns</a:t>
            </a:r>
          </a:p>
          <a:p>
            <a:endParaRPr lang="en-US"/>
          </a:p>
          <a:p>
            <a:pPr algn="l">
              <a:buFontTx/>
              <a:buChar char="•"/>
            </a:pPr>
            <a:r>
              <a:rPr lang="en-US" sz="3200"/>
              <a:t>Choking</a:t>
            </a:r>
          </a:p>
          <a:p>
            <a:pPr algn="l">
              <a:buFontTx/>
              <a:buChar char="•"/>
            </a:pPr>
            <a:r>
              <a:rPr lang="en-US" sz="3200"/>
              <a:t>Suffocation</a:t>
            </a:r>
          </a:p>
          <a:p>
            <a:pPr algn="l">
              <a:buFontTx/>
              <a:buChar char="•"/>
            </a:pPr>
            <a:r>
              <a:rPr lang="en-US" sz="3200"/>
              <a:t>Water</a:t>
            </a:r>
          </a:p>
          <a:p>
            <a:pPr algn="l">
              <a:buFontTx/>
              <a:buChar char="•"/>
            </a:pPr>
            <a:r>
              <a:rPr lang="en-US" sz="3200"/>
              <a:t>Falls</a:t>
            </a:r>
          </a:p>
          <a:p>
            <a:pPr algn="l">
              <a:buFontTx/>
              <a:buChar char="•"/>
            </a:pPr>
            <a:r>
              <a:rPr lang="en-US" sz="3200"/>
              <a:t>Poisoning</a:t>
            </a:r>
          </a:p>
          <a:p>
            <a:pPr algn="l">
              <a:buFontTx/>
              <a:buChar char="•"/>
            </a:pPr>
            <a:r>
              <a:rPr lang="en-US" sz="3200"/>
              <a:t>Burns</a:t>
            </a:r>
          </a:p>
          <a:p>
            <a:pPr algn="l">
              <a:buFontTx/>
              <a:buChar char="•"/>
            </a:pPr>
            <a:r>
              <a:rPr lang="en-US" sz="3200"/>
              <a:t>Sun</a:t>
            </a:r>
          </a:p>
          <a:p>
            <a:pPr algn="l">
              <a:buFontTx/>
              <a:buChar char="•"/>
            </a:pPr>
            <a:r>
              <a:rPr lang="en-US" sz="3200"/>
              <a:t>Animals</a:t>
            </a:r>
          </a:p>
          <a:p>
            <a:pPr algn="l">
              <a:buFontTx/>
              <a:buChar char="•"/>
            </a:pPr>
            <a:r>
              <a:rPr lang="en-US" sz="3200"/>
              <a:t>clothing</a:t>
            </a:r>
          </a:p>
        </p:txBody>
      </p:sp>
      <p:sp>
        <p:nvSpPr>
          <p:cNvPr id="40963" name="Text Box 3"/>
          <p:cNvSpPr txBox="1">
            <a:spLocks noChangeArrowheads="1"/>
          </p:cNvSpPr>
          <p:nvPr/>
        </p:nvSpPr>
        <p:spPr bwMode="auto">
          <a:xfrm>
            <a:off x="152400" y="0"/>
            <a:ext cx="8763000" cy="701675"/>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pic>
        <p:nvPicPr>
          <p:cNvPr id="40965" name="Picture 5" descr="infant-sun-protection"/>
          <p:cNvPicPr>
            <a:picLocks noChangeAspect="1" noChangeArrowheads="1"/>
          </p:cNvPicPr>
          <p:nvPr/>
        </p:nvPicPr>
        <p:blipFill>
          <a:blip r:embed="rId2" cstate="print"/>
          <a:srcRect/>
          <a:stretch>
            <a:fillRect/>
          </a:stretch>
        </p:blipFill>
        <p:spPr bwMode="auto">
          <a:xfrm>
            <a:off x="2895600" y="914400"/>
            <a:ext cx="5105400" cy="3873500"/>
          </a:xfrm>
          <a:prstGeom prst="rect">
            <a:avLst/>
          </a:prstGeom>
          <a:noFill/>
        </p:spPr>
      </p:pic>
      <p:pic>
        <p:nvPicPr>
          <p:cNvPr id="40966" name="Picture 6" descr="Neutrogena"/>
          <p:cNvPicPr>
            <a:picLocks noChangeAspect="1" noChangeArrowheads="1"/>
          </p:cNvPicPr>
          <p:nvPr/>
        </p:nvPicPr>
        <p:blipFill>
          <a:blip r:embed="rId3" cstate="print"/>
          <a:srcRect l="26791" r="26791"/>
          <a:stretch>
            <a:fillRect/>
          </a:stretch>
        </p:blipFill>
        <p:spPr bwMode="auto">
          <a:xfrm rot="4500000">
            <a:off x="5303043" y="4526757"/>
            <a:ext cx="1268413" cy="2730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228600"/>
            <a:ext cx="8686800" cy="701675"/>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41987" name="Rectangle 3"/>
          <p:cNvSpPr>
            <a:spLocks noChangeArrowheads="1"/>
          </p:cNvSpPr>
          <p:nvPr/>
        </p:nvSpPr>
        <p:spPr bwMode="auto">
          <a:xfrm>
            <a:off x="152400" y="93663"/>
            <a:ext cx="8839200" cy="6550025"/>
          </a:xfrm>
          <a:prstGeom prst="rect">
            <a:avLst/>
          </a:prstGeom>
          <a:noFill/>
          <a:ln w="9525">
            <a:noFill/>
            <a:miter lim="800000"/>
            <a:headEnd/>
            <a:tailEnd/>
          </a:ln>
        </p:spPr>
        <p:txBody>
          <a:bodyPr>
            <a:prstTxWarp prst="textNoShape">
              <a:avLst/>
            </a:prstTxWarp>
            <a:spAutoFit/>
          </a:bodyPr>
          <a:lstStyle/>
          <a:p>
            <a:r>
              <a:rPr lang="en-US"/>
              <a:t>Checkups</a:t>
            </a:r>
          </a:p>
          <a:p>
            <a:pPr algn="l"/>
            <a:r>
              <a:rPr lang="en-US" sz="3200"/>
              <a:t>The pediatrician will track the baby’s growth and development.</a:t>
            </a:r>
          </a:p>
          <a:p>
            <a:pPr algn="l"/>
            <a:endParaRPr lang="en-US" sz="3200"/>
          </a:p>
          <a:p>
            <a:pPr algn="l"/>
            <a:endParaRPr lang="en-US" sz="3200"/>
          </a:p>
          <a:p>
            <a:pPr algn="l"/>
            <a:endParaRPr lang="en-US" sz="3200"/>
          </a:p>
          <a:p>
            <a:pPr algn="l"/>
            <a:r>
              <a:rPr lang="en-US" sz="3200" u="sng"/>
              <a:t>Immunizations</a:t>
            </a:r>
            <a:r>
              <a:rPr lang="en-US" sz="3200"/>
              <a:t>: Shots to help prevent disease.</a:t>
            </a:r>
          </a:p>
          <a:p>
            <a:pPr algn="l"/>
            <a:endParaRPr lang="en-US" sz="3200"/>
          </a:p>
          <a:p>
            <a:pPr algn="l"/>
            <a:r>
              <a:rPr lang="en-US" sz="3200" u="sng"/>
              <a:t>Vaccine</a:t>
            </a:r>
            <a:r>
              <a:rPr lang="en-US" sz="3200"/>
              <a:t>: a dead or artificial virus is injected.  The body thinks it is real and develops antibodies to destroy it.  If you ever get the real, live virus, you already have the antibodies to destroy it.  Example: chicken pox</a:t>
            </a:r>
            <a:endParaRPr lang="en-US"/>
          </a:p>
        </p:txBody>
      </p:sp>
      <p:pic>
        <p:nvPicPr>
          <p:cNvPr id="41988" name="Picture 4" descr="checkup"/>
          <p:cNvPicPr>
            <a:picLocks noChangeAspect="1" noChangeArrowheads="1"/>
          </p:cNvPicPr>
          <p:nvPr/>
        </p:nvPicPr>
        <p:blipFill>
          <a:blip r:embed="rId2" cstate="print"/>
          <a:srcRect/>
          <a:stretch>
            <a:fillRect/>
          </a:stretch>
        </p:blipFill>
        <p:spPr bwMode="auto">
          <a:xfrm>
            <a:off x="3124200" y="1295400"/>
            <a:ext cx="4572000" cy="18843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792162"/>
          </a:xfrm>
        </p:spPr>
        <p:txBody>
          <a:bodyPr/>
          <a:lstStyle/>
          <a:p>
            <a:pPr eaLnBrk="1" hangingPunct="1"/>
            <a:r>
              <a:rPr lang="en-US"/>
              <a:t>Holding an Infant</a:t>
            </a:r>
          </a:p>
        </p:txBody>
      </p:sp>
      <p:sp>
        <p:nvSpPr>
          <p:cNvPr id="16386" name="Rectangle 1028"/>
          <p:cNvSpPr>
            <a:spLocks noChangeArrowheads="1"/>
          </p:cNvSpPr>
          <p:nvPr/>
        </p:nvSpPr>
        <p:spPr bwMode="auto">
          <a:xfrm>
            <a:off x="381000" y="1295400"/>
            <a:ext cx="8040688" cy="290513"/>
          </a:xfrm>
          <a:prstGeom prst="rect">
            <a:avLst/>
          </a:prstGeom>
          <a:noFill/>
          <a:ln w="9525">
            <a:noFill/>
            <a:miter lim="800000"/>
            <a:headEnd/>
            <a:tailEnd/>
          </a:ln>
        </p:spPr>
        <p:txBody>
          <a:bodyPr>
            <a:prstTxWarp prst="textNoShape">
              <a:avLst/>
            </a:prstTxWarp>
            <a:spAutoFit/>
          </a:bodyPr>
          <a:lstStyle/>
          <a:p>
            <a:pPr algn="l"/>
            <a:endParaRPr lang="en-US" sz="1300">
              <a:solidFill>
                <a:srgbClr val="767676"/>
              </a:solidFill>
            </a:endParaRPr>
          </a:p>
        </p:txBody>
      </p:sp>
      <p:pic>
        <p:nvPicPr>
          <p:cNvPr id="16387" name="Picture 1032" descr="hold3"/>
          <p:cNvPicPr>
            <a:picLocks noChangeAspect="1" noChangeArrowheads="1"/>
          </p:cNvPicPr>
          <p:nvPr/>
        </p:nvPicPr>
        <p:blipFill>
          <a:blip r:embed="rId2" cstate="print"/>
          <a:srcRect/>
          <a:stretch>
            <a:fillRect/>
          </a:stretch>
        </p:blipFill>
        <p:spPr bwMode="auto">
          <a:xfrm>
            <a:off x="304800" y="1143000"/>
            <a:ext cx="2514600" cy="2514600"/>
          </a:xfrm>
          <a:prstGeom prst="rect">
            <a:avLst/>
          </a:prstGeom>
          <a:noFill/>
          <a:ln w="9525">
            <a:noFill/>
            <a:miter lim="800000"/>
            <a:headEnd/>
            <a:tailEnd/>
          </a:ln>
        </p:spPr>
      </p:pic>
      <p:pic>
        <p:nvPicPr>
          <p:cNvPr id="16388" name="Picture 1033" descr="hold5"/>
          <p:cNvPicPr>
            <a:picLocks noChangeAspect="1" noChangeArrowheads="1"/>
          </p:cNvPicPr>
          <p:nvPr/>
        </p:nvPicPr>
        <p:blipFill>
          <a:blip r:embed="rId3" cstate="print"/>
          <a:srcRect/>
          <a:stretch>
            <a:fillRect/>
          </a:stretch>
        </p:blipFill>
        <p:spPr bwMode="auto">
          <a:xfrm>
            <a:off x="4191000" y="1036638"/>
            <a:ext cx="3733800" cy="2501900"/>
          </a:xfrm>
          <a:prstGeom prst="rect">
            <a:avLst/>
          </a:prstGeom>
          <a:noFill/>
          <a:ln w="9525">
            <a:noFill/>
            <a:miter lim="800000"/>
            <a:headEnd/>
            <a:tailEnd/>
          </a:ln>
        </p:spPr>
      </p:pic>
      <p:pic>
        <p:nvPicPr>
          <p:cNvPr id="16389" name="Picture 1034" descr="holding"/>
          <p:cNvPicPr>
            <a:picLocks noChangeAspect="1" noChangeArrowheads="1"/>
          </p:cNvPicPr>
          <p:nvPr/>
        </p:nvPicPr>
        <p:blipFill>
          <a:blip r:embed="rId4" cstate="print"/>
          <a:srcRect/>
          <a:stretch>
            <a:fillRect/>
          </a:stretch>
        </p:blipFill>
        <p:spPr bwMode="auto">
          <a:xfrm>
            <a:off x="228600" y="3810000"/>
            <a:ext cx="3835400" cy="2876550"/>
          </a:xfrm>
          <a:prstGeom prst="rect">
            <a:avLst/>
          </a:prstGeom>
          <a:noFill/>
          <a:ln w="9525">
            <a:noFill/>
            <a:miter lim="800000"/>
            <a:headEnd/>
            <a:tailEnd/>
          </a:ln>
        </p:spPr>
      </p:pic>
      <p:pic>
        <p:nvPicPr>
          <p:cNvPr id="16390" name="Picture 1035" descr="hold4"/>
          <p:cNvPicPr>
            <a:picLocks noChangeAspect="1" noChangeArrowheads="1"/>
          </p:cNvPicPr>
          <p:nvPr/>
        </p:nvPicPr>
        <p:blipFill>
          <a:blip r:embed="rId5" cstate="print"/>
          <a:srcRect/>
          <a:stretch>
            <a:fillRect/>
          </a:stretch>
        </p:blipFill>
        <p:spPr bwMode="auto">
          <a:xfrm>
            <a:off x="5029200" y="3810000"/>
            <a:ext cx="2819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025"/>
          <p:cNvSpPr txBox="1">
            <a:spLocks noChangeArrowheads="1"/>
          </p:cNvSpPr>
          <p:nvPr/>
        </p:nvSpPr>
        <p:spPr bwMode="auto">
          <a:xfrm>
            <a:off x="533400" y="762000"/>
            <a:ext cx="6340475" cy="457200"/>
          </a:xfrm>
          <a:prstGeom prst="rect">
            <a:avLst/>
          </a:prstGeom>
          <a:noFill/>
          <a:ln w="9525">
            <a:noFill/>
            <a:miter lim="800000"/>
            <a:headEnd/>
            <a:tailEnd/>
          </a:ln>
        </p:spPr>
        <p:txBody>
          <a:bodyPr>
            <a:prstTxWarp prst="textNoShape">
              <a:avLst/>
            </a:prstTxWarp>
            <a:spAutoFit/>
          </a:bodyPr>
          <a:lstStyle/>
          <a:p>
            <a:pPr algn="l"/>
            <a:endParaRPr lang="en-US" sz="2400"/>
          </a:p>
        </p:txBody>
      </p:sp>
      <p:sp>
        <p:nvSpPr>
          <p:cNvPr id="17410" name="Text Box 1026"/>
          <p:cNvSpPr txBox="1">
            <a:spLocks noChangeArrowheads="1"/>
          </p:cNvSpPr>
          <p:nvPr/>
        </p:nvSpPr>
        <p:spPr bwMode="auto">
          <a:xfrm>
            <a:off x="3886200" y="139700"/>
            <a:ext cx="2184400" cy="823913"/>
          </a:xfrm>
          <a:prstGeom prst="rect">
            <a:avLst/>
          </a:prstGeom>
          <a:noFill/>
          <a:ln w="9525">
            <a:noFill/>
            <a:miter lim="800000"/>
            <a:headEnd/>
            <a:tailEnd/>
          </a:ln>
        </p:spPr>
        <p:txBody>
          <a:bodyPr>
            <a:prstTxWarp prst="textNoShape">
              <a:avLst/>
            </a:prstTxWarp>
            <a:spAutoFit/>
          </a:bodyPr>
          <a:lstStyle/>
          <a:p>
            <a:pPr algn="l"/>
            <a:r>
              <a:rPr lang="en-US" sz="4800"/>
              <a:t>Sleep</a:t>
            </a:r>
            <a:endParaRPr lang="en-US" sz="2400"/>
          </a:p>
        </p:txBody>
      </p:sp>
      <p:sp>
        <p:nvSpPr>
          <p:cNvPr id="17411" name="Text Box 1027"/>
          <p:cNvSpPr txBox="1">
            <a:spLocks noChangeArrowheads="1"/>
          </p:cNvSpPr>
          <p:nvPr/>
        </p:nvSpPr>
        <p:spPr bwMode="auto">
          <a:xfrm>
            <a:off x="304800" y="914400"/>
            <a:ext cx="184150" cy="457200"/>
          </a:xfrm>
          <a:prstGeom prst="rect">
            <a:avLst/>
          </a:prstGeom>
          <a:noFill/>
          <a:ln w="9525">
            <a:noFill/>
            <a:miter lim="800000"/>
            <a:headEnd/>
            <a:tailEnd/>
          </a:ln>
        </p:spPr>
        <p:txBody>
          <a:bodyPr wrap="none">
            <a:prstTxWarp prst="textNoShape">
              <a:avLst/>
            </a:prstTxWarp>
            <a:spAutoFit/>
          </a:bodyPr>
          <a:lstStyle/>
          <a:p>
            <a:pPr algn="l"/>
            <a:endParaRPr lang="en-US" sz="2400"/>
          </a:p>
        </p:txBody>
      </p:sp>
      <p:sp>
        <p:nvSpPr>
          <p:cNvPr id="17412" name="Rectangle 1028"/>
          <p:cNvSpPr>
            <a:spLocks noChangeArrowheads="1"/>
          </p:cNvSpPr>
          <p:nvPr/>
        </p:nvSpPr>
        <p:spPr bwMode="auto">
          <a:xfrm>
            <a:off x="152400" y="914400"/>
            <a:ext cx="8991600" cy="3629025"/>
          </a:xfrm>
          <a:prstGeom prst="rect">
            <a:avLst/>
          </a:prstGeom>
          <a:noFill/>
          <a:ln w="9525">
            <a:noFill/>
            <a:miter lim="800000"/>
            <a:headEnd/>
            <a:tailEnd/>
          </a:ln>
        </p:spPr>
        <p:txBody>
          <a:bodyPr>
            <a:prstTxWarp prst="textNoShape">
              <a:avLst/>
            </a:prstTxWarp>
            <a:spAutoFit/>
          </a:bodyPr>
          <a:lstStyle/>
          <a:p>
            <a:pPr algn="l">
              <a:buFontTx/>
              <a:buChar char="•"/>
            </a:pPr>
            <a:r>
              <a:rPr lang="en-US" sz="3200"/>
              <a:t> Sleep is very important for growth and 			development</a:t>
            </a:r>
            <a:r>
              <a:rPr lang="en-US" sz="2400"/>
              <a:t>.</a:t>
            </a:r>
          </a:p>
          <a:p>
            <a:pPr lvl="1" algn="l">
              <a:buFontTx/>
              <a:buChar char="•"/>
            </a:pPr>
            <a:r>
              <a:rPr lang="en-US" sz="2800"/>
              <a:t> The amount varies, but averages about 16 hours 	per day.</a:t>
            </a:r>
            <a:endParaRPr lang="en-US" sz="2400"/>
          </a:p>
          <a:p>
            <a:pPr lvl="1" algn="l">
              <a:buFontTx/>
              <a:buChar char="•"/>
            </a:pPr>
            <a:r>
              <a:rPr lang="en-US" sz="2800"/>
              <a:t> Place baby face up.  Avoid pillows, stuffed toys  	and fluffy blankets to prevent suffocation</a:t>
            </a:r>
            <a:r>
              <a:rPr lang="en-US" sz="2400"/>
              <a:t>.</a:t>
            </a:r>
          </a:p>
          <a:p>
            <a:pPr lvl="1" algn="l">
              <a:buFontTx/>
              <a:buChar char="•"/>
            </a:pPr>
            <a:r>
              <a:rPr lang="en-US" sz="2800">
                <a:solidFill>
                  <a:srgbClr val="FF0000"/>
                </a:solidFill>
              </a:rPr>
              <a:t>Cribs slats must not be more than 2 3/8 inches 		apart!!</a:t>
            </a:r>
            <a:endParaRPr lang="en-US" sz="2400"/>
          </a:p>
        </p:txBody>
      </p:sp>
      <p:pic>
        <p:nvPicPr>
          <p:cNvPr id="17413" name="Picture 1029" descr="baby asleep"/>
          <p:cNvPicPr>
            <a:picLocks noChangeAspect="1" noChangeArrowheads="1"/>
          </p:cNvPicPr>
          <p:nvPr/>
        </p:nvPicPr>
        <p:blipFill>
          <a:blip r:embed="rId2" cstate="print"/>
          <a:srcRect/>
          <a:stretch>
            <a:fillRect/>
          </a:stretch>
        </p:blipFill>
        <p:spPr bwMode="auto">
          <a:xfrm>
            <a:off x="3429000" y="4114800"/>
            <a:ext cx="30480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026"/>
          <p:cNvSpPr txBox="1">
            <a:spLocks noChangeArrowheads="1"/>
          </p:cNvSpPr>
          <p:nvPr/>
        </p:nvSpPr>
        <p:spPr bwMode="auto">
          <a:xfrm>
            <a:off x="228600" y="304800"/>
            <a:ext cx="8458200" cy="5645150"/>
          </a:xfrm>
          <a:prstGeom prst="rect">
            <a:avLst/>
          </a:prstGeom>
          <a:noFill/>
          <a:ln w="9525">
            <a:noFill/>
            <a:miter lim="800000"/>
            <a:headEnd/>
            <a:tailEnd/>
          </a:ln>
        </p:spPr>
        <p:txBody>
          <a:bodyPr>
            <a:prstTxWarp prst="textNoShape">
              <a:avLst/>
            </a:prstTxWarp>
            <a:spAutoFit/>
          </a:bodyPr>
          <a:lstStyle/>
          <a:p>
            <a:r>
              <a:rPr lang="en-US"/>
              <a:t>Bedtime Routines</a:t>
            </a:r>
            <a:endParaRPr lang="en-US" sz="3600"/>
          </a:p>
          <a:p>
            <a:pPr algn="l">
              <a:buFontTx/>
              <a:buChar char="•"/>
            </a:pPr>
            <a:endParaRPr lang="en-US" sz="3600"/>
          </a:p>
          <a:p>
            <a:pPr algn="l">
              <a:buFontTx/>
              <a:buChar char="•"/>
            </a:pPr>
            <a:r>
              <a:rPr lang="en-US" sz="3600"/>
              <a:t>Routines help babies get to sleep.</a:t>
            </a:r>
          </a:p>
          <a:p>
            <a:pPr lvl="1" algn="l">
              <a:buFontTx/>
              <a:buChar char="•"/>
            </a:pPr>
            <a:r>
              <a:rPr lang="en-US" sz="3600"/>
              <a:t>Baths</a:t>
            </a:r>
          </a:p>
          <a:p>
            <a:pPr lvl="1" algn="l">
              <a:buFontTx/>
              <a:buChar char="•"/>
            </a:pPr>
            <a:r>
              <a:rPr lang="en-US" sz="3600"/>
              <a:t>Fresh diaper</a:t>
            </a:r>
          </a:p>
          <a:p>
            <a:pPr lvl="1" algn="l">
              <a:buFontTx/>
              <a:buChar char="•"/>
            </a:pPr>
            <a:r>
              <a:rPr lang="en-US" sz="3600"/>
              <a:t>Rocking</a:t>
            </a:r>
          </a:p>
          <a:p>
            <a:pPr lvl="1" algn="l">
              <a:buFontTx/>
              <a:buChar char="•"/>
            </a:pPr>
            <a:r>
              <a:rPr lang="en-US" sz="3600"/>
              <a:t>Story</a:t>
            </a:r>
          </a:p>
          <a:p>
            <a:pPr lvl="1" algn="l">
              <a:buFontTx/>
              <a:buChar char="•"/>
            </a:pPr>
            <a:r>
              <a:rPr lang="en-US" sz="3600"/>
              <a:t>Lullaby</a:t>
            </a:r>
          </a:p>
          <a:p>
            <a:pPr lvl="1" algn="l"/>
            <a:endParaRPr lang="en-US" sz="3600"/>
          </a:p>
          <a:p>
            <a:pPr lvl="1" algn="l">
              <a:buFontTx/>
              <a:buChar char="•"/>
            </a:pPr>
            <a:endParaRPr lang="en-US" sz="3600"/>
          </a:p>
        </p:txBody>
      </p:sp>
      <p:pic>
        <p:nvPicPr>
          <p:cNvPr id="18434" name="Picture 1027" descr="tucking in baby"/>
          <p:cNvPicPr>
            <a:picLocks noChangeAspect="1" noChangeArrowheads="1"/>
          </p:cNvPicPr>
          <p:nvPr/>
        </p:nvPicPr>
        <p:blipFill>
          <a:blip r:embed="rId2" cstate="print"/>
          <a:srcRect/>
          <a:stretch>
            <a:fillRect/>
          </a:stretch>
        </p:blipFill>
        <p:spPr bwMode="auto">
          <a:xfrm>
            <a:off x="4191000" y="24384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026"/>
          <p:cNvSpPr txBox="1">
            <a:spLocks noChangeArrowheads="1"/>
          </p:cNvSpPr>
          <p:nvPr/>
        </p:nvSpPr>
        <p:spPr bwMode="auto">
          <a:xfrm>
            <a:off x="228600" y="82550"/>
            <a:ext cx="8686800" cy="6186488"/>
          </a:xfrm>
          <a:prstGeom prst="rect">
            <a:avLst/>
          </a:prstGeom>
          <a:noFill/>
          <a:ln w="9525">
            <a:noFill/>
            <a:miter lim="800000"/>
            <a:headEnd/>
            <a:tailEnd/>
          </a:ln>
        </p:spPr>
        <p:txBody>
          <a:bodyPr>
            <a:prstTxWarp prst="textNoShape">
              <a:avLst/>
            </a:prstTxWarp>
            <a:spAutoFit/>
          </a:bodyPr>
          <a:lstStyle/>
          <a:p>
            <a:pPr algn="l"/>
            <a:r>
              <a:rPr lang="en-US" sz="3600"/>
              <a:t>		</a:t>
            </a:r>
            <a:r>
              <a:rPr lang="en-US"/>
              <a:t>When Baby Cries</a:t>
            </a:r>
            <a:endParaRPr lang="en-US" sz="3600"/>
          </a:p>
          <a:p>
            <a:pPr algn="l">
              <a:buFontTx/>
              <a:buChar char="•"/>
            </a:pPr>
            <a:endParaRPr lang="en-US" sz="3600"/>
          </a:p>
          <a:p>
            <a:pPr algn="l">
              <a:buFontTx/>
              <a:buChar char="•"/>
            </a:pPr>
            <a:r>
              <a:rPr lang="en-US" sz="3200"/>
              <a:t> It is  important to respond to baby’s cries.                 This will not spoil an infant.</a:t>
            </a:r>
          </a:p>
          <a:p>
            <a:pPr algn="l">
              <a:buFontTx/>
              <a:buChar char="•"/>
            </a:pPr>
            <a:r>
              <a:rPr lang="en-US" sz="3200">
                <a:solidFill>
                  <a:srgbClr val="FF0000"/>
                </a:solidFill>
              </a:rPr>
              <a:t> One exception:  Briefly let baby cry when      establishing bedtime habits.</a:t>
            </a:r>
          </a:p>
          <a:p>
            <a:pPr algn="l"/>
            <a:r>
              <a:rPr lang="en-US" sz="3200"/>
              <a:t>Reasons for crying:</a:t>
            </a:r>
          </a:p>
          <a:p>
            <a:pPr lvl="1" algn="l">
              <a:buFontTx/>
              <a:buChar char="•"/>
            </a:pPr>
            <a:r>
              <a:rPr lang="en-US" sz="3200"/>
              <a:t> Wet diaper</a:t>
            </a:r>
          </a:p>
          <a:p>
            <a:pPr lvl="1" algn="l">
              <a:buFontTx/>
              <a:buChar char="•"/>
            </a:pPr>
            <a:r>
              <a:rPr lang="en-US" sz="3200"/>
              <a:t> Hunger</a:t>
            </a:r>
          </a:p>
          <a:p>
            <a:pPr lvl="1" algn="l">
              <a:buFontTx/>
              <a:buChar char="•"/>
            </a:pPr>
            <a:r>
              <a:rPr lang="en-US" sz="3200"/>
              <a:t> Cold</a:t>
            </a:r>
          </a:p>
          <a:p>
            <a:pPr lvl="1" algn="l">
              <a:buFontTx/>
              <a:buChar char="•"/>
            </a:pPr>
            <a:r>
              <a:rPr lang="en-US" sz="3200"/>
              <a:t> Pain or Sickness	</a:t>
            </a:r>
            <a:endParaRPr lang="en-US" sz="3600"/>
          </a:p>
          <a:p>
            <a:pPr algn="l"/>
            <a:r>
              <a:rPr lang="en-US" sz="3600"/>
              <a:t>			</a:t>
            </a:r>
          </a:p>
        </p:txBody>
      </p:sp>
      <p:pic>
        <p:nvPicPr>
          <p:cNvPr id="19458" name="Picture 1027" descr="baby-crying"/>
          <p:cNvPicPr>
            <a:picLocks noChangeAspect="1" noChangeArrowheads="1"/>
          </p:cNvPicPr>
          <p:nvPr/>
        </p:nvPicPr>
        <p:blipFill>
          <a:blip r:embed="rId2" cstate="print"/>
          <a:srcRect/>
          <a:stretch>
            <a:fillRect/>
          </a:stretch>
        </p:blipFill>
        <p:spPr bwMode="auto">
          <a:xfrm>
            <a:off x="5791200" y="2895600"/>
            <a:ext cx="2546350" cy="379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026"/>
          <p:cNvSpPr txBox="1">
            <a:spLocks noChangeArrowheads="1"/>
          </p:cNvSpPr>
          <p:nvPr/>
        </p:nvSpPr>
        <p:spPr bwMode="auto">
          <a:xfrm>
            <a:off x="152400" y="200025"/>
            <a:ext cx="8839200" cy="4606925"/>
          </a:xfrm>
          <a:prstGeom prst="rect">
            <a:avLst/>
          </a:prstGeom>
          <a:noFill/>
          <a:ln w="9525">
            <a:noFill/>
            <a:miter lim="800000"/>
            <a:headEnd/>
            <a:tailEnd/>
          </a:ln>
        </p:spPr>
        <p:txBody>
          <a:bodyPr>
            <a:prstTxWarp prst="textNoShape">
              <a:avLst/>
            </a:prstTxWarp>
            <a:spAutoFit/>
          </a:bodyPr>
          <a:lstStyle/>
          <a:p>
            <a:r>
              <a:rPr lang="en-US"/>
              <a:t>Responding to Crying Baby </a:t>
            </a:r>
          </a:p>
          <a:p>
            <a:endParaRPr lang="en-US"/>
          </a:p>
          <a:p>
            <a:pPr algn="l"/>
            <a:r>
              <a:rPr lang="en-US" sz="3600"/>
              <a:t>First make sure baby is comfortable, fed, and dry.</a:t>
            </a:r>
          </a:p>
          <a:p>
            <a:pPr algn="l"/>
            <a:r>
              <a:rPr lang="en-US" sz="3600"/>
              <a:t>Next, try comforting baby by :</a:t>
            </a:r>
          </a:p>
          <a:p>
            <a:pPr algn="l"/>
            <a:r>
              <a:rPr lang="en-US" sz="3600"/>
              <a:t>	rocking</a:t>
            </a:r>
          </a:p>
          <a:p>
            <a:pPr algn="l"/>
            <a:r>
              <a:rPr lang="en-US" sz="3600"/>
              <a:t>	talking </a:t>
            </a:r>
          </a:p>
          <a:p>
            <a:pPr algn="l"/>
            <a:r>
              <a:rPr lang="en-US" sz="3600"/>
              <a:t>	singing</a:t>
            </a:r>
            <a:endParaRPr lang="en-US"/>
          </a:p>
        </p:txBody>
      </p:sp>
      <p:pic>
        <p:nvPicPr>
          <p:cNvPr id="20482" name="Picture 1027" descr="mom rocking baby"/>
          <p:cNvPicPr>
            <a:picLocks noChangeAspect="1" noChangeArrowheads="1"/>
          </p:cNvPicPr>
          <p:nvPr/>
        </p:nvPicPr>
        <p:blipFill>
          <a:blip r:embed="rId2" cstate="print"/>
          <a:srcRect/>
          <a:stretch>
            <a:fillRect/>
          </a:stretch>
        </p:blipFill>
        <p:spPr bwMode="auto">
          <a:xfrm>
            <a:off x="3276600" y="3352800"/>
            <a:ext cx="4648200" cy="3082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6"/>
          <p:cNvSpPr txBox="1">
            <a:spLocks noChangeArrowheads="1"/>
          </p:cNvSpPr>
          <p:nvPr/>
        </p:nvSpPr>
        <p:spPr bwMode="auto">
          <a:xfrm>
            <a:off x="228600" y="276225"/>
            <a:ext cx="8686800" cy="3448050"/>
          </a:xfrm>
          <a:prstGeom prst="rect">
            <a:avLst/>
          </a:prstGeom>
          <a:noFill/>
          <a:ln w="9525">
            <a:noFill/>
            <a:miter lim="800000"/>
            <a:headEnd/>
            <a:tailEnd/>
          </a:ln>
        </p:spPr>
        <p:txBody>
          <a:bodyPr>
            <a:prstTxWarp prst="textNoShape">
              <a:avLst/>
            </a:prstTxWarp>
            <a:spAutoFit/>
          </a:bodyPr>
          <a:lstStyle/>
          <a:p>
            <a:r>
              <a:rPr lang="en-US"/>
              <a:t>Feeding Baby</a:t>
            </a:r>
          </a:p>
          <a:p>
            <a:pPr algn="l"/>
            <a:endParaRPr lang="en-US" sz="3600"/>
          </a:p>
          <a:p>
            <a:pPr algn="l"/>
            <a:r>
              <a:rPr lang="en-US" sz="3600"/>
              <a:t>Feeding schedule of infants is unpredictable.  Feed as much as they want to eat.  Infants often feed every 2 to three hours.</a:t>
            </a:r>
            <a:endParaRPr lang="en-US"/>
          </a:p>
        </p:txBody>
      </p:sp>
      <p:pic>
        <p:nvPicPr>
          <p:cNvPr id="21506" name="Picture 1027" descr="dad feeding baby"/>
          <p:cNvPicPr>
            <a:picLocks noChangeAspect="1" noChangeArrowheads="1"/>
          </p:cNvPicPr>
          <p:nvPr/>
        </p:nvPicPr>
        <p:blipFill>
          <a:blip r:embed="rId2" cstate="print"/>
          <a:srcRect/>
          <a:stretch>
            <a:fillRect/>
          </a:stretch>
        </p:blipFill>
        <p:spPr bwMode="auto">
          <a:xfrm>
            <a:off x="3276600" y="3505200"/>
            <a:ext cx="4648200" cy="3089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862</Words>
  <Application>Microsoft Office PowerPoint</Application>
  <PresentationFormat>On-screen Show (4:3)</PresentationFormat>
  <Paragraphs>211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Infant Care Skills</vt:lpstr>
      <vt:lpstr>Handling Babies</vt:lpstr>
      <vt:lpstr>Support head and neck at all times</vt:lpstr>
      <vt:lpstr>Holding an Infant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Care Skills</dc:title>
  <dc:creator>mbecker</dc:creator>
  <cp:lastModifiedBy>Windows User</cp:lastModifiedBy>
  <cp:revision>16</cp:revision>
  <dcterms:created xsi:type="dcterms:W3CDTF">2011-01-26T13:53:51Z</dcterms:created>
  <dcterms:modified xsi:type="dcterms:W3CDTF">2014-01-29T20:13:18Z</dcterms:modified>
</cp:coreProperties>
</file>