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BD55-DD99-4754-BD34-659EE150EEC7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068D-C56D-4A6D-893B-EEA844F91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523999"/>
          </a:xfrm>
        </p:spPr>
        <p:txBody>
          <a:bodyPr/>
          <a:lstStyle/>
          <a:p>
            <a:r>
              <a:rPr lang="en-US" dirty="0" smtClean="0"/>
              <a:t>Chapter 9-3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16002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Helping Infants Learn</a:t>
            </a:r>
            <a:endParaRPr lang="en-US" sz="5400" dirty="0"/>
          </a:p>
        </p:txBody>
      </p:sp>
      <p:pic>
        <p:nvPicPr>
          <p:cNvPr id="4" name="Picture 3" descr="encouraging 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352800"/>
            <a:ext cx="4343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Appropriate 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Babies will need different toys as they age and develop</a:t>
            </a:r>
          </a:p>
          <a:p>
            <a:pPr lvl="1"/>
            <a:r>
              <a:rPr lang="en-US" u="sng" dirty="0" smtClean="0"/>
              <a:t>1 – 3 months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Simple toys to look at and listen to</a:t>
            </a:r>
            <a:endParaRPr lang="en-US" dirty="0"/>
          </a:p>
        </p:txBody>
      </p:sp>
      <p:pic>
        <p:nvPicPr>
          <p:cNvPr id="4" name="Picture 3" descr="look at, listen 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733800"/>
            <a:ext cx="4096142" cy="2619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u="sng" dirty="0" smtClean="0"/>
              <a:t>4 – 6 months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Toys to touch, handle, bang, shake, suck and chew.</a:t>
            </a:r>
          </a:p>
          <a:p>
            <a:pPr lvl="1">
              <a:buNone/>
            </a:pPr>
            <a:r>
              <a:rPr lang="en-US" smtClean="0"/>
              <a:t>Baby books</a:t>
            </a:r>
            <a:endParaRPr lang="en-US" dirty="0"/>
          </a:p>
        </p:txBody>
      </p:sp>
      <p:pic>
        <p:nvPicPr>
          <p:cNvPr id="4" name="Picture 3" descr="toys to tou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347" y="2286000"/>
            <a:ext cx="498281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7 – 9 months</a:t>
            </a:r>
          </a:p>
          <a:p>
            <a:pPr lvl="1">
              <a:buNone/>
            </a:pPr>
            <a:r>
              <a:rPr lang="en-US" dirty="0" smtClean="0"/>
              <a:t>Still things to handle and that make noise</a:t>
            </a:r>
          </a:p>
          <a:p>
            <a:pPr lvl="1">
              <a:buNone/>
            </a:pPr>
            <a:r>
              <a:rPr lang="en-US" dirty="0" smtClean="0"/>
              <a:t>Also blocks, balls, and other large items</a:t>
            </a:r>
          </a:p>
          <a:p>
            <a:pPr lvl="1">
              <a:buNone/>
            </a:pPr>
            <a:r>
              <a:rPr lang="en-US" dirty="0" smtClean="0"/>
              <a:t>(pots and pans are good too)</a:t>
            </a:r>
            <a:endParaRPr lang="en-US" dirty="0"/>
          </a:p>
        </p:txBody>
      </p:sp>
      <p:pic>
        <p:nvPicPr>
          <p:cNvPr id="4" name="Picture 3" descr="ba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438400"/>
            <a:ext cx="2667000" cy="2667000"/>
          </a:xfrm>
          <a:prstGeom prst="rect">
            <a:avLst/>
          </a:prstGeom>
        </p:spPr>
      </p:pic>
      <p:pic>
        <p:nvPicPr>
          <p:cNvPr id="6" name="Picture 5" descr="BabyBloc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10 – 12 months</a:t>
            </a:r>
          </a:p>
          <a:p>
            <a:pPr lvl="1">
              <a:buNone/>
            </a:pPr>
            <a:r>
              <a:rPr lang="en-US" dirty="0" smtClean="0"/>
              <a:t>Toys that they can crawl after.  Push or Pull toys</a:t>
            </a:r>
          </a:p>
          <a:p>
            <a:pPr lvl="1">
              <a:buNone/>
            </a:pPr>
            <a:r>
              <a:rPr lang="en-US" dirty="0" smtClean="0"/>
              <a:t>Toys that they can </a:t>
            </a:r>
            <a:r>
              <a:rPr lang="en-US" b="1" dirty="0" smtClean="0"/>
              <a:t>manipulate</a:t>
            </a:r>
            <a:r>
              <a:rPr lang="en-US" dirty="0" smtClean="0"/>
              <a:t> or work with their hands</a:t>
            </a:r>
          </a:p>
          <a:p>
            <a:pPr lvl="1">
              <a:buNone/>
            </a:pPr>
            <a:r>
              <a:rPr lang="en-US" dirty="0" smtClean="0"/>
              <a:t>Containers</a:t>
            </a:r>
          </a:p>
          <a:p>
            <a:pPr lvl="1">
              <a:buNone/>
            </a:pPr>
            <a:r>
              <a:rPr lang="en-US" dirty="0" smtClean="0"/>
              <a:t>Picture books</a:t>
            </a:r>
          </a:p>
        </p:txBody>
      </p:sp>
      <p:pic>
        <p:nvPicPr>
          <p:cNvPr id="4" name="Picture 3" descr="pull t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581400"/>
            <a:ext cx="2590800" cy="2590800"/>
          </a:xfrm>
          <a:prstGeom prst="rect">
            <a:avLst/>
          </a:prstGeom>
        </p:spPr>
      </p:pic>
      <p:pic>
        <p:nvPicPr>
          <p:cNvPr id="5" name="Picture 4" descr="push to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3581400"/>
            <a:ext cx="2557462" cy="26838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participation and use</a:t>
            </a:r>
          </a:p>
          <a:p>
            <a:r>
              <a:rPr lang="en-US" dirty="0" smtClean="0"/>
              <a:t>Ones that will remain interesting and useful for a long </a:t>
            </a:r>
            <a:r>
              <a:rPr lang="en-US" dirty="0" smtClean="0"/>
              <a:t>time</a:t>
            </a:r>
            <a:endParaRPr lang="en-US" dirty="0" smtClean="0"/>
          </a:p>
        </p:txBody>
      </p:sp>
      <p:pic>
        <p:nvPicPr>
          <p:cNvPr id="4" name="Picture 3" descr="shape so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505200"/>
            <a:ext cx="2393950" cy="2598024"/>
          </a:xfrm>
          <a:prstGeom prst="rect">
            <a:avLst/>
          </a:prstGeom>
        </p:spPr>
      </p:pic>
      <p:pic>
        <p:nvPicPr>
          <p:cNvPr id="5" name="Picture 4" descr="choosing toy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29000"/>
            <a:ext cx="2686050" cy="26860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21363"/>
          </a:xfrm>
        </p:spPr>
        <p:txBody>
          <a:bodyPr/>
          <a:lstStyle/>
          <a:p>
            <a:r>
              <a:rPr lang="en-US" dirty="0" smtClean="0"/>
              <a:t>Toys </a:t>
            </a:r>
            <a:r>
              <a:rPr lang="en-US" dirty="0" smtClean="0"/>
              <a:t>that will last, have no small parts or lead paint</a:t>
            </a:r>
          </a:p>
          <a:p>
            <a:r>
              <a:rPr lang="en-US" dirty="0" smtClean="0"/>
              <a:t>Toys that </a:t>
            </a:r>
            <a:r>
              <a:rPr lang="en-US" dirty="0" smtClean="0"/>
              <a:t>can be used in more than one way</a:t>
            </a:r>
          </a:p>
          <a:p>
            <a:endParaRPr lang="en-US" dirty="0"/>
          </a:p>
        </p:txBody>
      </p:sp>
      <p:pic>
        <p:nvPicPr>
          <p:cNvPr id="4" name="Picture 3" descr="choosing toys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438400"/>
            <a:ext cx="2667000" cy="2667000"/>
          </a:xfrm>
          <a:prstGeom prst="rect">
            <a:avLst/>
          </a:prstGeom>
        </p:spPr>
      </p:pic>
      <p:pic>
        <p:nvPicPr>
          <p:cNvPr id="5" name="Picture 4" descr="choosing toy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667000"/>
            <a:ext cx="2395924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dirty="0" smtClean="0"/>
              <a:t>Crying – different cries for different </a:t>
            </a:r>
            <a:r>
              <a:rPr lang="en-US" dirty="0" smtClean="0"/>
              <a:t>things</a:t>
            </a:r>
          </a:p>
          <a:p>
            <a:endParaRPr lang="en-US" dirty="0" smtClean="0"/>
          </a:p>
          <a:p>
            <a:pPr lvl="4">
              <a:buNone/>
            </a:pPr>
            <a:endParaRPr lang="en-US" dirty="0" smtClean="0"/>
          </a:p>
        </p:txBody>
      </p:sp>
      <p:pic>
        <p:nvPicPr>
          <p:cNvPr id="4" name="Picture 3" descr="baby cry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667000"/>
            <a:ext cx="2124075" cy="2282770"/>
          </a:xfrm>
          <a:prstGeom prst="rect">
            <a:avLst/>
          </a:prstGeom>
        </p:spPr>
      </p:pic>
      <p:pic>
        <p:nvPicPr>
          <p:cNvPr id="5" name="Picture 4" descr="crying bab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514600"/>
            <a:ext cx="2000250" cy="2696337"/>
          </a:xfrm>
          <a:prstGeom prst="rect">
            <a:avLst/>
          </a:prstGeom>
        </p:spPr>
      </p:pic>
      <p:pic>
        <p:nvPicPr>
          <p:cNvPr id="6" name="Picture 5" descr="baby cry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2362200"/>
            <a:ext cx="2667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Body language</a:t>
            </a:r>
          </a:p>
          <a:p>
            <a:pPr lvl="1"/>
            <a:r>
              <a:rPr lang="en-US" dirty="0" smtClean="0"/>
              <a:t>Wiggling</a:t>
            </a:r>
          </a:p>
          <a:p>
            <a:pPr lvl="1"/>
            <a:r>
              <a:rPr lang="en-US" dirty="0" smtClean="0"/>
              <a:t>Clinging</a:t>
            </a:r>
          </a:p>
          <a:p>
            <a:pPr lvl="1"/>
            <a:r>
              <a:rPr lang="en-US" dirty="0" smtClean="0"/>
              <a:t>Pushing away</a:t>
            </a:r>
            <a:endParaRPr lang="en-US" dirty="0"/>
          </a:p>
        </p:txBody>
      </p:sp>
      <p:pic>
        <p:nvPicPr>
          <p:cNvPr id="4" name="Picture 3" descr="clingy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838200"/>
            <a:ext cx="2465832" cy="3722010"/>
          </a:xfrm>
          <a:prstGeom prst="rect">
            <a:avLst/>
          </a:prstGeom>
        </p:spPr>
      </p:pic>
      <p:pic>
        <p:nvPicPr>
          <p:cNvPr id="5" name="Picture 4" descr="baby body 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429000"/>
            <a:ext cx="3638550" cy="27684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/>
            <a:r>
              <a:rPr lang="en-US" dirty="0" smtClean="0"/>
              <a:t>Talking	   use simple clear speech</a:t>
            </a:r>
          </a:p>
          <a:p>
            <a:pPr lvl="4">
              <a:buNone/>
            </a:pPr>
            <a:r>
              <a:rPr lang="en-US" sz="3200" dirty="0" smtClean="0"/>
              <a:t>	use repetition</a:t>
            </a:r>
          </a:p>
          <a:p>
            <a:endParaRPr lang="en-US" dirty="0"/>
          </a:p>
        </p:txBody>
      </p:sp>
      <p:pic>
        <p:nvPicPr>
          <p:cNvPr id="4" name="Picture 3" descr="talk to ba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905000"/>
            <a:ext cx="4021540" cy="4041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Basic Care </a:t>
            </a:r>
          </a:p>
          <a:p>
            <a:pPr lvl="1"/>
            <a:r>
              <a:rPr lang="en-US" dirty="0" smtClean="0"/>
              <a:t>The infant will make brain connections based on the relationship between his/her needs and the caregiver’s actions.</a:t>
            </a:r>
            <a:endParaRPr lang="en-US" dirty="0"/>
          </a:p>
        </p:txBody>
      </p:sp>
      <p:pic>
        <p:nvPicPr>
          <p:cNvPr id="4" name="Picture 3" descr="provide basic 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10000"/>
            <a:ext cx="3962400" cy="26593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Learn about child development</a:t>
            </a:r>
          </a:p>
          <a:p>
            <a:pPr lvl="1"/>
            <a:r>
              <a:rPr lang="en-US" dirty="0" smtClean="0"/>
              <a:t>This will help you provide </a:t>
            </a:r>
            <a:r>
              <a:rPr lang="en-US" b="1" dirty="0" smtClean="0"/>
              <a:t>age appropriate</a:t>
            </a:r>
            <a:r>
              <a:rPr lang="en-US" dirty="0" smtClean="0"/>
              <a:t> toys and experiences.</a:t>
            </a:r>
            <a:endParaRPr lang="en-US" dirty="0"/>
          </a:p>
        </p:txBody>
      </p:sp>
      <p:pic>
        <p:nvPicPr>
          <p:cNvPr id="4" name="Picture 3" descr="learn chld develop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676400"/>
            <a:ext cx="4573333" cy="4514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Provide time and attention</a:t>
            </a:r>
          </a:p>
          <a:p>
            <a:pPr lvl="1"/>
            <a:r>
              <a:rPr lang="en-US" dirty="0" smtClean="0"/>
              <a:t>Talking and interacting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3" descr="provide time and atten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133600"/>
            <a:ext cx="5372547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Provide positive feedback</a:t>
            </a:r>
          </a:p>
          <a:p>
            <a:pPr lvl="1"/>
            <a:r>
              <a:rPr lang="en-US" dirty="0" smtClean="0"/>
              <a:t>This encourages the baby to keep trying new things</a:t>
            </a:r>
            <a:endParaRPr lang="en-US" dirty="0"/>
          </a:p>
        </p:txBody>
      </p:sp>
      <p:pic>
        <p:nvPicPr>
          <p:cNvPr id="4" name="Picture 3" descr="positive reinfor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828800"/>
            <a:ext cx="29718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Express Love</a:t>
            </a:r>
          </a:p>
          <a:p>
            <a:pPr lvl="1"/>
            <a:r>
              <a:rPr lang="en-US" dirty="0" smtClean="0"/>
              <a:t>This helps with self-confidence</a:t>
            </a:r>
            <a:endParaRPr lang="en-US" dirty="0"/>
          </a:p>
        </p:txBody>
      </p:sp>
      <p:pic>
        <p:nvPicPr>
          <p:cNvPr id="4" name="Picture 3" descr="express 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3175000" cy="4025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Talk, talk, talk</a:t>
            </a:r>
          </a:p>
          <a:p>
            <a:pPr lvl="1"/>
            <a:r>
              <a:rPr lang="en-US" dirty="0" smtClean="0"/>
              <a:t>This stimulates brain development</a:t>
            </a:r>
            <a:endParaRPr lang="en-US" dirty="0"/>
          </a:p>
        </p:txBody>
      </p:sp>
      <p:pic>
        <p:nvPicPr>
          <p:cNvPr id="4" name="Picture 3" descr="talk, talk, tal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589" y="1876424"/>
            <a:ext cx="5454611" cy="4445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Babies need as much freedom of movement as possible.</a:t>
            </a:r>
          </a:p>
          <a:p>
            <a:pPr lvl="1">
              <a:buNone/>
            </a:pPr>
            <a:r>
              <a:rPr lang="en-US" dirty="0" smtClean="0"/>
              <a:t>This requires a </a:t>
            </a:r>
            <a:r>
              <a:rPr lang="en-US" b="1" dirty="0" smtClean="0"/>
              <a:t>safe  </a:t>
            </a:r>
            <a:r>
              <a:rPr lang="en-US" dirty="0" smtClean="0"/>
              <a:t>environment.  Take measures to </a:t>
            </a:r>
            <a:r>
              <a:rPr lang="en-US" b="1" dirty="0" smtClean="0"/>
              <a:t>childproof</a:t>
            </a:r>
            <a:r>
              <a:rPr lang="en-US" dirty="0" smtClean="0"/>
              <a:t> your home.</a:t>
            </a:r>
            <a:endParaRPr lang="en-US" dirty="0"/>
          </a:p>
        </p:txBody>
      </p:sp>
      <p:pic>
        <p:nvPicPr>
          <p:cNvPr id="4" name="Picture 3" descr="childproo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2438400" cy="1741714"/>
          </a:xfrm>
          <a:prstGeom prst="rect">
            <a:avLst/>
          </a:prstGeom>
        </p:spPr>
      </p:pic>
      <p:pic>
        <p:nvPicPr>
          <p:cNvPr id="5" name="Picture 4" descr="childproo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429000"/>
            <a:ext cx="2419350" cy="2419350"/>
          </a:xfrm>
          <a:prstGeom prst="rect">
            <a:avLst/>
          </a:prstGeom>
        </p:spPr>
      </p:pic>
      <p:pic>
        <p:nvPicPr>
          <p:cNvPr id="6" name="Picture 5" descr="childproof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429000"/>
            <a:ext cx="2044700" cy="2469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Toys are the tools of learning.  Development of all types is enhanced by playing.</a:t>
            </a:r>
            <a:endParaRPr lang="en-US" dirty="0"/>
          </a:p>
        </p:txBody>
      </p:sp>
      <p:pic>
        <p:nvPicPr>
          <p:cNvPr id="4" name="Picture 3" descr="blo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895600"/>
            <a:ext cx="2971800" cy="35547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278</Words>
  <Application>Microsoft Office PowerPoint</Application>
  <PresentationFormat>On-screen Show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Chapter 9-3</vt:lpstr>
      <vt:lpstr>Encouraging Learning</vt:lpstr>
      <vt:lpstr>Slide 3</vt:lpstr>
      <vt:lpstr>Slide 4</vt:lpstr>
      <vt:lpstr>Slide 5</vt:lpstr>
      <vt:lpstr>Slide 6</vt:lpstr>
      <vt:lpstr>Slide 7</vt:lpstr>
      <vt:lpstr>Safe Learning</vt:lpstr>
      <vt:lpstr>The Importance of Play</vt:lpstr>
      <vt:lpstr>Age Appropriate Toys</vt:lpstr>
      <vt:lpstr>Slide 11</vt:lpstr>
      <vt:lpstr>Slide 12</vt:lpstr>
      <vt:lpstr>Slide 13</vt:lpstr>
      <vt:lpstr>Choosing Toys</vt:lpstr>
      <vt:lpstr>Slide 15</vt:lpstr>
      <vt:lpstr>Communication</vt:lpstr>
      <vt:lpstr>Slide 17</vt:lpstr>
      <vt:lpstr>Slide 18</vt:lpstr>
    </vt:vector>
  </TitlesOfParts>
  <Company>FPS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9-3</dc:title>
  <dc:creator>mbecker</dc:creator>
  <cp:lastModifiedBy>mbecker</cp:lastModifiedBy>
  <cp:revision>11</cp:revision>
  <dcterms:created xsi:type="dcterms:W3CDTF">2011-03-29T20:40:47Z</dcterms:created>
  <dcterms:modified xsi:type="dcterms:W3CDTF">2011-04-01T20:07:53Z</dcterms:modified>
</cp:coreProperties>
</file>