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49837-309E-4DE1-9433-0D888C816F05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B750-5192-43CC-82E9-991BC33E8D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49837-309E-4DE1-9433-0D888C816F05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B750-5192-43CC-82E9-991BC33E8D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49837-309E-4DE1-9433-0D888C816F05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B750-5192-43CC-82E9-991BC33E8D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49837-309E-4DE1-9433-0D888C816F05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B750-5192-43CC-82E9-991BC33E8D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49837-309E-4DE1-9433-0D888C816F05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B750-5192-43CC-82E9-991BC33E8D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49837-309E-4DE1-9433-0D888C816F05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B750-5192-43CC-82E9-991BC33E8D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49837-309E-4DE1-9433-0D888C816F05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B750-5192-43CC-82E9-991BC33E8D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49837-309E-4DE1-9433-0D888C816F05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B750-5192-43CC-82E9-991BC33E8D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49837-309E-4DE1-9433-0D888C816F05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B750-5192-43CC-82E9-991BC33E8D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49837-309E-4DE1-9433-0D888C816F05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B750-5192-43CC-82E9-991BC33E8D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49837-309E-4DE1-9433-0D888C816F05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B750-5192-43CC-82E9-991BC33E8D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49837-309E-4DE1-9433-0D888C816F05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3B750-5192-43CC-82E9-991BC33E8D9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219199"/>
          </a:xfrm>
        </p:spPr>
        <p:txBody>
          <a:bodyPr/>
          <a:lstStyle/>
          <a:p>
            <a:r>
              <a:rPr lang="en-US" dirty="0" smtClean="0"/>
              <a:t>Chapter 1-1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143000"/>
            <a:ext cx="8610600" cy="1600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Children and Parenting</a:t>
            </a:r>
            <a:endParaRPr lang="en-US" sz="4000" dirty="0"/>
          </a:p>
          <a:p>
            <a:r>
              <a:rPr lang="en-US" dirty="0" smtClean="0"/>
              <a:t>Making a Difference in Children’s Lives</a:t>
            </a:r>
            <a:endParaRPr lang="en-US" dirty="0"/>
          </a:p>
        </p:txBody>
      </p:sp>
      <p:pic>
        <p:nvPicPr>
          <p:cNvPr id="4" name="Picture 3" descr="parent &amp; chi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514600"/>
            <a:ext cx="7119019" cy="4140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58975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 smtClean="0"/>
              <a:t>Play</a:t>
            </a:r>
          </a:p>
          <a:p>
            <a:pPr>
              <a:buNone/>
            </a:pPr>
            <a:r>
              <a:rPr lang="en-US" sz="2800" b="1" dirty="0"/>
              <a:t>	</a:t>
            </a:r>
            <a:r>
              <a:rPr lang="en-US" sz="2800" b="1" dirty="0" smtClean="0"/>
              <a:t>		</a:t>
            </a:r>
            <a:r>
              <a:rPr lang="en-US" sz="2800" b="1" u="sng" dirty="0" smtClean="0"/>
              <a:t>Past</a:t>
            </a:r>
            <a:r>
              <a:rPr lang="en-US" sz="2800" b="1" dirty="0" smtClean="0"/>
              <a:t>			    </a:t>
            </a:r>
            <a:r>
              <a:rPr lang="en-US" sz="2800" b="1" u="sng" dirty="0" smtClean="0"/>
              <a:t>Present</a:t>
            </a:r>
            <a:endParaRPr lang="en-US" sz="2800" b="1" u="sng" dirty="0"/>
          </a:p>
          <a:p>
            <a:r>
              <a:rPr lang="en-US" sz="2800" dirty="0" smtClean="0"/>
              <a:t>Fewer, simpler toys		More high-tech toys</a:t>
            </a:r>
            <a:endParaRPr lang="en-US" sz="2800" dirty="0"/>
          </a:p>
        </p:txBody>
      </p:sp>
      <p:pic>
        <p:nvPicPr>
          <p:cNvPr id="4" name="Picture 3" descr="marbles.jpg"/>
          <p:cNvPicPr>
            <a:picLocks noChangeAspect="1"/>
          </p:cNvPicPr>
          <p:nvPr/>
        </p:nvPicPr>
        <p:blipFill>
          <a:blip r:embed="rId2" cstate="print"/>
          <a:srcRect l="17143" t="10267" r="17143" b="2567"/>
          <a:stretch>
            <a:fillRect/>
          </a:stretch>
        </p:blipFill>
        <p:spPr>
          <a:xfrm>
            <a:off x="381000" y="2819400"/>
            <a:ext cx="3810000" cy="3375270"/>
          </a:xfrm>
          <a:prstGeom prst="rect">
            <a:avLst/>
          </a:prstGeom>
        </p:spPr>
      </p:pic>
      <p:pic>
        <p:nvPicPr>
          <p:cNvPr id="5" name="Picture 4" descr="Wii%20Boy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2819400"/>
            <a:ext cx="3582307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 smtClean="0"/>
              <a:t>Dress</a:t>
            </a:r>
          </a:p>
          <a:p>
            <a:pPr>
              <a:buNone/>
            </a:pPr>
            <a:r>
              <a:rPr lang="en-US" sz="2800" b="1" dirty="0" smtClean="0"/>
              <a:t>			Past			Present</a:t>
            </a:r>
          </a:p>
          <a:p>
            <a:r>
              <a:rPr lang="en-US" sz="2800" b="1" dirty="0" smtClean="0"/>
              <a:t>More formal			Less formal</a:t>
            </a:r>
          </a:p>
          <a:p>
            <a:endParaRPr lang="en-US" sz="2800" b="1" dirty="0"/>
          </a:p>
          <a:p>
            <a:pPr>
              <a:buNone/>
            </a:pPr>
            <a:endParaRPr lang="en-US" sz="2800" b="1" dirty="0"/>
          </a:p>
        </p:txBody>
      </p:sp>
      <p:pic>
        <p:nvPicPr>
          <p:cNvPr id="4" name="Picture 3" descr="formal portra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844179"/>
            <a:ext cx="2895600" cy="4781725"/>
          </a:xfrm>
          <a:prstGeom prst="rect">
            <a:avLst/>
          </a:prstGeom>
        </p:spPr>
      </p:pic>
      <p:pic>
        <p:nvPicPr>
          <p:cNvPr id="5" name="Picture 4" descr="children walk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98426" y="2057400"/>
            <a:ext cx="2877503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Living What You Learn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Gaining New Skills</a:t>
            </a:r>
            <a:endParaRPr lang="en-US" sz="3600" dirty="0"/>
          </a:p>
        </p:txBody>
      </p:sp>
      <p:pic>
        <p:nvPicPr>
          <p:cNvPr id="4" name="Picture 3" descr="pre-teen_babysit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438400"/>
            <a:ext cx="5988077" cy="39863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Understanding Yourself</a:t>
            </a:r>
            <a:endParaRPr lang="en-US" sz="3600" dirty="0"/>
          </a:p>
        </p:txBody>
      </p:sp>
      <p:pic>
        <p:nvPicPr>
          <p:cNvPr id="4" name="Picture 3" descr="TeenSuccess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1358900"/>
            <a:ext cx="3175000" cy="51752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Building for the Future</a:t>
            </a:r>
            <a:endParaRPr lang="en-US" sz="3600" dirty="0"/>
          </a:p>
        </p:txBody>
      </p:sp>
      <p:pic>
        <p:nvPicPr>
          <p:cNvPr id="4" name="Picture 3" descr="pediatrici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524000"/>
            <a:ext cx="3250719" cy="4870333"/>
          </a:xfrm>
          <a:prstGeom prst="rect">
            <a:avLst/>
          </a:prstGeom>
        </p:spPr>
      </p:pic>
      <p:pic>
        <p:nvPicPr>
          <p:cNvPr id="5" name="Picture 4" descr="preschool teach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480457"/>
            <a:ext cx="4038600" cy="46155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Benefits of Studying Children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pPr marL="742950" indent="-742950">
              <a:buAutoNum type="arabicPeriod"/>
            </a:pPr>
            <a:r>
              <a:rPr lang="en-US" sz="3600" dirty="0" smtClean="0"/>
              <a:t>Learn why children feel, think, and act     	the way they do.</a:t>
            </a:r>
          </a:p>
          <a:p>
            <a:pPr marL="971550" lvl="1" indent="-514350">
              <a:buNone/>
            </a:pPr>
            <a:r>
              <a:rPr lang="en-US" sz="3200" b="1" dirty="0" smtClean="0"/>
              <a:t>Typical Behaviors</a:t>
            </a:r>
            <a:r>
              <a:rPr lang="en-US" dirty="0" smtClean="0"/>
              <a:t>:</a:t>
            </a:r>
          </a:p>
          <a:p>
            <a:pPr lvl="2">
              <a:buNone/>
            </a:pPr>
            <a:r>
              <a:rPr lang="en-US" sz="2800" dirty="0" smtClean="0"/>
              <a:t>Ways of acting or responding</a:t>
            </a:r>
          </a:p>
          <a:p>
            <a:pPr lvl="2">
              <a:buNone/>
            </a:pPr>
            <a:r>
              <a:rPr lang="en-US" sz="2800" dirty="0" smtClean="0"/>
              <a:t>that are common at each </a:t>
            </a:r>
          </a:p>
          <a:p>
            <a:pPr lvl="2">
              <a:buNone/>
            </a:pPr>
            <a:r>
              <a:rPr lang="en-US" sz="2800" dirty="0" smtClean="0"/>
              <a:t>stage of childhood.</a:t>
            </a:r>
            <a:endParaRPr lang="en-US" sz="2800" dirty="0"/>
          </a:p>
        </p:txBody>
      </p:sp>
      <p:pic>
        <p:nvPicPr>
          <p:cNvPr id="4" name="Picture 3" descr="typical be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2209800"/>
            <a:ext cx="2895600" cy="4351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943600"/>
          </a:xfrm>
        </p:spPr>
        <p:txBody>
          <a:bodyPr>
            <a:normAutofit/>
          </a:bodyPr>
          <a:lstStyle/>
          <a:p>
            <a:pPr marL="742950" indent="-742950">
              <a:buAutoNum type="arabicPeriod" startAt="2"/>
            </a:pPr>
            <a:r>
              <a:rPr lang="en-US" sz="3600" dirty="0" smtClean="0"/>
              <a:t>Discover Caregiver’s Importance.</a:t>
            </a:r>
          </a:p>
          <a:p>
            <a:pPr marL="742950" indent="-742950">
              <a:buNone/>
            </a:pPr>
            <a:r>
              <a:rPr lang="en-US" sz="3600" dirty="0" smtClean="0"/>
              <a:t>	</a:t>
            </a:r>
            <a:r>
              <a:rPr lang="en-US" b="1" u="sng" dirty="0" smtClean="0"/>
              <a:t>Caregiver</a:t>
            </a:r>
            <a:r>
              <a:rPr lang="en-US" dirty="0" smtClean="0"/>
              <a:t>:</a:t>
            </a:r>
          </a:p>
          <a:p>
            <a:pPr marL="742950" indent="-742950">
              <a:buNone/>
            </a:pPr>
            <a:r>
              <a:rPr lang="en-US" sz="3600" dirty="0"/>
              <a:t>	</a:t>
            </a:r>
            <a:r>
              <a:rPr lang="en-US" dirty="0" smtClean="0"/>
              <a:t>Parents and others who tend to young children</a:t>
            </a:r>
            <a:endParaRPr lang="en-US" sz="3600" dirty="0"/>
          </a:p>
        </p:txBody>
      </p:sp>
      <p:pic>
        <p:nvPicPr>
          <p:cNvPr id="4" name="Picture 3" descr="father and chi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2133600"/>
            <a:ext cx="4343400" cy="4573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>
              <a:buNone/>
            </a:pPr>
            <a:r>
              <a:rPr lang="en-US" sz="3600" dirty="0" smtClean="0"/>
              <a:t>3.  </a:t>
            </a:r>
            <a:r>
              <a:rPr lang="en-US" sz="3600" dirty="0" smtClean="0"/>
              <a:t>We will enjoy </a:t>
            </a:r>
            <a:r>
              <a:rPr lang="en-US" sz="3600" dirty="0" smtClean="0"/>
              <a:t>children more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enjoy chldr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371600"/>
            <a:ext cx="64770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4.  </a:t>
            </a:r>
            <a:r>
              <a:rPr lang="en-US" sz="3600" smtClean="0"/>
              <a:t>We will learn </a:t>
            </a:r>
            <a:r>
              <a:rPr lang="en-US" sz="3600" dirty="0" smtClean="0"/>
              <a:t>about career opportunities</a:t>
            </a:r>
            <a:endParaRPr lang="en-US" sz="3600" dirty="0"/>
          </a:p>
        </p:txBody>
      </p:sp>
      <p:pic>
        <p:nvPicPr>
          <p:cNvPr id="4" name="Picture 3" descr="teacher with childr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1600200"/>
            <a:ext cx="5791200" cy="4434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Comparing Childhood Past &amp; Present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4983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/>
              <a:t>				     Health</a:t>
            </a:r>
          </a:p>
          <a:p>
            <a:pPr lvl="1">
              <a:buNone/>
            </a:pPr>
            <a:r>
              <a:rPr lang="en-US" dirty="0" smtClean="0"/>
              <a:t>		     </a:t>
            </a:r>
            <a:r>
              <a:rPr lang="en-US" b="1" u="sng" dirty="0" smtClean="0"/>
              <a:t>Past</a:t>
            </a:r>
            <a:r>
              <a:rPr lang="en-US" b="1" dirty="0" smtClean="0"/>
              <a:t>				</a:t>
            </a:r>
            <a:r>
              <a:rPr lang="en-US" b="1" u="sng" dirty="0" smtClean="0"/>
              <a:t>Present</a:t>
            </a:r>
          </a:p>
          <a:p>
            <a:pPr lvl="1">
              <a:buNone/>
            </a:pPr>
            <a:r>
              <a:rPr lang="en-US" dirty="0" smtClean="0"/>
              <a:t>More childhood		Better health care</a:t>
            </a:r>
          </a:p>
          <a:p>
            <a:pPr lvl="1">
              <a:buNone/>
            </a:pPr>
            <a:r>
              <a:rPr lang="en-US" dirty="0" smtClean="0"/>
              <a:t>diseases and death		Poor food choices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smtClean="0"/>
              <a:t>					Lack of exercise</a:t>
            </a:r>
            <a:endParaRPr lang="en-US" dirty="0"/>
          </a:p>
        </p:txBody>
      </p:sp>
      <p:pic>
        <p:nvPicPr>
          <p:cNvPr id="4" name="Picture 3" descr="mum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4038600"/>
            <a:ext cx="3390900" cy="2600325"/>
          </a:xfrm>
          <a:prstGeom prst="rect">
            <a:avLst/>
          </a:prstGeom>
        </p:spPr>
      </p:pic>
      <p:pic>
        <p:nvPicPr>
          <p:cNvPr id="5" name="Picture 4" descr="childhood obesi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4038600"/>
            <a:ext cx="3815379" cy="2533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915400" cy="5897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/>
              <a:t>				Education</a:t>
            </a:r>
          </a:p>
          <a:p>
            <a:pPr>
              <a:buNone/>
            </a:pPr>
            <a:r>
              <a:rPr lang="en-US" sz="2800" b="1" dirty="0"/>
              <a:t>	</a:t>
            </a:r>
            <a:r>
              <a:rPr lang="en-US" sz="2800" b="1" dirty="0" smtClean="0"/>
              <a:t>	</a:t>
            </a:r>
            <a:r>
              <a:rPr lang="en-US" sz="2800" b="1" u="sng" dirty="0" smtClean="0"/>
              <a:t>Past</a:t>
            </a:r>
            <a:r>
              <a:rPr lang="en-US" sz="2800" b="1" dirty="0" smtClean="0"/>
              <a:t>					</a:t>
            </a:r>
            <a:r>
              <a:rPr lang="en-US" sz="2800" b="1" u="sng" dirty="0" smtClean="0"/>
              <a:t>Present</a:t>
            </a:r>
            <a:endParaRPr lang="en-US" sz="2800" b="1" dirty="0" smtClean="0"/>
          </a:p>
          <a:p>
            <a:r>
              <a:rPr lang="en-US" sz="2800" dirty="0" smtClean="0"/>
              <a:t>Not all children in school	  Most children in school	</a:t>
            </a:r>
          </a:p>
          <a:p>
            <a:r>
              <a:rPr lang="en-US" sz="2800" dirty="0" smtClean="0"/>
              <a:t>Small schools			  Larger schools</a:t>
            </a:r>
          </a:p>
          <a:p>
            <a:r>
              <a:rPr lang="en-US" sz="2800" dirty="0" smtClean="0"/>
              <a:t>Different ages in same		  Students grouped by age</a:t>
            </a:r>
          </a:p>
          <a:p>
            <a:pPr lvl="1">
              <a:buNone/>
            </a:pPr>
            <a:r>
              <a:rPr lang="en-US" dirty="0" smtClean="0"/>
              <a:t>Class				  More technology</a:t>
            </a:r>
          </a:p>
          <a:p>
            <a:pPr>
              <a:buNone/>
            </a:pPr>
            <a:r>
              <a:rPr lang="en-US" sz="2800" b="1" dirty="0" smtClean="0"/>
              <a:t>	</a:t>
            </a:r>
            <a:endParaRPr lang="en-US" sz="2800" b="1" u="sng" dirty="0" smtClean="0"/>
          </a:p>
          <a:p>
            <a:endParaRPr lang="en-US" sz="3600" dirty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one_room_schoolhou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810000"/>
            <a:ext cx="3810000" cy="2657475"/>
          </a:xfrm>
          <a:prstGeom prst="rect">
            <a:avLst/>
          </a:prstGeom>
        </p:spPr>
      </p:pic>
      <p:pic>
        <p:nvPicPr>
          <p:cNvPr id="5" name="Picture 4" descr="computer educ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3810000"/>
            <a:ext cx="3962400" cy="2636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8839200" cy="58975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 smtClean="0"/>
              <a:t>Love</a:t>
            </a:r>
            <a:endParaRPr lang="en-US" b="1" u="sng" dirty="0" smtClean="0"/>
          </a:p>
          <a:p>
            <a:pPr>
              <a:buNone/>
            </a:pPr>
            <a:endParaRPr lang="en-US" sz="2800" b="1" u="sng" dirty="0"/>
          </a:p>
          <a:p>
            <a:pPr>
              <a:buNone/>
            </a:pPr>
            <a:r>
              <a:rPr lang="en-US" sz="2800" b="1" dirty="0" smtClean="0"/>
              <a:t>		     The need for love has not changed.</a:t>
            </a:r>
          </a:p>
          <a:p>
            <a:pPr>
              <a:buNone/>
            </a:pPr>
            <a:r>
              <a:rPr lang="en-US" sz="2800" b="1" dirty="0"/>
              <a:t>	</a:t>
            </a:r>
            <a:r>
              <a:rPr lang="en-US" sz="2800" b="1" dirty="0" smtClean="0"/>
              <a:t>		</a:t>
            </a:r>
            <a:r>
              <a:rPr lang="en-US" sz="2800" b="1" u="sng" dirty="0" smtClean="0"/>
              <a:t>Past</a:t>
            </a:r>
            <a:r>
              <a:rPr lang="en-US" sz="2800" b="1" dirty="0" smtClean="0"/>
              <a:t>				</a:t>
            </a:r>
            <a:r>
              <a:rPr lang="en-US" sz="2800" b="1" u="sng" dirty="0" smtClean="0"/>
              <a:t>Present</a:t>
            </a:r>
            <a:r>
              <a:rPr lang="en-US" sz="2800" b="1" dirty="0" smtClean="0"/>
              <a:t>		</a:t>
            </a:r>
            <a:endParaRPr lang="en-US" sz="2800" b="1" dirty="0"/>
          </a:p>
          <a:p>
            <a:pPr>
              <a:buNone/>
            </a:pPr>
            <a:endParaRPr lang="en-US" sz="2800" b="1" dirty="0"/>
          </a:p>
          <a:p>
            <a:pPr lvl="4">
              <a:buNone/>
            </a:pPr>
            <a:endParaRPr lang="en-US" sz="2800" b="1" dirty="0" smtClean="0"/>
          </a:p>
        </p:txBody>
      </p:sp>
      <p:pic>
        <p:nvPicPr>
          <p:cNvPr id="4" name="Picture 3" descr="mother child hu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971800"/>
            <a:ext cx="3886200" cy="2590800"/>
          </a:xfrm>
          <a:prstGeom prst="rect">
            <a:avLst/>
          </a:prstGeom>
        </p:spPr>
      </p:pic>
      <p:pic>
        <p:nvPicPr>
          <p:cNvPr id="5" name="Picture 4" descr="hug_medi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5646" y="2971800"/>
            <a:ext cx="3888754" cy="2578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58975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 smtClean="0"/>
              <a:t>Work</a:t>
            </a:r>
          </a:p>
          <a:p>
            <a:pPr>
              <a:buNone/>
            </a:pPr>
            <a:r>
              <a:rPr lang="en-US" sz="2800" b="1" dirty="0"/>
              <a:t>	</a:t>
            </a:r>
            <a:r>
              <a:rPr lang="en-US" sz="2800" b="1" dirty="0" smtClean="0"/>
              <a:t>		</a:t>
            </a:r>
            <a:r>
              <a:rPr lang="en-US" sz="2800" b="1" u="sng" dirty="0" smtClean="0"/>
              <a:t>Past</a:t>
            </a:r>
            <a:r>
              <a:rPr lang="en-US" sz="2800" b="1" dirty="0" smtClean="0"/>
              <a:t>				</a:t>
            </a:r>
            <a:r>
              <a:rPr lang="en-US" sz="2800" b="1" u="sng" dirty="0" smtClean="0"/>
              <a:t>Present</a:t>
            </a:r>
            <a:endParaRPr lang="en-US" sz="2800" b="1" dirty="0" smtClean="0"/>
          </a:p>
          <a:p>
            <a:r>
              <a:rPr lang="en-US" sz="2800" dirty="0" smtClean="0"/>
              <a:t>children worked at 		Children banned from	 early ages in adult jobs		working in most places</a:t>
            </a:r>
            <a:endParaRPr lang="en-US" sz="2800" dirty="0"/>
          </a:p>
          <a:p>
            <a:pPr>
              <a:buNone/>
            </a:pPr>
            <a:r>
              <a:rPr lang="en-US" sz="2800" dirty="0" smtClean="0"/>
              <a:t>						Children work at learning</a:t>
            </a:r>
          </a:p>
          <a:p>
            <a:pPr>
              <a:buNone/>
            </a:pPr>
            <a:r>
              <a:rPr lang="en-US" sz="2800" dirty="0"/>
              <a:t>	</a:t>
            </a:r>
            <a:r>
              <a:rPr lang="en-US" sz="2800" dirty="0" smtClean="0"/>
              <a:t>					and playing</a:t>
            </a:r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endParaRPr lang="en-US" sz="3600" b="1" dirty="0"/>
          </a:p>
        </p:txBody>
      </p:sp>
      <p:pic>
        <p:nvPicPr>
          <p:cNvPr id="4" name="Picture 3" descr="mi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743200"/>
            <a:ext cx="3632200" cy="3251200"/>
          </a:xfrm>
          <a:prstGeom prst="rect">
            <a:avLst/>
          </a:prstGeom>
        </p:spPr>
      </p:pic>
      <p:pic>
        <p:nvPicPr>
          <p:cNvPr id="5" name="Picture 4" descr="children-play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3429000"/>
            <a:ext cx="348615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66</Words>
  <Application>Microsoft Office PowerPoint</Application>
  <PresentationFormat>On-screen Show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Chapter 1-1</vt:lpstr>
      <vt:lpstr>Benefits of Studying Children</vt:lpstr>
      <vt:lpstr>PowerPoint Presentation</vt:lpstr>
      <vt:lpstr>PowerPoint Presentation</vt:lpstr>
      <vt:lpstr>PowerPoint Presentation</vt:lpstr>
      <vt:lpstr>Comparing Childhood Past &amp; Present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Living What You Learn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17</cp:revision>
  <dcterms:created xsi:type="dcterms:W3CDTF">2011-06-28T15:06:56Z</dcterms:created>
  <dcterms:modified xsi:type="dcterms:W3CDTF">2014-08-29T13:12:52Z</dcterms:modified>
</cp:coreProperties>
</file>