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7077075" cy="9051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7D2A"/>
    <a:srgbClr val="C40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CC1B6-9B80-4917-8B7C-04E88C066B56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6F323-C530-4E3E-ACA5-BD8B830D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76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1D8D8-31C5-4E6D-A470-168BB72809F6}" type="datetimeFigureOut">
              <a:rPr lang="en-US"/>
              <a:pPr>
                <a:defRPr/>
              </a:pPr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F27EB-85BC-4822-B902-E560B84BA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194C9-4BBD-4080-8FC3-BA126FC1E54E}" type="datetimeFigureOut">
              <a:rPr lang="en-US"/>
              <a:pPr>
                <a:defRPr/>
              </a:pPr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7D530-2B2D-45AB-B909-66C69B5B0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3848A-3DCE-4AD8-8B0B-6D0BA9FEB78C}" type="datetimeFigureOut">
              <a:rPr lang="en-US"/>
              <a:pPr>
                <a:defRPr/>
              </a:pPr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5E8CB-5324-4778-ACED-45079EF1C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9A11-B050-471F-B11D-C4E5B3E70AE9}" type="datetimeFigureOut">
              <a:rPr lang="en-US"/>
              <a:pPr>
                <a:defRPr/>
              </a:pPr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22950-DE14-4E67-872E-F4645DDFC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CEFB7-272E-46D9-9556-DD32128A6C3B}" type="datetimeFigureOut">
              <a:rPr lang="en-US"/>
              <a:pPr>
                <a:defRPr/>
              </a:pPr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D9AE6-181F-4B33-B264-AF4C8F964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83E98-C167-4A57-8465-AB76A24A6A04}" type="datetimeFigureOut">
              <a:rPr lang="en-US"/>
              <a:pPr>
                <a:defRPr/>
              </a:pPr>
              <a:t>10/11/2013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8F9B5-7CE0-4C6B-9C53-48FD7B778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E381-72B3-4B6A-BEA7-A3A62F4B7792}" type="datetimeFigureOut">
              <a:rPr lang="en-US"/>
              <a:pPr>
                <a:defRPr/>
              </a:pPr>
              <a:t>10/11/2013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51F12-1B6A-488B-9137-CF9834F7A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27AE9-0442-497B-98FE-F9C8486264F4}" type="datetimeFigureOut">
              <a:rPr lang="en-US"/>
              <a:pPr>
                <a:defRPr/>
              </a:pPr>
              <a:t>10/11/2013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EA87A-6F7A-4EDC-8287-25965D2E9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62968-C7FA-48BA-BF61-5904A8362260}" type="datetimeFigureOut">
              <a:rPr lang="en-US"/>
              <a:pPr>
                <a:defRPr/>
              </a:pPr>
              <a:t>10/11/2013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D7E4C-450C-424B-91C3-D6C3E6950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2897D-9D59-4BFD-9EBD-661B1A4CCD11}" type="datetimeFigureOut">
              <a:rPr lang="en-US"/>
              <a:pPr>
                <a:defRPr/>
              </a:pPr>
              <a:t>10/11/2013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D7AC1-C4EE-4436-83B7-F25EF566E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8B1FC-D917-4A9E-A752-0AC03FA5F496}" type="datetimeFigureOut">
              <a:rPr lang="en-US"/>
              <a:pPr>
                <a:defRPr/>
              </a:pPr>
              <a:t>10/11/2013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13CBE-B042-4BC2-9D9E-7AD4AFB0D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1A7B6C-7099-4257-AE59-74ABA610203F}" type="datetimeFigureOut">
              <a:rPr lang="en-US"/>
              <a:pPr>
                <a:defRPr/>
              </a:pPr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AA86B4-7866-4424-A495-123189441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-123" charset="0"/>
        <a:buChar char="•"/>
        <a:defRPr sz="3200" kern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-123" charset="0"/>
        <a:buChar char="–"/>
        <a:defRPr sz="28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-123" charset="0"/>
        <a:buChar char="•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-123" charset="0"/>
        <a:buChar char="–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-123" charset="0"/>
        <a:buChar char="»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toptenz.net/wp-content/uploads/2011/03/pinocchio.jpg&amp;imgrefurl=http://www.toptenz.net/top-10-strangest-fan-fiction-stories.php/pinocchio&amp;usg=__-L27NIsUDS7FHA7SdX7C_TXy1jU=&amp;h=500&amp;w=713&amp;sz=116&amp;hl=en&amp;start=4&amp;zoom=1&amp;tbnid=CjWt3ecr0qOTYM:&amp;tbnh=98&amp;tbnw=140&amp;ei=blJ4UMyDGubW0gGi_YGICA&amp;prev=/search?q%3Dpinocchio%26um%3D1%26hl%3Den%26safe%3Dactive%26sa%3DN%26rlz%3D1T4AURU_enUS500US502%26ie%3DUTF-8%26tbm%3Disch&amp;um=1&amp;itbs=1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Chapter 3-2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Meeting Children’s Needs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Unintentional Misbehavior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Don’t punish a behavior that is unintentional.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pilt mi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7" y="2348880"/>
            <a:ext cx="2528971" cy="3024336"/>
          </a:xfrm>
          <a:prstGeom prst="rect">
            <a:avLst/>
          </a:prstGeom>
        </p:spPr>
      </p:pic>
      <p:pic>
        <p:nvPicPr>
          <p:cNvPr id="5" name="Picture 4" descr="pick flow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284983"/>
            <a:ext cx="2520280" cy="33603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Punishment Effectively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45832"/>
          </a:xfrm>
        </p:spPr>
        <p:txBody>
          <a:bodyPr/>
          <a:lstStyle/>
          <a:p>
            <a:r>
              <a:rPr lang="en-US" dirty="0" smtClean="0"/>
              <a:t>Can help remind children that appropriate behavior is expected and that there are consequences for poor choices.</a:t>
            </a:r>
          </a:p>
          <a:p>
            <a:endParaRPr lang="en-US" dirty="0" smtClean="0"/>
          </a:p>
          <a:p>
            <a:r>
              <a:rPr lang="en-US" dirty="0" smtClean="0"/>
              <a:t>Show that you disapprove of the </a:t>
            </a:r>
            <a:r>
              <a:rPr lang="en-US" i="1" dirty="0" smtClean="0"/>
              <a:t>behavior</a:t>
            </a:r>
            <a:r>
              <a:rPr lang="en-US" dirty="0" smtClean="0"/>
              <a:t>, but still love the </a:t>
            </a:r>
            <a:r>
              <a:rPr lang="en-US" i="1" dirty="0" smtClean="0"/>
              <a:t>child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Warnings are a good first step.</a:t>
            </a:r>
          </a:p>
          <a:p>
            <a:endParaRPr lang="en-US" dirty="0" smtClean="0"/>
          </a:p>
          <a:p>
            <a:r>
              <a:rPr lang="en-US" dirty="0" smtClean="0"/>
              <a:t>Punishment must fit the behavior.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/>
              <a:t>Negative Reinforcement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US" dirty="0" smtClean="0"/>
              <a:t>A response aimed at discouraging children from repeating an inappropriate behavior.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Natural Consequences:  Children naturally suffer from the results of their actions.</a:t>
            </a:r>
          </a:p>
          <a:p>
            <a:pPr marL="914400" lvl="1" indent="-514350">
              <a:buNone/>
            </a:pPr>
            <a:endParaRPr lang="en-US" dirty="0"/>
          </a:p>
        </p:txBody>
      </p:sp>
      <p:pic>
        <p:nvPicPr>
          <p:cNvPr id="4" name="Picture 3" descr="broken t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789040"/>
            <a:ext cx="3803914" cy="28529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algn="l"/>
            <a:r>
              <a:rPr lang="en-US" sz="3200" dirty="0" smtClean="0"/>
              <a:t>2.  Logical Consequences:   consequences that have a connection to the misbehavior.</a:t>
            </a:r>
            <a:endParaRPr lang="en-US" sz="3200" dirty="0"/>
          </a:p>
        </p:txBody>
      </p:sp>
      <p:pic>
        <p:nvPicPr>
          <p:cNvPr id="6" name="Content Placeholder 5" descr="painting on w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88840"/>
            <a:ext cx="2664296" cy="3996444"/>
          </a:xfrm>
        </p:spPr>
      </p:pic>
      <p:pic>
        <p:nvPicPr>
          <p:cNvPr id="7" name="Picture 6" descr="paint s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060848"/>
            <a:ext cx="4225652" cy="4225652"/>
          </a:xfrm>
          <a:prstGeom prst="rect">
            <a:avLst/>
          </a:prstGeom>
        </p:spPr>
      </p:pic>
      <p:pic>
        <p:nvPicPr>
          <p:cNvPr id="2052" name="Picture 4" descr="C:\Documents and Settings\mbecker\Local Settings\Temporary Internet Files\Content.IE5\U94G25XE\MC90043253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212976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3.  Loss of Privileges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/>
          <a:lstStyle/>
          <a:p>
            <a:r>
              <a:rPr lang="en-US" dirty="0" smtClean="0"/>
              <a:t>Best used on children older than 5</a:t>
            </a:r>
          </a:p>
          <a:p>
            <a:r>
              <a:rPr lang="en-US" dirty="0" smtClean="0"/>
              <a:t>Best if the privilege is related to the misbehavior</a:t>
            </a:r>
          </a:p>
          <a:p>
            <a:pPr>
              <a:buNone/>
            </a:pPr>
            <a:r>
              <a:rPr lang="en-US" dirty="0" smtClean="0"/>
              <a:t>	ex.  No lifejacket, no swimming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child-with-no-life-jack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861048"/>
            <a:ext cx="4058465" cy="2808312"/>
          </a:xfrm>
          <a:prstGeom prst="rect">
            <a:avLst/>
          </a:prstGeom>
        </p:spPr>
      </p:pic>
      <p:pic>
        <p:nvPicPr>
          <p:cNvPr id="8" name="Picture 7" descr="AboveGroundP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861048"/>
            <a:ext cx="3779912" cy="2808312"/>
          </a:xfrm>
          <a:prstGeom prst="rect">
            <a:avLst/>
          </a:prstGeom>
        </p:spPr>
      </p:pic>
      <p:pic>
        <p:nvPicPr>
          <p:cNvPr id="3077" name="Picture 5" descr="C:\Documents and Settings\mbecker\Local Settings\Temporary Internet Files\Content.IE5\U94G25XE\MC90043253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653136"/>
            <a:ext cx="1663492" cy="1663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4.  Time Out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A short period of time when </a:t>
            </a:r>
          </a:p>
          <a:p>
            <a:pPr>
              <a:buNone/>
            </a:pPr>
            <a:r>
              <a:rPr lang="en-US" dirty="0" smtClean="0"/>
              <a:t>	the child sits away from </a:t>
            </a:r>
          </a:p>
          <a:p>
            <a:pPr>
              <a:buNone/>
            </a:pPr>
            <a:r>
              <a:rPr lang="en-US" dirty="0" smtClean="0"/>
              <a:t>	others and activity.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It gives the child a chance</a:t>
            </a:r>
          </a:p>
          <a:p>
            <a:pPr>
              <a:buNone/>
            </a:pPr>
            <a:r>
              <a:rPr lang="en-US" dirty="0" smtClean="0"/>
              <a:t>	 to calm down and regain </a:t>
            </a:r>
          </a:p>
          <a:p>
            <a:pPr>
              <a:buNone/>
            </a:pPr>
            <a:r>
              <a:rPr lang="en-US" dirty="0" smtClean="0"/>
              <a:t>	self-control.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One minute per year of age.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aughty chai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484784"/>
            <a:ext cx="3129136" cy="46937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Disciplinary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Bribing</a:t>
            </a:r>
            <a:r>
              <a:rPr lang="en-US" dirty="0" smtClean="0"/>
              <a:t>:  Children learn to expect rewards for inappropriate behavior.</a:t>
            </a:r>
          </a:p>
          <a:p>
            <a:endParaRPr lang="en-US" dirty="0"/>
          </a:p>
        </p:txBody>
      </p:sp>
      <p:pic>
        <p:nvPicPr>
          <p:cNvPr id="5" name="Picture 4" descr="bri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780928"/>
            <a:ext cx="2808312" cy="35103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3200" u="sng" dirty="0" smtClean="0"/>
              <a:t> Making children promise to behave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Children may feel forced to lie about misbehavior, rather than disappointing someone they love.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rom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08624"/>
            <a:ext cx="3417168" cy="3549376"/>
          </a:xfrm>
          <a:prstGeom prst="rect">
            <a:avLst/>
          </a:prstGeom>
        </p:spPr>
      </p:pic>
      <p:pic>
        <p:nvPicPr>
          <p:cNvPr id="1026" name="Picture 2" descr="http://t1.gstatic.com/images?q=tbn:ANd9GcT774n3vkiWjlyTK4vhz4mj6j8znEG7aN2UrMJEhpw2cKIQfWs01Ktqxam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08624"/>
            <a:ext cx="3825886" cy="267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u="sng" dirty="0" smtClean="0"/>
              <a:t>Shouting or yelling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This can be very frightening to young children.</a:t>
            </a:r>
          </a:p>
          <a:p>
            <a:pPr>
              <a:buNone/>
            </a:pPr>
            <a:r>
              <a:rPr lang="en-US" dirty="0" smtClean="0"/>
              <a:t>Older children learn to tune out yelling.</a:t>
            </a:r>
          </a:p>
          <a:p>
            <a:pPr>
              <a:buNone/>
            </a:pPr>
            <a:r>
              <a:rPr lang="en-US" dirty="0" smtClean="0"/>
              <a:t>Not good modeling.</a:t>
            </a:r>
            <a:endParaRPr lang="en-US" dirty="0"/>
          </a:p>
        </p:txBody>
      </p:sp>
      <p:pic>
        <p:nvPicPr>
          <p:cNvPr id="4" name="Picture 3" descr="yel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564904"/>
            <a:ext cx="3816424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Shaming,  Belittling, or </a:t>
            </a:r>
            <a:r>
              <a:rPr lang="en-US" sz="3200" dirty="0" err="1" smtClean="0"/>
              <a:t>Embarassing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Parents should not ridicule children’s mistakes.</a:t>
            </a:r>
            <a:endParaRPr lang="en-US" dirty="0"/>
          </a:p>
        </p:txBody>
      </p:sp>
      <p:pic>
        <p:nvPicPr>
          <p:cNvPr id="4" name="Picture 3" descr="Sh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060848"/>
            <a:ext cx="3200400" cy="43982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Meeting Children’s Needs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dirty="0" smtClean="0"/>
              <a:t>Physical, Emotional, Social, Intellectual</a:t>
            </a:r>
          </a:p>
          <a:p>
            <a:pPr lvl="1"/>
            <a:r>
              <a:rPr lang="en-US" dirty="0" smtClean="0"/>
              <a:t>Deprivation:  a lack of the critical needs and an encouraging environment that are essential to meeting these needs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		</a:t>
            </a:r>
          </a:p>
          <a:p>
            <a:pPr lvl="1">
              <a:buNone/>
            </a:pPr>
            <a:r>
              <a:rPr lang="en-US" dirty="0" smtClean="0"/>
              <a:t>		        </a:t>
            </a:r>
            <a:r>
              <a:rPr lang="en-US" sz="2000" dirty="0" smtClean="0"/>
              <a:t>Remember Danielle</a:t>
            </a:r>
            <a:endParaRPr lang="en-US" dirty="0" smtClean="0"/>
          </a:p>
        </p:txBody>
      </p:sp>
      <p:pic>
        <p:nvPicPr>
          <p:cNvPr id="14339" name="Picture 3" descr="daniel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251460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Threatening to Withhold Love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Telling children that you won’t love them anymore may make them fear rejection or abandonment.</a:t>
            </a:r>
            <a:endParaRPr lang="en-US" dirty="0"/>
          </a:p>
        </p:txBody>
      </p:sp>
      <p:pic>
        <p:nvPicPr>
          <p:cNvPr id="4" name="Picture 3" descr="dont-turn-your-back-on-m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4" y="2714624"/>
            <a:ext cx="3306663" cy="330666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Exaggerating the Consequences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Parents cannot follow through with some consequences, which will cause them to lose credibility.</a:t>
            </a:r>
            <a:endParaRPr lang="en-US" dirty="0"/>
          </a:p>
        </p:txBody>
      </p:sp>
      <p:pic>
        <p:nvPicPr>
          <p:cNvPr id="4" name="Picture 3" descr="gf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420888"/>
            <a:ext cx="2972375" cy="37154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800"/>
              <a:t>Parenting Styles</a:t>
            </a:r>
            <a:endParaRPr lang="en-US"/>
          </a:p>
        </p:txBody>
      </p:sp>
      <p:sp>
        <p:nvSpPr>
          <p:cNvPr id="15363" name="Text Box 1027"/>
          <p:cNvSpPr txBox="1">
            <a:spLocks noChangeArrowheads="1"/>
          </p:cNvSpPr>
          <p:nvPr/>
        </p:nvSpPr>
        <p:spPr bwMode="auto">
          <a:xfrm>
            <a:off x="228600" y="1109663"/>
            <a:ext cx="868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4" name="Text Box 1028"/>
          <p:cNvSpPr txBox="1">
            <a:spLocks noChangeArrowheads="1"/>
          </p:cNvSpPr>
          <p:nvPr/>
        </p:nvSpPr>
        <p:spPr bwMode="auto">
          <a:xfrm>
            <a:off x="228600" y="1066800"/>
            <a:ext cx="8610600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/>
              <a:t>The way that parents and other caregivers care for and discipline their children</a:t>
            </a:r>
          </a:p>
          <a:p>
            <a:pPr marL="342900" indent="-342900">
              <a:spcBef>
                <a:spcPct val="50000"/>
              </a:spcBef>
            </a:pPr>
            <a:r>
              <a:rPr lang="en-US" sz="3600"/>
              <a:t>3 Main Styles</a:t>
            </a:r>
            <a:endParaRPr lang="en-US" sz="3200"/>
          </a:p>
          <a:p>
            <a:pPr marL="342900" indent="-342900">
              <a:spcBef>
                <a:spcPct val="50000"/>
              </a:spcBef>
              <a:buFont typeface="Arial" pitchFamily="-123" charset="0"/>
              <a:buAutoNum type="arabicPeriod"/>
            </a:pPr>
            <a:r>
              <a:rPr lang="en-US" sz="2800"/>
              <a:t>Authoritarian:  Parents believe that children should obey without question.  When rules are broken, parents respond quickly and firmly.</a:t>
            </a:r>
          </a:p>
          <a:p>
            <a:pPr marL="342900" indent="-342900">
              <a:spcBef>
                <a:spcPct val="50000"/>
              </a:spcBef>
            </a:pPr>
            <a:endParaRPr lang="en-US" sz="2800"/>
          </a:p>
        </p:txBody>
      </p:sp>
      <p:pic>
        <p:nvPicPr>
          <p:cNvPr id="15365" name="Picture 1029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5720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/>
          </p:cNvSpPr>
          <p:nvPr>
            <p:ph type="title" idx="4294967295"/>
          </p:nvPr>
        </p:nvSpPr>
        <p:spPr>
          <a:xfrm>
            <a:off x="457200" y="-762000"/>
            <a:ext cx="8229600" cy="6858000"/>
          </a:xfrm>
        </p:spPr>
        <p:txBody>
          <a:bodyPr/>
          <a:lstStyle/>
          <a:p>
            <a:pPr algn="l">
              <a:buFont typeface="Arial" pitchFamily="-123" charset="0"/>
              <a:buNone/>
            </a:pPr>
            <a:r>
              <a:rPr lang="en-US" sz="2800" dirty="0"/>
              <a:t>2. Assertive-Democratic:  Children </a:t>
            </a:r>
            <a:r>
              <a:rPr lang="en-US" sz="2800"/>
              <a:t>have </a:t>
            </a:r>
            <a:r>
              <a:rPr lang="en-US" sz="2800" smtClean="0"/>
              <a:t>some </a:t>
            </a:r>
            <a:r>
              <a:rPr lang="en-US" sz="2800" dirty="0"/>
              <a:t>input into rules and limits.  When rules are broken, child has some input into punishment.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3.  Permissive:  Parents give children much freedom.  Children set their own rules.  Rule-breaking is ignored.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dirty="0"/>
          </a:p>
        </p:txBody>
      </p:sp>
      <p:pic>
        <p:nvPicPr>
          <p:cNvPr id="16387" name="Picture 1027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71550"/>
            <a:ext cx="2971800" cy="2228850"/>
          </a:xfrm>
          <a:prstGeom prst="rect">
            <a:avLst/>
          </a:prstGeom>
          <a:noFill/>
        </p:spPr>
      </p:pic>
      <p:pic>
        <p:nvPicPr>
          <p:cNvPr id="16390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343400"/>
            <a:ext cx="30607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Guiding Children’s Behavior</a:t>
            </a:r>
          </a:p>
        </p:txBody>
      </p:sp>
      <p:sp>
        <p:nvSpPr>
          <p:cNvPr id="17411" name="Text Box 1027"/>
          <p:cNvSpPr txBox="1">
            <a:spLocks noChangeArrowheads="1"/>
          </p:cNvSpPr>
          <p:nvPr/>
        </p:nvSpPr>
        <p:spPr bwMode="auto">
          <a:xfrm>
            <a:off x="609600" y="1524000"/>
            <a:ext cx="79248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/>
              <a:t>Guidance</a:t>
            </a:r>
            <a:r>
              <a:rPr lang="en-US" sz="2800"/>
              <a:t>:  Using firmness and understanding to help children learn right from wrong.</a:t>
            </a:r>
          </a:p>
          <a:p>
            <a:pPr algn="ctr">
              <a:spcBef>
                <a:spcPct val="50000"/>
              </a:spcBef>
            </a:pPr>
            <a:r>
              <a:rPr lang="en-US" sz="2400"/>
              <a:t>Can lead to:</a:t>
            </a:r>
            <a:endParaRPr lang="en-US" sz="2800"/>
          </a:p>
          <a:p>
            <a:pPr>
              <a:spcBef>
                <a:spcPct val="50000"/>
              </a:spcBef>
            </a:pPr>
            <a:r>
              <a:rPr lang="en-US" sz="2800" u="sng"/>
              <a:t>Self-Discipline</a:t>
            </a:r>
            <a:r>
              <a:rPr lang="en-US" sz="2800"/>
              <a:t>:  The ability to control one’s own behavior</a:t>
            </a:r>
          </a:p>
          <a:p>
            <a:pPr>
              <a:spcBef>
                <a:spcPct val="50000"/>
              </a:spcBef>
            </a:pPr>
            <a:r>
              <a:rPr lang="en-US" sz="2400"/>
              <a:t>      Gradually, children will develop a:</a:t>
            </a:r>
          </a:p>
          <a:p>
            <a:pPr>
              <a:spcBef>
                <a:spcPct val="50000"/>
              </a:spcBef>
            </a:pPr>
            <a:r>
              <a:rPr lang="en-US" sz="2800" u="sng"/>
              <a:t>Conscience</a:t>
            </a:r>
            <a:r>
              <a:rPr lang="en-US" sz="2800"/>
              <a:t>:  An inner sense of </a:t>
            </a:r>
          </a:p>
          <a:p>
            <a:pPr>
              <a:spcBef>
                <a:spcPct val="50000"/>
              </a:spcBef>
            </a:pPr>
            <a:r>
              <a:rPr lang="en-US" sz="2800"/>
              <a:t>what is right and wrong.</a:t>
            </a:r>
          </a:p>
        </p:txBody>
      </p:sp>
      <p:pic>
        <p:nvPicPr>
          <p:cNvPr id="17413" name="Picture 1029" descr="consci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267200"/>
            <a:ext cx="2552700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6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295400"/>
            <a:ext cx="1568450" cy="2590800"/>
          </a:xfrm>
          <a:prstGeom prst="rect">
            <a:avLst/>
          </a:prstGeom>
          <a:noFill/>
        </p:spPr>
      </p:pic>
      <p:sp>
        <p:nvSpPr>
          <p:cNvPr id="18435" name="Rectangle 102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Ways to Guide Children</a:t>
            </a:r>
          </a:p>
        </p:txBody>
      </p:sp>
      <p:sp>
        <p:nvSpPr>
          <p:cNvPr id="18436" name="Text Box 1028"/>
          <p:cNvSpPr txBox="1">
            <a:spLocks noChangeArrowheads="1"/>
          </p:cNvSpPr>
          <p:nvPr/>
        </p:nvSpPr>
        <p:spPr bwMode="auto">
          <a:xfrm>
            <a:off x="685800" y="1600200"/>
            <a:ext cx="80772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u="sng"/>
              <a:t>Being a Role Model</a:t>
            </a:r>
            <a:r>
              <a:rPr lang="en-US" sz="2400"/>
              <a:t>:  Children imitate.</a:t>
            </a:r>
          </a:p>
          <a:p>
            <a:pPr>
              <a:spcBef>
                <a:spcPct val="50000"/>
              </a:spcBef>
            </a:pPr>
            <a:r>
              <a:rPr lang="en-US" sz="2400"/>
              <a:t>	They learn best by following the</a:t>
            </a:r>
          </a:p>
          <a:p>
            <a:pPr>
              <a:spcBef>
                <a:spcPct val="50000"/>
              </a:spcBef>
            </a:pPr>
            <a:r>
              <a:rPr lang="en-US" sz="2400"/>
              <a:t>	example of those around them.</a:t>
            </a:r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r>
              <a:rPr lang="en-US" sz="2800"/>
              <a:t>-</a:t>
            </a:r>
            <a:r>
              <a:rPr lang="en-US" sz="2800" u="sng"/>
              <a:t>Setting Limits</a:t>
            </a:r>
            <a:r>
              <a:rPr lang="en-US" sz="2800"/>
              <a:t>: </a:t>
            </a:r>
            <a:r>
              <a:rPr lang="en-US" sz="2400"/>
              <a:t>Limits include physical</a:t>
            </a:r>
          </a:p>
          <a:p>
            <a:pPr>
              <a:spcBef>
                <a:spcPct val="50000"/>
              </a:spcBef>
            </a:pPr>
            <a:r>
              <a:rPr lang="en-US" sz="2400"/>
              <a:t>	restrictions and rules of behavior.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  <p:pic>
        <p:nvPicPr>
          <p:cNvPr id="18437" name="Picture 1029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1910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Guidelines for Setting Limits</a:t>
            </a:r>
          </a:p>
        </p:txBody>
      </p:sp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533400" y="1295400"/>
            <a:ext cx="8382000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Does the Limit allow the child to learn, explore, and grow? </a:t>
            </a:r>
            <a:r>
              <a:rPr lang="en-US" sz="2400"/>
              <a:t>Too much restriction hinders development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Is the limit fair and age appropriate?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Does the limit benefit the child, or is it merely for the adult’s convenience?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800"/>
          </a:p>
          <a:p>
            <a:pPr lvl="1">
              <a:spcBef>
                <a:spcPct val="50000"/>
              </a:spcBef>
            </a:pPr>
            <a:r>
              <a:rPr lang="en-US" sz="2800"/>
              <a:t>Be simple, clear, calm, and direct</a:t>
            </a:r>
          </a:p>
          <a:p>
            <a:pPr lvl="1">
              <a:spcBef>
                <a:spcPct val="50000"/>
              </a:spcBef>
            </a:pPr>
            <a:r>
              <a:rPr lang="en-US" sz="2800"/>
              <a:t>Repeat as needed</a:t>
            </a:r>
          </a:p>
          <a:p>
            <a:pPr lvl="1">
              <a:spcBef>
                <a:spcPct val="50000"/>
              </a:spcBef>
            </a:pPr>
            <a:r>
              <a:rPr lang="en-US" sz="2800"/>
              <a:t>Consistency is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Positive Reinforcement</a:t>
            </a:r>
          </a:p>
        </p:txBody>
      </p:sp>
      <p:sp>
        <p:nvSpPr>
          <p:cNvPr id="20483" name="Text Box 1027"/>
          <p:cNvSpPr txBox="1">
            <a:spLocks noChangeArrowheads="1"/>
          </p:cNvSpPr>
          <p:nvPr/>
        </p:nvSpPr>
        <p:spPr bwMode="auto">
          <a:xfrm>
            <a:off x="457200" y="1524000"/>
            <a:ext cx="8382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Giving children attention when their actions are appropriate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A response that encourages a particular behavior</a:t>
            </a:r>
          </a:p>
          <a:p>
            <a:pPr>
              <a:spcBef>
                <a:spcPct val="50000"/>
              </a:spcBef>
            </a:pPr>
            <a:endParaRPr lang="en-US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C40612"/>
                </a:solidFill>
              </a:rPr>
              <a:t>Be Specific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C40612"/>
                </a:solidFill>
              </a:rPr>
              <a:t>Comment on the behavior as soon as possible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C40612"/>
                </a:solidFill>
              </a:rPr>
              <a:t>Recognize small steps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C40612"/>
                </a:solidFill>
              </a:rPr>
              <a:t>Help children take </a:t>
            </a:r>
            <a:r>
              <a:rPr lang="en-US" sz="2400" dirty="0" smtClean="0">
                <a:solidFill>
                  <a:srgbClr val="C40612"/>
                </a:solidFill>
              </a:rPr>
              <a:t>pride </a:t>
            </a:r>
            <a:r>
              <a:rPr lang="en-US" sz="2400" dirty="0">
                <a:solidFill>
                  <a:srgbClr val="C40612"/>
                </a:solidFill>
              </a:rPr>
              <a:t>in their actions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C40612"/>
                </a:solidFill>
              </a:rPr>
              <a:t>Tailor the encouragement to the needs of the child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C40612"/>
                </a:solidFill>
              </a:rPr>
              <a:t>Use positive reinforcement wisely (not all the time)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Inappropriate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Misbehavior happens</a:t>
            </a:r>
          </a:p>
          <a:p>
            <a:pPr lvl="1"/>
            <a:r>
              <a:rPr lang="en-US" dirty="0" smtClean="0"/>
              <a:t>Think about the following when deciding what to do:</a:t>
            </a:r>
          </a:p>
          <a:p>
            <a:pPr lvl="2"/>
            <a:r>
              <a:rPr lang="en-US" sz="2800" dirty="0" smtClean="0">
                <a:solidFill>
                  <a:srgbClr val="0D7D2A"/>
                </a:solidFill>
              </a:rPr>
              <a:t>Is the child’s behavior age appropriate?</a:t>
            </a:r>
          </a:p>
          <a:p>
            <a:pPr lvl="2"/>
            <a:r>
              <a:rPr lang="en-US" sz="2800" dirty="0" smtClean="0">
                <a:solidFill>
                  <a:srgbClr val="0D7D2A"/>
                </a:solidFill>
              </a:rPr>
              <a:t>Does the child know the behavior was wrong?</a:t>
            </a:r>
          </a:p>
          <a:p>
            <a:pPr lvl="2"/>
            <a:r>
              <a:rPr lang="en-US" sz="2800" dirty="0" smtClean="0">
                <a:solidFill>
                  <a:srgbClr val="0D7D2A"/>
                </a:solidFill>
              </a:rPr>
              <a:t>Was the behavior deliberate, or beyond the child’s control?</a:t>
            </a:r>
            <a:endParaRPr lang="en-US" sz="2800" dirty="0">
              <a:solidFill>
                <a:srgbClr val="0D7D2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559</Words>
  <Application>Microsoft Office PowerPoint</Application>
  <PresentationFormat>On-screen Show (4:3)</PresentationFormat>
  <Paragraphs>98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Chapter 3-2</vt:lpstr>
      <vt:lpstr>Meeting Children’s Needs</vt:lpstr>
      <vt:lpstr>Parenting Styles</vt:lpstr>
      <vt:lpstr>2. Assertive-Democratic:  Children have some input into rules and limits.  When rules are broken, child has some input into punishment.      3.  Permissive:  Parents give children much freedom.  Children set their own rules.  Rule-breaking is ignored.  </vt:lpstr>
      <vt:lpstr>Guiding Children’s Behavior</vt:lpstr>
      <vt:lpstr>Ways to Guide Children</vt:lpstr>
      <vt:lpstr>Guidelines for Setting Limits</vt:lpstr>
      <vt:lpstr>Positive Reinforcement</vt:lpstr>
      <vt:lpstr>Dealing with Inappropriate Behavior</vt:lpstr>
      <vt:lpstr>Unintentional Misbehavior</vt:lpstr>
      <vt:lpstr>Using Punishment Effectively</vt:lpstr>
      <vt:lpstr>Negative Reinforcement</vt:lpstr>
      <vt:lpstr>2.  Logical Consequences:   consequences that have a connection to the misbehavior.</vt:lpstr>
      <vt:lpstr>3.  Loss of Privileges</vt:lpstr>
      <vt:lpstr>4.  Time Out</vt:lpstr>
      <vt:lpstr>Poor Disciplinary Measures</vt:lpstr>
      <vt:lpstr> Making children promise to behave</vt:lpstr>
      <vt:lpstr> Shouting or yelling</vt:lpstr>
      <vt:lpstr>Shaming,  Belittling, or Embarassing</vt:lpstr>
      <vt:lpstr>Threatening to Withhold Love</vt:lpstr>
      <vt:lpstr>Exaggerating the Consequences</vt:lpstr>
    </vt:vector>
  </TitlesOfParts>
  <Company>FPS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3-2</dc:title>
  <dc:creator>mbecker</dc:creator>
  <cp:lastModifiedBy>Windows User</cp:lastModifiedBy>
  <cp:revision>26</cp:revision>
  <cp:lastPrinted>2010-10-17T23:33:31Z</cp:lastPrinted>
  <dcterms:created xsi:type="dcterms:W3CDTF">2010-10-15T19:08:58Z</dcterms:created>
  <dcterms:modified xsi:type="dcterms:W3CDTF">2013-10-11T15:44:36Z</dcterms:modified>
</cp:coreProperties>
</file>