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E37C-49D4-4331-885D-E371043DBB0B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F103-1B84-4798-BB94-F03B0A305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E37C-49D4-4331-885D-E371043DBB0B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F103-1B84-4798-BB94-F03B0A305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E37C-49D4-4331-885D-E371043DBB0B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F103-1B84-4798-BB94-F03B0A305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E37C-49D4-4331-885D-E371043DBB0B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F103-1B84-4798-BB94-F03B0A305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E37C-49D4-4331-885D-E371043DBB0B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F103-1B84-4798-BB94-F03B0A305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E37C-49D4-4331-885D-E371043DBB0B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F103-1B84-4798-BB94-F03B0A305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E37C-49D4-4331-885D-E371043DBB0B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F103-1B84-4798-BB94-F03B0A305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E37C-49D4-4331-885D-E371043DBB0B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F103-1B84-4798-BB94-F03B0A305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E37C-49D4-4331-885D-E371043DBB0B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F103-1B84-4798-BB94-F03B0A305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E37C-49D4-4331-885D-E371043DBB0B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F103-1B84-4798-BB94-F03B0A305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E37C-49D4-4331-885D-E371043DBB0B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F103-1B84-4798-BB94-F03B0A305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7E37C-49D4-4331-885D-E371043DBB0B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5F103-1B84-4798-BB94-F03B0A305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066799"/>
          </a:xfrm>
        </p:spPr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6400800" cy="838200"/>
          </a:xfrm>
        </p:spPr>
        <p:txBody>
          <a:bodyPr/>
          <a:lstStyle/>
          <a:p>
            <a:r>
              <a:rPr lang="en-US" dirty="0" smtClean="0"/>
              <a:t>The Baby’s Arrival</a:t>
            </a:r>
            <a:endParaRPr lang="en-US" dirty="0"/>
          </a:p>
        </p:txBody>
      </p:sp>
      <p:pic>
        <p:nvPicPr>
          <p:cNvPr id="4" name="Picture 3" descr="newbor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2743200"/>
            <a:ext cx="4762500" cy="3095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Cesarean Birth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 smtClean="0"/>
              <a:t>When the baby is surgically delivered through an incision in the mother’s abdomen.</a:t>
            </a:r>
          </a:p>
          <a:p>
            <a:endParaRPr lang="en-US" dirty="0" smtClean="0"/>
          </a:p>
          <a:p>
            <a:r>
              <a:rPr lang="en-US" dirty="0" smtClean="0"/>
              <a:t>Reasons for this include:</a:t>
            </a:r>
          </a:p>
          <a:p>
            <a:pPr lvl="1"/>
            <a:r>
              <a:rPr lang="en-US" dirty="0" smtClean="0"/>
              <a:t>Lack of progress during labor</a:t>
            </a:r>
          </a:p>
          <a:p>
            <a:pPr lvl="1"/>
            <a:r>
              <a:rPr lang="en-US" dirty="0" smtClean="0"/>
              <a:t>Baby is in distress</a:t>
            </a:r>
          </a:p>
          <a:p>
            <a:pPr lvl="1"/>
            <a:r>
              <a:rPr lang="en-US" dirty="0" smtClean="0"/>
              <a:t>Baby is in wrong position</a:t>
            </a:r>
          </a:p>
          <a:p>
            <a:pPr lvl="1"/>
            <a:r>
              <a:rPr lang="en-US" dirty="0" smtClean="0"/>
              <a:t>Mother is having multiples</a:t>
            </a:r>
          </a:p>
          <a:p>
            <a:pPr marL="571500" indent="-514350"/>
            <a:r>
              <a:rPr lang="en-US" dirty="0" smtClean="0"/>
              <a:t>Requires up to 6 weeks for recovery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Cesarean Birth</a:t>
            </a:r>
            <a:endParaRPr lang="en-US" dirty="0"/>
          </a:p>
        </p:txBody>
      </p:sp>
      <p:pic>
        <p:nvPicPr>
          <p:cNvPr id="4" name="Content Placeholder 3" descr="cesarean birt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969512"/>
            <a:ext cx="5943600" cy="5642658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 Relief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Epidural – a medication injected into the lower back that numbs the lower half of the body.  It is the most commonly used pain reliever during childbirth.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Premature Birth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Births before 37 weeks.  </a:t>
            </a:r>
          </a:p>
          <a:p>
            <a:r>
              <a:rPr lang="en-US" dirty="0" smtClean="0"/>
              <a:t>(5-6% of births)</a:t>
            </a:r>
          </a:p>
          <a:p>
            <a:r>
              <a:rPr lang="en-US" dirty="0" smtClean="0"/>
              <a:t>Body systems are not 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dirty="0" smtClean="0"/>
              <a:t>yet mature &amp; ready </a:t>
            </a:r>
          </a:p>
          <a:p>
            <a:pPr>
              <a:buNone/>
            </a:pPr>
            <a:r>
              <a:rPr lang="en-US" sz="3600" dirty="0" smtClean="0"/>
              <a:t>	t</a:t>
            </a:r>
            <a:r>
              <a:rPr lang="en-US" dirty="0" smtClean="0"/>
              <a:t>o live outside the womb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premat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1371600"/>
            <a:ext cx="3386667" cy="51816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/>
              <a:t>Premature babies often need to be placed in an </a:t>
            </a:r>
            <a:r>
              <a:rPr lang="en-US" u="sng" dirty="0" smtClean="0"/>
              <a:t>incubator.</a:t>
            </a:r>
          </a:p>
          <a:p>
            <a:r>
              <a:rPr lang="en-US" dirty="0" smtClean="0"/>
              <a:t>The incubator controls oxygen, temperature &amp; humidity to help the baby develop.</a:t>
            </a:r>
          </a:p>
          <a:p>
            <a:endParaRPr lang="en-US" dirty="0"/>
          </a:p>
        </p:txBody>
      </p:sp>
      <p:pic>
        <p:nvPicPr>
          <p:cNvPr id="4" name="Picture 3" descr="incubat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2590800"/>
            <a:ext cx="7010400" cy="393458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&amp; Birth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Beginning of Labor</a:t>
            </a:r>
          </a:p>
          <a:p>
            <a:pPr lvl="1"/>
            <a:r>
              <a:rPr lang="en-US" u="sng" dirty="0" smtClean="0"/>
              <a:t>Lightening</a:t>
            </a:r>
            <a:r>
              <a:rPr lang="en-US" dirty="0" smtClean="0"/>
              <a:t>:  The baby settles deep in the uterus</a:t>
            </a:r>
          </a:p>
          <a:p>
            <a:pPr lvl="2">
              <a:buNone/>
            </a:pPr>
            <a:r>
              <a:rPr lang="en-US" dirty="0" smtClean="0"/>
              <a:t>Less pressure on the upper abdomen</a:t>
            </a:r>
          </a:p>
          <a:p>
            <a:pPr lvl="2">
              <a:buNone/>
            </a:pPr>
            <a:r>
              <a:rPr lang="en-US" dirty="0" smtClean="0"/>
              <a:t>Can happen any time in the last few weeks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Signs of Labor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Bloody show</a:t>
            </a:r>
            <a:r>
              <a:rPr lang="en-US" dirty="0" smtClean="0"/>
              <a:t>:  mucous that plugs the uterus during pregnancy dissolves, leaving a small pinkish or bloody stain. Can happen in the last few days.</a:t>
            </a:r>
          </a:p>
          <a:p>
            <a:r>
              <a:rPr lang="en-US" u="sng" dirty="0" smtClean="0"/>
              <a:t>Water breaks</a:t>
            </a:r>
            <a:r>
              <a:rPr lang="en-US" dirty="0" smtClean="0"/>
              <a:t>: A break in the </a:t>
            </a:r>
            <a:r>
              <a:rPr lang="en-US" dirty="0" smtClean="0"/>
              <a:t>amniotic </a:t>
            </a:r>
            <a:r>
              <a:rPr lang="en-US" dirty="0" smtClean="0"/>
              <a:t>sac.  This causes amniotic fluid to leak out.  Up to 48 hours before birth.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Contractions</a:t>
            </a:r>
            <a:r>
              <a:rPr lang="en-US" dirty="0" smtClean="0"/>
              <a:t>:  Muscles of the uterus contract and relax.  The contractions help to push the baby down.  As you get closer to delivery, they become longer, stronger, and closer together.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Fetal Monitoring</a:t>
            </a:r>
            <a:r>
              <a:rPr lang="en-US" dirty="0" smtClean="0"/>
              <a:t>: Watching the baby’s heart rate, usually with an ultrasound device</a:t>
            </a:r>
            <a:endParaRPr lang="en-US" dirty="0"/>
          </a:p>
        </p:txBody>
      </p:sp>
      <p:pic>
        <p:nvPicPr>
          <p:cNvPr id="4" name="Picture 3" descr="fetal monitor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3962400"/>
            <a:ext cx="2895600" cy="26871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en-US" u="sng" dirty="0" smtClean="0"/>
              <a:t>Premature Labor</a:t>
            </a:r>
            <a:r>
              <a:rPr lang="en-US" dirty="0" smtClean="0"/>
              <a:t>:  When labor begins </a:t>
            </a:r>
            <a:r>
              <a:rPr lang="en-US" dirty="0" smtClean="0"/>
              <a:t>before 37 weeks.</a:t>
            </a:r>
            <a:endParaRPr lang="en-US" dirty="0" smtClean="0"/>
          </a:p>
          <a:p>
            <a:endParaRPr lang="en-US" dirty="0" smtClean="0"/>
          </a:p>
          <a:p>
            <a:r>
              <a:rPr lang="en-US" u="sng" dirty="0" smtClean="0"/>
              <a:t>False Labor</a:t>
            </a:r>
            <a:r>
              <a:rPr lang="en-US" dirty="0" smtClean="0"/>
              <a:t>:  Contractions, but not actual labor contractions  (not regular, and don’t become stronger)</a:t>
            </a:r>
          </a:p>
          <a:p>
            <a:pPr>
              <a:buNone/>
            </a:pPr>
            <a:endParaRPr lang="en-US" dirty="0" smtClean="0"/>
          </a:p>
          <a:p>
            <a:r>
              <a:rPr lang="en-US" u="sng" dirty="0" smtClean="0"/>
              <a:t>Inducing Labor</a:t>
            </a:r>
            <a:r>
              <a:rPr lang="en-US" dirty="0" smtClean="0"/>
              <a:t>:  Starting labor by artificial means (usually medication)</a:t>
            </a:r>
          </a:p>
          <a:p>
            <a:pPr>
              <a:buNone/>
            </a:pPr>
            <a:r>
              <a:rPr lang="en-US" dirty="0" smtClean="0"/>
              <a:t>	Done for medical reasons or emergencies, or after 42 weeks.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Labor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4906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u="sng" dirty="0" smtClean="0"/>
              <a:t>Stage 1:</a:t>
            </a:r>
          </a:p>
          <a:p>
            <a:r>
              <a:rPr lang="en-US" dirty="0" smtClean="0"/>
              <a:t>Contractions:  They Increase in strength, length and frequency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smtClean="0"/>
              <a:t>(60 seconds in length, 5 – 6 minutes apart)</a:t>
            </a:r>
          </a:p>
          <a:p>
            <a:r>
              <a:rPr lang="en-US" dirty="0" smtClean="0"/>
              <a:t>Dilation:  The cervix dilates  (opens and gets larger)</a:t>
            </a:r>
          </a:p>
          <a:p>
            <a:r>
              <a:rPr lang="en-US" dirty="0" smtClean="0"/>
              <a:t>Transition:  Cervix is fully dilated (10cm diameter)</a:t>
            </a:r>
          </a:p>
          <a:p>
            <a:pPr lvl="1">
              <a:buNone/>
            </a:pPr>
            <a:r>
              <a:rPr lang="en-US" sz="3200" dirty="0" smtClean="0"/>
              <a:t>Strong contractions, lasting 90 seconds &amp; 2 – 3 minutes apart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b="1" u="sng" dirty="0" smtClean="0"/>
              <a:t>Stage 2: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Contractions push the baby through the vagina (birth canal)</a:t>
            </a:r>
          </a:p>
          <a:p>
            <a:pPr>
              <a:buNone/>
            </a:pPr>
            <a:r>
              <a:rPr lang="en-US" dirty="0" smtClean="0"/>
              <a:t>The baby’s head narrows and elongates to fit through.</a:t>
            </a:r>
          </a:p>
          <a:p>
            <a:pPr>
              <a:buNone/>
            </a:pPr>
            <a:r>
              <a:rPr lang="en-US" dirty="0" smtClean="0"/>
              <a:t>Doctors support the head.  The shoulders follow, one at a time.</a:t>
            </a:r>
          </a:p>
          <a:p>
            <a:pPr>
              <a:buNone/>
            </a:pPr>
            <a:r>
              <a:rPr lang="en-US" dirty="0" smtClean="0"/>
              <a:t>The rest of the baby follows quickly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2</a:t>
            </a:r>
            <a:endParaRPr lang="en-US" dirty="0"/>
          </a:p>
        </p:txBody>
      </p:sp>
      <p:pic>
        <p:nvPicPr>
          <p:cNvPr id="4" name="Content Placeholder 3" descr="labor &amp; deliver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1" y="1228440"/>
            <a:ext cx="7010400" cy="52694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Stage 3: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Smaller contractions help to separate the placenta from the uterus and push it out.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placenta and umbilical cord contain </a:t>
            </a:r>
            <a:r>
              <a:rPr lang="en-US" u="sng" dirty="0" smtClean="0"/>
              <a:t>cord blood</a:t>
            </a:r>
            <a:r>
              <a:rPr lang="en-US" dirty="0" smtClean="0"/>
              <a:t>.  Cord blood contains </a:t>
            </a:r>
            <a:r>
              <a:rPr lang="en-US" u="sng" dirty="0" smtClean="0"/>
              <a:t>stem cells</a:t>
            </a:r>
            <a:r>
              <a:rPr lang="en-US" dirty="0" smtClean="0"/>
              <a:t>.  These cells are capable of becoming any type of cell.  They can be saved and stored for later use.  They can be used to treat illnesses.</a:t>
            </a:r>
            <a:endParaRPr lang="en-US" dirty="0"/>
          </a:p>
        </p:txBody>
      </p:sp>
      <p:pic>
        <p:nvPicPr>
          <p:cNvPr id="5" name="Picture 4" descr="delivery of placenta.gif"/>
          <p:cNvPicPr>
            <a:picLocks noChangeAspect="1"/>
          </p:cNvPicPr>
          <p:nvPr/>
        </p:nvPicPr>
        <p:blipFill>
          <a:blip r:embed="rId2" cstate="print"/>
          <a:srcRect l="46327" t="53333"/>
          <a:stretch>
            <a:fillRect/>
          </a:stretch>
        </p:blipFill>
        <p:spPr>
          <a:xfrm>
            <a:off x="2209800" y="1753685"/>
            <a:ext cx="2675166" cy="21325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371</Words>
  <Application>Microsoft Office PowerPoint</Application>
  <PresentationFormat>On-screen Show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Chapter 6</vt:lpstr>
      <vt:lpstr>Labor &amp; Birth</vt:lpstr>
      <vt:lpstr>Early Signs of Labor</vt:lpstr>
      <vt:lpstr>Slide 4</vt:lpstr>
      <vt:lpstr>Slide 5</vt:lpstr>
      <vt:lpstr>Stages of Labor</vt:lpstr>
      <vt:lpstr>Slide 7</vt:lpstr>
      <vt:lpstr>Stage 2</vt:lpstr>
      <vt:lpstr>Slide 9</vt:lpstr>
      <vt:lpstr>Cesarean Birth</vt:lpstr>
      <vt:lpstr>Cesarean Birth</vt:lpstr>
      <vt:lpstr>Pain Relief</vt:lpstr>
      <vt:lpstr>Premature Birth</vt:lpstr>
      <vt:lpstr>Slide 14</vt:lpstr>
    </vt:vector>
  </TitlesOfParts>
  <Company>FPS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mbecker</dc:creator>
  <cp:lastModifiedBy>Windows User</cp:lastModifiedBy>
  <cp:revision>23</cp:revision>
  <dcterms:created xsi:type="dcterms:W3CDTF">2011-01-04T17:42:08Z</dcterms:created>
  <dcterms:modified xsi:type="dcterms:W3CDTF">2011-11-28T19:11:24Z</dcterms:modified>
</cp:coreProperties>
</file>