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327AE-86D6-45D6-AB89-249984171234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73D2-69FB-464C-A738-FCE1CF18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/>
          <a:lstStyle/>
          <a:p>
            <a:r>
              <a:rPr lang="en-US" dirty="0" smtClean="0"/>
              <a:t>The Newborn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ewborn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057400"/>
            <a:ext cx="6429248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 of the Newborn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953000"/>
          </a:xfrm>
        </p:spPr>
        <p:txBody>
          <a:bodyPr/>
          <a:lstStyle/>
          <a:p>
            <a:r>
              <a:rPr lang="en-US" dirty="0" smtClean="0"/>
              <a:t>Head is large for body</a:t>
            </a:r>
          </a:p>
          <a:p>
            <a:pPr lvl="1"/>
            <a:r>
              <a:rPr lang="en-US" dirty="0" smtClean="0"/>
              <a:t>May be misshapen due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to birth</a:t>
            </a:r>
          </a:p>
          <a:p>
            <a:r>
              <a:rPr lang="en-US" u="sng" dirty="0" smtClean="0"/>
              <a:t>Fontanels:</a:t>
            </a:r>
            <a:r>
              <a:rPr lang="en-US" dirty="0" smtClean="0"/>
              <a:t>  </a:t>
            </a:r>
            <a:r>
              <a:rPr lang="en-US" sz="2800" dirty="0" smtClean="0"/>
              <a:t>soft spots on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the baby’s head where the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bones of the skull have not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yet fused. These will join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together within 18 months.</a:t>
            </a:r>
          </a:p>
          <a:p>
            <a:pPr lvl="1"/>
            <a:endParaRPr lang="en-US" dirty="0"/>
          </a:p>
        </p:txBody>
      </p:sp>
      <p:pic>
        <p:nvPicPr>
          <p:cNvPr id="4" name="Picture 3" descr="fontan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1143000"/>
            <a:ext cx="4114800" cy="3291840"/>
          </a:xfrm>
          <a:prstGeom prst="rect">
            <a:avLst/>
          </a:prstGeom>
        </p:spPr>
      </p:pic>
      <p:pic>
        <p:nvPicPr>
          <p:cNvPr id="5" name="Picture 4" descr="fontanel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343400"/>
            <a:ext cx="2162175" cy="23533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r>
              <a:rPr lang="en-US" dirty="0" smtClean="0"/>
              <a:t>Babies need to be kept warm </a:t>
            </a:r>
          </a:p>
          <a:p>
            <a:pPr lvl="1"/>
            <a:r>
              <a:rPr lang="en-US" dirty="0" smtClean="0"/>
              <a:t>Blankets &amp; caps are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Some babies have </a:t>
            </a:r>
            <a:r>
              <a:rPr lang="en-US" u="sng" dirty="0" err="1" smtClean="0"/>
              <a:t>lanugo</a:t>
            </a:r>
            <a:r>
              <a:rPr lang="en-US" dirty="0"/>
              <a:t> </a:t>
            </a:r>
            <a:r>
              <a:rPr lang="en-US" dirty="0" smtClean="0"/>
              <a:t> -  Fine downy hair    This will soon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disappear.</a:t>
            </a:r>
            <a:endParaRPr lang="en-US" dirty="0"/>
          </a:p>
        </p:txBody>
      </p:sp>
      <p:pic>
        <p:nvPicPr>
          <p:cNvPr id="4" name="Picture 3" descr="lanu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124200"/>
            <a:ext cx="5199962" cy="34527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Some babies are covered in </a:t>
            </a:r>
            <a:r>
              <a:rPr lang="en-US" u="sng" dirty="0" err="1" smtClean="0"/>
              <a:t>vernix</a:t>
            </a:r>
            <a:r>
              <a:rPr lang="en-US" dirty="0" smtClean="0"/>
              <a:t>.  It is a white, pasty substance.  It will wash off during the baby’s first bath.</a:t>
            </a:r>
            <a:endParaRPr lang="en-US" dirty="0"/>
          </a:p>
        </p:txBody>
      </p:sp>
      <p:pic>
        <p:nvPicPr>
          <p:cNvPr id="4" name="Picture 3" descr="vernix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057400"/>
            <a:ext cx="6577642" cy="43576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Many babies have </a:t>
            </a:r>
            <a:r>
              <a:rPr lang="en-US" u="sng" dirty="0" err="1" smtClean="0"/>
              <a:t>milia</a:t>
            </a:r>
            <a:r>
              <a:rPr lang="en-US" dirty="0" smtClean="0"/>
              <a:t> on their nose and cheeks.  These little bumps are plugged oil ducts, similar to acne.  It will disappear in a week or so.</a:t>
            </a:r>
            <a:endParaRPr lang="en-US" dirty="0"/>
          </a:p>
        </p:txBody>
      </p:sp>
      <p:pic>
        <p:nvPicPr>
          <p:cNvPr id="4" name="Picture 3" descr="mi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290762"/>
            <a:ext cx="4788804" cy="35766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Apgar</a:t>
            </a:r>
            <a:r>
              <a:rPr lang="en-US" dirty="0" smtClean="0"/>
              <a:t>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 baby is one minute old, and five minutes, old, doctors evaluate the baby’s physical condition using the APGAR scale. </a:t>
            </a:r>
          </a:p>
          <a:p>
            <a:endParaRPr lang="en-US" dirty="0" smtClean="0"/>
          </a:p>
          <a:p>
            <a:r>
              <a:rPr lang="en-US" dirty="0" smtClean="0"/>
              <a:t>Five factors are rated on a scale of 0 – 2</a:t>
            </a:r>
          </a:p>
          <a:p>
            <a:pPr lvl="1"/>
            <a:r>
              <a:rPr lang="en-US" dirty="0" smtClean="0"/>
              <a:t>Heart rate</a:t>
            </a:r>
          </a:p>
          <a:p>
            <a:pPr lvl="1"/>
            <a:r>
              <a:rPr lang="en-US" dirty="0" smtClean="0"/>
              <a:t>Breathing</a:t>
            </a:r>
          </a:p>
          <a:p>
            <a:pPr lvl="1"/>
            <a:r>
              <a:rPr lang="en-US" dirty="0" smtClean="0"/>
              <a:t>Muscle tone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Response to stimulation</a:t>
            </a:r>
            <a:endParaRPr lang="en-US" dirty="0"/>
          </a:p>
        </p:txBody>
      </p:sp>
      <p:pic>
        <p:nvPicPr>
          <p:cNvPr id="4" name="Picture 3" descr="checking newbo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799" y="4191000"/>
            <a:ext cx="2748643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pg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335280"/>
            <a:ext cx="7686476" cy="614918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Apgar</a:t>
            </a:r>
            <a:r>
              <a:rPr lang="en-US" dirty="0" smtClean="0"/>
              <a:t> Scale,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10 would be a perfect score.</a:t>
            </a:r>
          </a:p>
          <a:p>
            <a:r>
              <a:rPr lang="en-US" dirty="0" smtClean="0"/>
              <a:t>6 – 10 is normal after 5 minutes.</a:t>
            </a:r>
          </a:p>
          <a:p>
            <a:r>
              <a:rPr lang="en-US" dirty="0" smtClean="0"/>
              <a:t>Lower than this means the baby needs medical attention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Babies are then weighed, measured, cleaned up and dried.</a:t>
            </a:r>
          </a:p>
          <a:p>
            <a:r>
              <a:rPr lang="en-US" dirty="0" smtClean="0"/>
              <a:t>A footprint is taken</a:t>
            </a:r>
          </a:p>
          <a:p>
            <a:r>
              <a:rPr lang="en-US" dirty="0" smtClean="0"/>
              <a:t>Blood is taken from the umbilical cord and tested for certain diseases</a:t>
            </a:r>
            <a:endParaRPr lang="en-US" dirty="0"/>
          </a:p>
        </p:txBody>
      </p:sp>
      <p:pic>
        <p:nvPicPr>
          <p:cNvPr id="4" name="Picture 3" descr="baby_foot_pr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429000"/>
            <a:ext cx="3333750" cy="2933700"/>
          </a:xfrm>
          <a:prstGeom prst="rect">
            <a:avLst/>
          </a:prstGeom>
        </p:spPr>
      </p:pic>
      <p:pic>
        <p:nvPicPr>
          <p:cNvPr id="5" name="Picture 4" descr="cleaning newbo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28600" y="2819400"/>
            <a:ext cx="5905500" cy="381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Newborn</vt:lpstr>
      <vt:lpstr>Appearance of the Newborn</vt:lpstr>
      <vt:lpstr>Slide 3</vt:lpstr>
      <vt:lpstr>Slide 4</vt:lpstr>
      <vt:lpstr>Slide 5</vt:lpstr>
      <vt:lpstr>The Apgar Scale</vt:lpstr>
      <vt:lpstr>Slide 7</vt:lpstr>
      <vt:lpstr>Apgar Scale, Continued</vt:lpstr>
      <vt:lpstr>Slide 9</vt:lpstr>
    </vt:vector>
  </TitlesOfParts>
  <Company>FPS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Newborn</dc:title>
  <dc:creator>mbecker</dc:creator>
  <cp:lastModifiedBy>mbecker</cp:lastModifiedBy>
  <cp:revision>7</cp:revision>
  <dcterms:created xsi:type="dcterms:W3CDTF">2011-01-06T12:28:18Z</dcterms:created>
  <dcterms:modified xsi:type="dcterms:W3CDTF">2011-01-10T18:22:15Z</dcterms:modified>
</cp:coreProperties>
</file>