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BC3997-7FF4-4980-B4B6-7232E7BDD8EA}" type="datetimeFigureOut">
              <a:rPr lang="en-US" smtClean="0"/>
              <a:pPr/>
              <a:t>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FCC1F-7B82-4B71-A3EE-05BCDAF478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BC3997-7FF4-4980-B4B6-7232E7BDD8EA}" type="datetimeFigureOut">
              <a:rPr lang="en-US" smtClean="0"/>
              <a:pPr/>
              <a:t>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FCC1F-7B82-4B71-A3EE-05BCDAF478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BC3997-7FF4-4980-B4B6-7232E7BDD8EA}" type="datetimeFigureOut">
              <a:rPr lang="en-US" smtClean="0"/>
              <a:pPr/>
              <a:t>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FCC1F-7B82-4B71-A3EE-05BCDAF478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BC3997-7FF4-4980-B4B6-7232E7BDD8EA}" type="datetimeFigureOut">
              <a:rPr lang="en-US" smtClean="0"/>
              <a:pPr/>
              <a:t>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FCC1F-7B82-4B71-A3EE-05BCDAF478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BC3997-7FF4-4980-B4B6-7232E7BDD8EA}" type="datetimeFigureOut">
              <a:rPr lang="en-US" smtClean="0"/>
              <a:pPr/>
              <a:t>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FCC1F-7B82-4B71-A3EE-05BCDAF478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BC3997-7FF4-4980-B4B6-7232E7BDD8EA}" type="datetimeFigureOut">
              <a:rPr lang="en-US" smtClean="0"/>
              <a:pPr/>
              <a:t>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FCC1F-7B82-4B71-A3EE-05BCDAF478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BC3997-7FF4-4980-B4B6-7232E7BDD8EA}" type="datetimeFigureOut">
              <a:rPr lang="en-US" smtClean="0"/>
              <a:pPr/>
              <a:t>1/10/2011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DFCC1F-7B82-4B71-A3EE-05BCDAF478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BC3997-7FF4-4980-B4B6-7232E7BDD8EA}" type="datetimeFigureOut">
              <a:rPr lang="en-US" smtClean="0"/>
              <a:pPr/>
              <a:t>1/10/2011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DFCC1F-7B82-4B71-A3EE-05BCDAF478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C3997-7FF4-4980-B4B6-7232E7BDD8EA}" type="datetimeFigureOut">
              <a:rPr lang="en-US" smtClean="0"/>
              <a:pPr/>
              <a:t>1/10/2011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DFCC1F-7B82-4B71-A3EE-05BCDAF478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C3997-7FF4-4980-B4B6-7232E7BDD8EA}" type="datetimeFigureOut">
              <a:rPr lang="en-US" smtClean="0"/>
              <a:pPr/>
              <a:t>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FCC1F-7B82-4B71-A3EE-05BCDAF478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C3997-7FF4-4980-B4B6-7232E7BDD8EA}" type="datetimeFigureOut">
              <a:rPr lang="en-US" smtClean="0"/>
              <a:pPr/>
              <a:t>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FCC1F-7B82-4B71-A3EE-05BCDAF478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BC3997-7FF4-4980-B4B6-7232E7BDD8EA}" type="datetimeFigureOut">
              <a:rPr lang="en-US" smtClean="0"/>
              <a:pPr/>
              <a:t>1/10/2011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FCC1F-7B82-4B71-A3EE-05BCDAF478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6-3</a:t>
            </a:r>
            <a:br>
              <a:rPr lang="en-US" dirty="0" smtClean="0"/>
            </a:br>
            <a:r>
              <a:rPr lang="en-US" dirty="0" smtClean="0"/>
              <a:t>The Postnatal Period</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Bonding</a:t>
            </a:r>
            <a:endParaRPr lang="en-US" dirty="0"/>
          </a:p>
        </p:txBody>
      </p:sp>
      <p:sp>
        <p:nvSpPr>
          <p:cNvPr id="3" name="Content Placeholder 2"/>
          <p:cNvSpPr>
            <a:spLocks noGrp="1"/>
          </p:cNvSpPr>
          <p:nvPr>
            <p:ph idx="1"/>
          </p:nvPr>
        </p:nvSpPr>
        <p:spPr>
          <a:xfrm>
            <a:off x="228600" y="990600"/>
            <a:ext cx="8915400" cy="5135563"/>
          </a:xfrm>
        </p:spPr>
        <p:txBody>
          <a:bodyPr/>
          <a:lstStyle/>
          <a:p>
            <a:r>
              <a:rPr lang="en-US" dirty="0" smtClean="0"/>
              <a:t>Forming emotional ties between parents and baby.</a:t>
            </a:r>
          </a:p>
          <a:p>
            <a:pPr lvl="1">
              <a:buNone/>
            </a:pPr>
            <a:r>
              <a:rPr lang="en-US" dirty="0" smtClean="0"/>
              <a:t>Research shows that this is vital for a baby’s development (including brain development)</a:t>
            </a:r>
          </a:p>
          <a:p>
            <a:pPr lvl="1"/>
            <a:r>
              <a:rPr lang="en-US" dirty="0" smtClean="0"/>
              <a:t>Newborns are placed with their parents as soon as possible.  Baby’s learn their parents smells, voices, &amp; touch.</a:t>
            </a:r>
            <a:endParaRPr lang="en-US" dirty="0"/>
          </a:p>
        </p:txBody>
      </p:sp>
      <p:pic>
        <p:nvPicPr>
          <p:cNvPr id="4" name="Picture 3" descr="bonding.jpg"/>
          <p:cNvPicPr>
            <a:picLocks noChangeAspect="1"/>
          </p:cNvPicPr>
          <p:nvPr/>
        </p:nvPicPr>
        <p:blipFill>
          <a:blip r:embed="rId2" cstate="print"/>
          <a:stretch>
            <a:fillRect/>
          </a:stretch>
        </p:blipFill>
        <p:spPr>
          <a:xfrm rot="10800000" flipV="1">
            <a:off x="3276600" y="4062046"/>
            <a:ext cx="4114800" cy="279595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txBody>
          <a:bodyPr/>
          <a:lstStyle/>
          <a:p>
            <a:r>
              <a:rPr lang="en-US" dirty="0" smtClean="0"/>
              <a:t>Nursing can begin right away.</a:t>
            </a:r>
          </a:p>
          <a:p>
            <a:pPr lvl="1"/>
            <a:r>
              <a:rPr lang="en-US" dirty="0" smtClean="0"/>
              <a:t>This helps the uterus contract &amp; stop bleeding.</a:t>
            </a:r>
          </a:p>
          <a:p>
            <a:pPr lvl="1"/>
            <a:endParaRPr lang="en-US" dirty="0"/>
          </a:p>
          <a:p>
            <a:pPr lvl="1"/>
            <a:r>
              <a:rPr lang="en-US" b="1" dirty="0" err="1" smtClean="0"/>
              <a:t>Colostrum</a:t>
            </a:r>
            <a:r>
              <a:rPr lang="en-US" dirty="0" smtClean="0"/>
              <a:t>: Early breast milk that is high in calories &amp; protein.  It helps protect the baby against illness.</a:t>
            </a:r>
            <a:endParaRPr lang="en-US" dirty="0"/>
          </a:p>
        </p:txBody>
      </p:sp>
      <p:pic>
        <p:nvPicPr>
          <p:cNvPr id="4" name="Picture 3" descr="breastfeeding.jpg"/>
          <p:cNvPicPr>
            <a:picLocks noChangeAspect="1"/>
          </p:cNvPicPr>
          <p:nvPr/>
        </p:nvPicPr>
        <p:blipFill>
          <a:blip r:embed="rId2" cstate="print"/>
          <a:stretch>
            <a:fillRect/>
          </a:stretch>
        </p:blipFill>
        <p:spPr>
          <a:xfrm>
            <a:off x="2667000" y="2819400"/>
            <a:ext cx="3657600" cy="367461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Neonatal Period</a:t>
            </a:r>
            <a:br>
              <a:rPr lang="en-US" dirty="0" smtClean="0"/>
            </a:br>
            <a:r>
              <a:rPr lang="en-US" dirty="0" smtClean="0"/>
              <a:t>The baby’s first month of Life</a:t>
            </a:r>
            <a:endParaRPr lang="en-US" dirty="0"/>
          </a:p>
        </p:txBody>
      </p:sp>
      <p:sp>
        <p:nvSpPr>
          <p:cNvPr id="3" name="Content Placeholder 2"/>
          <p:cNvSpPr>
            <a:spLocks noGrp="1"/>
          </p:cNvSpPr>
          <p:nvPr>
            <p:ph idx="1"/>
          </p:nvPr>
        </p:nvSpPr>
        <p:spPr/>
        <p:txBody>
          <a:bodyPr/>
          <a:lstStyle/>
          <a:p>
            <a:r>
              <a:rPr lang="en-US" u="sng" dirty="0" smtClean="0"/>
              <a:t>Jaundice</a:t>
            </a:r>
            <a:r>
              <a:rPr lang="en-US" dirty="0" smtClean="0"/>
              <a:t>: common in newborns.  Baby’s eyes &amp; skin will look yellowish.  The liver can’t remove </a:t>
            </a:r>
            <a:r>
              <a:rPr lang="en-US" b="1" dirty="0" err="1" smtClean="0"/>
              <a:t>bilirubin</a:t>
            </a:r>
            <a:r>
              <a:rPr lang="en-US" dirty="0" smtClean="0"/>
              <a:t>, a substance produced by the breakdown of red blood cells.</a:t>
            </a:r>
            <a:endParaRPr lang="en-US" b="1" dirty="0"/>
          </a:p>
        </p:txBody>
      </p:sp>
      <p:pic>
        <p:nvPicPr>
          <p:cNvPr id="4" name="Picture 3" descr="jaundice.jpg"/>
          <p:cNvPicPr>
            <a:picLocks noChangeAspect="1"/>
          </p:cNvPicPr>
          <p:nvPr/>
        </p:nvPicPr>
        <p:blipFill>
          <a:blip r:embed="rId2" cstate="print"/>
          <a:stretch>
            <a:fillRect/>
          </a:stretch>
        </p:blipFill>
        <p:spPr>
          <a:xfrm>
            <a:off x="4800600" y="3611880"/>
            <a:ext cx="4057650" cy="324612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228600"/>
            <a:ext cx="8915400" cy="5897563"/>
          </a:xfrm>
        </p:spPr>
        <p:txBody>
          <a:bodyPr/>
          <a:lstStyle/>
          <a:p>
            <a:r>
              <a:rPr lang="en-US" dirty="0" smtClean="0"/>
              <a:t>Weight loss is common in first few days, </a:t>
            </a:r>
            <a:endParaRPr lang="en-US" dirty="0" smtClean="0"/>
          </a:p>
          <a:p>
            <a:pPr>
              <a:buNone/>
            </a:pPr>
            <a:r>
              <a:rPr lang="en-US" dirty="0" smtClean="0"/>
              <a:t>	</a:t>
            </a:r>
            <a:r>
              <a:rPr lang="en-US" dirty="0" smtClean="0"/>
              <a:t>but </a:t>
            </a:r>
            <a:r>
              <a:rPr lang="en-US" dirty="0" smtClean="0"/>
              <a:t>then weight gain will begin</a:t>
            </a:r>
            <a:r>
              <a:rPr lang="en-US" dirty="0" smtClean="0"/>
              <a:t>.</a:t>
            </a:r>
          </a:p>
          <a:p>
            <a:pPr>
              <a:buNone/>
            </a:pPr>
            <a:endParaRPr lang="en-US" dirty="0" smtClean="0"/>
          </a:p>
          <a:p>
            <a:r>
              <a:rPr lang="en-US" u="sng" dirty="0" smtClean="0"/>
              <a:t>Lactation Consultants</a:t>
            </a:r>
            <a:r>
              <a:rPr lang="en-US" dirty="0" smtClean="0"/>
              <a:t>:  can help moms </a:t>
            </a:r>
          </a:p>
          <a:p>
            <a:pPr>
              <a:buNone/>
            </a:pPr>
            <a:r>
              <a:rPr lang="en-US" dirty="0" smtClean="0"/>
              <a:t>	</a:t>
            </a:r>
            <a:r>
              <a:rPr lang="en-US" dirty="0" smtClean="0"/>
              <a:t>learn to breastfeed.</a:t>
            </a:r>
          </a:p>
          <a:p>
            <a:endParaRPr lang="en-US" u="sng" dirty="0" smtClean="0"/>
          </a:p>
          <a:p>
            <a:r>
              <a:rPr lang="en-US" u="sng" dirty="0" smtClean="0"/>
              <a:t>Rooming in</a:t>
            </a:r>
            <a:r>
              <a:rPr lang="en-US" dirty="0" smtClean="0"/>
              <a:t>:  when the newborn can stay in the room with mom</a:t>
            </a:r>
            <a:endParaRPr lang="en-US" u="sng" dirty="0" smtClean="0"/>
          </a:p>
          <a:p>
            <a:endParaRPr lang="en-US" dirty="0" smtClean="0"/>
          </a:p>
          <a:p>
            <a:pPr>
              <a:buNone/>
            </a:pPr>
            <a:endParaRPr lang="en-US" u="sng" dirty="0" smtClean="0"/>
          </a:p>
          <a:p>
            <a:endParaRPr lang="en-US" dirty="0"/>
          </a:p>
        </p:txBody>
      </p:sp>
      <p:pic>
        <p:nvPicPr>
          <p:cNvPr id="4" name="Picture 3" descr="weighh-in.jpg"/>
          <p:cNvPicPr>
            <a:picLocks noChangeAspect="1"/>
          </p:cNvPicPr>
          <p:nvPr/>
        </p:nvPicPr>
        <p:blipFill>
          <a:blip r:embed="rId2" cstate="print"/>
          <a:stretch>
            <a:fillRect/>
          </a:stretch>
        </p:blipFill>
        <p:spPr>
          <a:xfrm>
            <a:off x="7086600" y="304800"/>
            <a:ext cx="1828800" cy="2745946"/>
          </a:xfrm>
          <a:prstGeom prst="rect">
            <a:avLst/>
          </a:prstGeom>
        </p:spPr>
      </p:pic>
      <p:pic>
        <p:nvPicPr>
          <p:cNvPr id="5" name="Picture 4" descr="rooming-in.jpg"/>
          <p:cNvPicPr>
            <a:picLocks noChangeAspect="1"/>
          </p:cNvPicPr>
          <p:nvPr/>
        </p:nvPicPr>
        <p:blipFill>
          <a:blip r:embed="rId3" cstate="print"/>
          <a:stretch>
            <a:fillRect/>
          </a:stretch>
        </p:blipFill>
        <p:spPr>
          <a:xfrm>
            <a:off x="3429000" y="4419600"/>
            <a:ext cx="3048000" cy="2286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Premature Babies</a:t>
            </a:r>
            <a:endParaRPr lang="en-US" dirty="0"/>
          </a:p>
        </p:txBody>
      </p:sp>
      <p:sp>
        <p:nvSpPr>
          <p:cNvPr id="3" name="Content Placeholder 2"/>
          <p:cNvSpPr>
            <a:spLocks noGrp="1"/>
          </p:cNvSpPr>
          <p:nvPr>
            <p:ph idx="1"/>
          </p:nvPr>
        </p:nvSpPr>
        <p:spPr>
          <a:xfrm>
            <a:off x="457200" y="762000"/>
            <a:ext cx="8229600" cy="5364163"/>
          </a:xfrm>
        </p:spPr>
        <p:txBody>
          <a:bodyPr/>
          <a:lstStyle/>
          <a:p>
            <a:r>
              <a:rPr lang="en-US" dirty="0" smtClean="0"/>
              <a:t>Born before 37 weeks</a:t>
            </a:r>
          </a:p>
          <a:p>
            <a:pPr lvl="1"/>
            <a:r>
              <a:rPr lang="en-US" dirty="0" smtClean="0"/>
              <a:t>Need a longer hospital stay</a:t>
            </a:r>
          </a:p>
          <a:p>
            <a:pPr lvl="1"/>
            <a:r>
              <a:rPr lang="en-US" dirty="0" smtClean="0"/>
              <a:t>Often fed through a tube in the stomach</a:t>
            </a:r>
          </a:p>
          <a:p>
            <a:pPr lvl="1"/>
            <a:r>
              <a:rPr lang="en-US" dirty="0" smtClean="0"/>
              <a:t>Breathing machines help babies with immature lungs</a:t>
            </a:r>
          </a:p>
          <a:p>
            <a:pPr lvl="1"/>
            <a:r>
              <a:rPr lang="en-US" dirty="0" smtClean="0"/>
              <a:t>Many are placed in incubators for warmth</a:t>
            </a:r>
            <a:endParaRPr lang="en-US" dirty="0"/>
          </a:p>
        </p:txBody>
      </p:sp>
      <p:pic>
        <p:nvPicPr>
          <p:cNvPr id="4" name="Picture 3" descr="feeding tube.jpg"/>
          <p:cNvPicPr>
            <a:picLocks noChangeAspect="1"/>
          </p:cNvPicPr>
          <p:nvPr/>
        </p:nvPicPr>
        <p:blipFill>
          <a:blip r:embed="rId2" cstate="print"/>
          <a:stretch>
            <a:fillRect/>
          </a:stretch>
        </p:blipFill>
        <p:spPr>
          <a:xfrm>
            <a:off x="4038600" y="3871688"/>
            <a:ext cx="3733800" cy="298631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smtClean="0"/>
              <a:t>Postnatal Care of Mom</a:t>
            </a:r>
            <a:endParaRPr lang="en-US" dirty="0"/>
          </a:p>
        </p:txBody>
      </p:sp>
      <p:sp>
        <p:nvSpPr>
          <p:cNvPr id="3" name="Content Placeholder 2"/>
          <p:cNvSpPr>
            <a:spLocks noGrp="1"/>
          </p:cNvSpPr>
          <p:nvPr>
            <p:ph idx="1"/>
          </p:nvPr>
        </p:nvSpPr>
        <p:spPr>
          <a:xfrm>
            <a:off x="457200" y="1143000"/>
            <a:ext cx="8229600" cy="5715000"/>
          </a:xfrm>
        </p:spPr>
        <p:txBody>
          <a:bodyPr>
            <a:normAutofit lnSpcReduction="10000"/>
          </a:bodyPr>
          <a:lstStyle/>
          <a:p>
            <a:r>
              <a:rPr lang="en-US" dirty="0" smtClean="0"/>
              <a:t>Mom’s Physical Needs:</a:t>
            </a:r>
          </a:p>
          <a:p>
            <a:pPr lvl="1"/>
            <a:r>
              <a:rPr lang="en-US" dirty="0" smtClean="0"/>
              <a:t>Rest</a:t>
            </a:r>
          </a:p>
          <a:p>
            <a:pPr lvl="1"/>
            <a:r>
              <a:rPr lang="en-US" dirty="0" smtClean="0"/>
              <a:t>Exercise – gentle at first</a:t>
            </a:r>
          </a:p>
          <a:p>
            <a:pPr lvl="1"/>
            <a:r>
              <a:rPr lang="en-US" dirty="0" smtClean="0"/>
              <a:t>Good nutrition – especially if breast feeding</a:t>
            </a:r>
          </a:p>
          <a:p>
            <a:pPr lvl="1"/>
            <a:r>
              <a:rPr lang="en-US" dirty="0" smtClean="0"/>
              <a:t>Medical checkups</a:t>
            </a:r>
          </a:p>
          <a:p>
            <a:pPr lvl="1"/>
            <a:endParaRPr lang="en-US" dirty="0" smtClean="0"/>
          </a:p>
          <a:p>
            <a:r>
              <a:rPr lang="en-US" dirty="0" smtClean="0"/>
              <a:t>Mom’s emotions</a:t>
            </a:r>
          </a:p>
          <a:p>
            <a:pPr lvl="1"/>
            <a:r>
              <a:rPr lang="en-US" dirty="0" smtClean="0"/>
              <a:t>Confusion</a:t>
            </a:r>
          </a:p>
          <a:p>
            <a:pPr lvl="1"/>
            <a:r>
              <a:rPr lang="en-US" dirty="0" smtClean="0"/>
              <a:t>Mood swings</a:t>
            </a:r>
          </a:p>
          <a:p>
            <a:pPr lvl="1"/>
            <a:r>
              <a:rPr lang="en-US" dirty="0" smtClean="0"/>
              <a:t>Irritability</a:t>
            </a:r>
          </a:p>
          <a:p>
            <a:pPr lvl="1"/>
            <a:r>
              <a:rPr lang="en-US" dirty="0" smtClean="0"/>
              <a:t>“Baby Blues”</a:t>
            </a:r>
          </a:p>
          <a:p>
            <a:pPr lvl="1"/>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dirty="0" smtClean="0"/>
              <a:t>Postpartum Depression</a:t>
            </a:r>
            <a:endParaRPr lang="en-US" dirty="0"/>
          </a:p>
        </p:txBody>
      </p:sp>
      <p:sp>
        <p:nvSpPr>
          <p:cNvPr id="3" name="Content Placeholder 2"/>
          <p:cNvSpPr>
            <a:spLocks noGrp="1"/>
          </p:cNvSpPr>
          <p:nvPr>
            <p:ph idx="1"/>
          </p:nvPr>
        </p:nvSpPr>
        <p:spPr>
          <a:xfrm>
            <a:off x="152400" y="1066800"/>
            <a:ext cx="8839200" cy="5059363"/>
          </a:xfrm>
        </p:spPr>
        <p:txBody>
          <a:bodyPr/>
          <a:lstStyle/>
          <a:p>
            <a:r>
              <a:rPr lang="en-US" dirty="0" smtClean="0"/>
              <a:t>About 10% of new moms have “the blues” that don’t go away and worsen.  It can get to the point where the moms are not interested in the baby and may think about causing harm.  Women who experience this need to get treatment.  It is more common in teen moms.</a:t>
            </a:r>
            <a:endParaRPr lang="en-US" dirty="0"/>
          </a:p>
        </p:txBody>
      </p:sp>
      <p:pic>
        <p:nvPicPr>
          <p:cNvPr id="4" name="Picture 3" descr="postpartum depression.jpg"/>
          <p:cNvPicPr>
            <a:picLocks noChangeAspect="1"/>
          </p:cNvPicPr>
          <p:nvPr/>
        </p:nvPicPr>
        <p:blipFill>
          <a:blip r:embed="rId2" cstate="print"/>
          <a:stretch>
            <a:fillRect/>
          </a:stretch>
        </p:blipFill>
        <p:spPr>
          <a:xfrm>
            <a:off x="2819400" y="4038600"/>
            <a:ext cx="3556000" cy="2667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251</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6-3 The Postnatal Period</vt:lpstr>
      <vt:lpstr>Bonding</vt:lpstr>
      <vt:lpstr>Slide 3</vt:lpstr>
      <vt:lpstr>The Neonatal Period The baby’s first month of Life</vt:lpstr>
      <vt:lpstr>Slide 5</vt:lpstr>
      <vt:lpstr>Premature Babies</vt:lpstr>
      <vt:lpstr>Postnatal Care of Mom</vt:lpstr>
      <vt:lpstr>Postpartum Depression</vt:lpstr>
    </vt:vector>
  </TitlesOfParts>
  <Company>FPS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6-3 The Postnatal Period</dc:title>
  <dc:creator>mbecker</dc:creator>
  <cp:lastModifiedBy>mbecker</cp:lastModifiedBy>
  <cp:revision>8</cp:revision>
  <dcterms:created xsi:type="dcterms:W3CDTF">2011-01-10T18:22:38Z</dcterms:created>
  <dcterms:modified xsi:type="dcterms:W3CDTF">2011-01-10T20:37:55Z</dcterms:modified>
</cp:coreProperties>
</file>