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4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4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74F6-159B-47F3-B321-D5C7EDD4CF82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4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4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9DD02-FEA5-48EE-B381-CDFA7F9C8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2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E49-07E3-4C8A-8052-F69D0C0282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0C28B-969C-4C09-9EE5-54268ACB4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199"/>
          </a:xfrm>
        </p:spPr>
        <p:txBody>
          <a:bodyPr/>
          <a:lstStyle/>
          <a:p>
            <a:r>
              <a:rPr lang="en-US" dirty="0" smtClean="0"/>
              <a:t>The Challenges of Parenting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1371600"/>
          </a:xfrm>
        </p:spPr>
        <p:txBody>
          <a:bodyPr/>
          <a:lstStyle/>
          <a:p>
            <a:r>
              <a:rPr lang="en-US" dirty="0" smtClean="0"/>
              <a:t>Section 2-1  Parenting and Families</a:t>
            </a:r>
            <a:endParaRPr lang="en-US" dirty="0"/>
          </a:p>
        </p:txBody>
      </p:sp>
      <p:pic>
        <p:nvPicPr>
          <p:cNvPr id="1026" name="Picture 2" descr="C:\Documents and Settings\mbecker\Local Settings\Temporary Internet Files\Content.IE5\Y0VKV3NL\MP9004484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6172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Decisions About Parenthood</a:t>
            </a:r>
            <a:br>
              <a:rPr lang="en-US" dirty="0" smtClean="0"/>
            </a:br>
            <a:r>
              <a:rPr lang="en-US" sz="3600" dirty="0" smtClean="0"/>
              <a:t>What does it involve?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r>
              <a:rPr lang="en-US" b="1" dirty="0" smtClean="0"/>
              <a:t>Emotional Maturity: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sz="2800" dirty="0" smtClean="0"/>
              <a:t>The ability to put someone else’s </a:t>
            </a:r>
          </a:p>
          <a:p>
            <a:pPr>
              <a:buNone/>
            </a:pPr>
            <a:r>
              <a:rPr lang="en-US" sz="2800" dirty="0" smtClean="0"/>
              <a:t>		needs before your own.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	Don’t expect anything in return</a:t>
            </a:r>
          </a:p>
          <a:p>
            <a:pPr lvl="1"/>
            <a:r>
              <a:rPr lang="en-US" b="1" dirty="0" smtClean="0"/>
              <a:t>  </a:t>
            </a:r>
            <a:r>
              <a:rPr lang="en-US" dirty="0" smtClean="0"/>
              <a:t>Ability to control your temper</a:t>
            </a:r>
          </a:p>
          <a:p>
            <a:pPr lvl="1"/>
            <a:r>
              <a:rPr lang="en-US" b="1" dirty="0" smtClean="0"/>
              <a:t>  </a:t>
            </a:r>
            <a:r>
              <a:rPr lang="en-US" dirty="0" smtClean="0"/>
              <a:t>Can handle a non-stop job</a:t>
            </a: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1026" name="Picture 2" descr="C:\Documents and Settings\mbecker\Local Settings\Temporary Internet Files\Content.IE5\TTYMZ67X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199" y="1447800"/>
            <a:ext cx="1964267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Desire for Parenthood:</a:t>
            </a:r>
            <a:endParaRPr lang="en-US" dirty="0" smtClean="0"/>
          </a:p>
          <a:p>
            <a:pPr lvl="1"/>
            <a:r>
              <a:rPr lang="en-US" dirty="0" smtClean="0"/>
              <a:t>You really want to have a child</a:t>
            </a:r>
          </a:p>
          <a:p>
            <a:pPr lvl="1"/>
            <a:r>
              <a:rPr lang="en-US" dirty="0" smtClean="0"/>
              <a:t>You aren’t using it to solve a </a:t>
            </a:r>
          </a:p>
          <a:p>
            <a:pPr lvl="1">
              <a:buNone/>
            </a:pPr>
            <a:r>
              <a:rPr lang="en-US" dirty="0" smtClean="0"/>
              <a:t>	personal problem</a:t>
            </a:r>
          </a:p>
          <a:p>
            <a:pPr lvl="1">
              <a:buNone/>
            </a:pPr>
            <a:r>
              <a:rPr lang="en-US" dirty="0" smtClean="0"/>
              <a:t>	(low self-esteem, relationship </a:t>
            </a:r>
          </a:p>
          <a:p>
            <a:pPr lvl="1">
              <a:buNone/>
            </a:pPr>
            <a:r>
              <a:rPr lang="en-US" dirty="0" smtClean="0"/>
              <a:t>	  problems, etc.)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Health:</a:t>
            </a:r>
            <a:endParaRPr lang="en-US" dirty="0" smtClean="0"/>
          </a:p>
          <a:p>
            <a:pPr lvl="1"/>
            <a:r>
              <a:rPr lang="en-US" dirty="0" smtClean="0"/>
              <a:t>Good health is important</a:t>
            </a:r>
          </a:p>
          <a:p>
            <a:pPr lvl="1"/>
            <a:r>
              <a:rPr lang="en-US" dirty="0" smtClean="0"/>
              <a:t>Age:  Under 17 &amp; over 35 is more risky</a:t>
            </a:r>
          </a:p>
          <a:p>
            <a:pPr lvl="2"/>
            <a:r>
              <a:rPr lang="en-US" dirty="0" smtClean="0"/>
              <a:t>Teens:  less likely to get prenatal care</a:t>
            </a:r>
          </a:p>
          <a:p>
            <a:pPr lvl="2"/>
            <a:r>
              <a:rPr lang="en-US" dirty="0" smtClean="0"/>
              <a:t>Older moms:  higher chance of diabetes, high blood pressure and birth defects</a:t>
            </a:r>
            <a:endParaRPr lang="en-US" dirty="0"/>
          </a:p>
        </p:txBody>
      </p:sp>
      <p:pic>
        <p:nvPicPr>
          <p:cNvPr id="2050" name="Picture 2" descr="C:\Documents and Settings\mbecker\Local Settings\Temporary Internet Files\Content.IE5\HZN2NYL8\MP9002020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"/>
            <a:ext cx="1618488" cy="2403695"/>
          </a:xfrm>
          <a:prstGeom prst="rect">
            <a:avLst/>
          </a:prstGeom>
          <a:noFill/>
        </p:spPr>
      </p:pic>
      <p:pic>
        <p:nvPicPr>
          <p:cNvPr id="2051" name="Picture 3" descr="C:\Documents and Settings\mbecker\Local Settings\Temporary Internet Files\Content.IE5\BF3V0UMS\MP9004265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242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5592763"/>
          </a:xfrm>
        </p:spPr>
        <p:txBody>
          <a:bodyPr/>
          <a:lstStyle/>
          <a:p>
            <a:r>
              <a:rPr lang="en-US" b="1" dirty="0" smtClean="0"/>
              <a:t>Finances:</a:t>
            </a:r>
            <a:endParaRPr lang="en-US" dirty="0" smtClean="0"/>
          </a:p>
          <a:p>
            <a:pPr lvl="1"/>
            <a:r>
              <a:rPr lang="en-US" dirty="0" smtClean="0"/>
              <a:t>Expensive – must be able to afford it</a:t>
            </a:r>
          </a:p>
          <a:p>
            <a:pPr lvl="1"/>
            <a:r>
              <a:rPr lang="en-US" dirty="0" smtClean="0"/>
              <a:t>Be willing to change your lifestyle</a:t>
            </a:r>
          </a:p>
          <a:p>
            <a:pPr lvl="2"/>
            <a:r>
              <a:rPr lang="en-US" sz="2800" dirty="0" smtClean="0"/>
              <a:t>For example:</a:t>
            </a:r>
          </a:p>
          <a:p>
            <a:pPr lvl="3"/>
            <a:r>
              <a:rPr lang="en-US" sz="2800" dirty="0" smtClean="0"/>
              <a:t>Will you stop working?</a:t>
            </a:r>
          </a:p>
          <a:p>
            <a:pPr lvl="3"/>
            <a:r>
              <a:rPr lang="en-US" sz="2800" dirty="0" smtClean="0"/>
              <a:t>Can you afford child care?</a:t>
            </a:r>
          </a:p>
        </p:txBody>
      </p:sp>
      <p:pic>
        <p:nvPicPr>
          <p:cNvPr id="3076" name="Picture 4" descr="C:\Documents and Settings\mbecker\Local Settings\Temporary Internet Files\Content.IE5\TTYMZ67X\MC9002939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0"/>
            <a:ext cx="1815084" cy="1521562"/>
          </a:xfrm>
          <a:prstGeom prst="rect">
            <a:avLst/>
          </a:prstGeom>
          <a:noFill/>
        </p:spPr>
      </p:pic>
      <p:pic>
        <p:nvPicPr>
          <p:cNvPr id="3077" name="Picture 5" descr="C:\Documents and Settings\mbecker\Local Settings\Temporary Internet Files\Content.IE5\3WD2IQXE\MC9001975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72000"/>
            <a:ext cx="1385180" cy="1599446"/>
          </a:xfrm>
          <a:prstGeom prst="rect">
            <a:avLst/>
          </a:prstGeom>
          <a:noFill/>
        </p:spPr>
      </p:pic>
      <p:pic>
        <p:nvPicPr>
          <p:cNvPr id="3078" name="Picture 6" descr="C:\Documents and Settings\mbecker\Local Settings\Temporary Internet Files\Content.IE5\GNOG6CXQ\MC9002505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724400"/>
            <a:ext cx="1591673" cy="1318788"/>
          </a:xfrm>
          <a:prstGeom prst="rect">
            <a:avLst/>
          </a:prstGeom>
          <a:noFill/>
        </p:spPr>
      </p:pic>
      <p:pic>
        <p:nvPicPr>
          <p:cNvPr id="3079" name="Picture 7" descr="C:\Documents and Settings\mbecker\Local Settings\Temporary Internet Files\Content.IE5\HZN2NYL8\MC90002449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572000"/>
            <a:ext cx="1639519" cy="1832458"/>
          </a:xfrm>
          <a:prstGeom prst="rect">
            <a:avLst/>
          </a:prstGeom>
          <a:noFill/>
        </p:spPr>
      </p:pic>
      <p:pic>
        <p:nvPicPr>
          <p:cNvPr id="3080" name="Picture 8" descr="C:\Documents and Settings\mbecker\Local Settings\Temporary Internet Files\Content.IE5\13QEYHBY\MC90030022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4028" y="1219200"/>
            <a:ext cx="2869972" cy="2859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 Skills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  <a:r>
              <a:rPr lang="en-US" b="1" dirty="0" smtClean="0"/>
              <a:t>Set Goals</a:t>
            </a:r>
            <a:r>
              <a:rPr lang="en-US" dirty="0" smtClean="0"/>
              <a:t>:  Decide what is most important</a:t>
            </a:r>
          </a:p>
          <a:p>
            <a:pPr marL="2228850" lvl="4" indent="-514350">
              <a:buNone/>
            </a:pPr>
            <a:r>
              <a:rPr lang="en-US" dirty="0" smtClean="0"/>
              <a:t>	 	</a:t>
            </a:r>
            <a:r>
              <a:rPr lang="en-US" sz="3200" dirty="0" smtClean="0"/>
              <a:t>Prioritize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Identify Resources</a:t>
            </a:r>
            <a:r>
              <a:rPr lang="en-US" dirty="0" smtClean="0"/>
              <a:t>:  sources of money or other help	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Make a Plan</a:t>
            </a:r>
            <a:r>
              <a:rPr lang="en-US" dirty="0" smtClean="0"/>
              <a:t>: Decide how you’ll use the resources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Put the plan into action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Reevaluate from time to time</a:t>
            </a:r>
            <a:r>
              <a:rPr lang="en-US" dirty="0" smtClean="0"/>
              <a:t>:  when resources change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Set </a:t>
            </a:r>
            <a:r>
              <a:rPr lang="en-US" b="1" smtClean="0"/>
              <a:t>new goals</a:t>
            </a:r>
            <a:r>
              <a:rPr lang="en-US" smtClean="0"/>
              <a:t>:</a:t>
            </a:r>
            <a:r>
              <a:rPr lang="en-US" b="1" smtClean="0"/>
              <a:t> </a:t>
            </a:r>
            <a:r>
              <a:rPr lang="en-US" dirty="0" smtClean="0"/>
              <a:t>when existing goals have been reached.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Parenting:	</a:t>
            </a:r>
            <a:r>
              <a:rPr lang="en-US" sz="3600" dirty="0" smtClean="0"/>
              <a:t>Caring for children.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Helping them grow and develop</a:t>
            </a:r>
            <a:endParaRPr lang="en-US" sz="5400" dirty="0"/>
          </a:p>
        </p:txBody>
      </p:sp>
      <p:pic>
        <p:nvPicPr>
          <p:cNvPr id="2050" name="Picture 2" descr="C:\Documents and Settings\mbecker\Local Settings\Temporary Internet Files\Content.IE5\BF3V0UMS\MP900308955[1].jpg"/>
          <p:cNvPicPr>
            <a:picLocks noChangeAspect="1" noChangeArrowheads="1"/>
          </p:cNvPicPr>
          <p:nvPr/>
        </p:nvPicPr>
        <p:blipFill>
          <a:blip r:embed="rId2" cstate="print"/>
          <a:srcRect t="22500"/>
          <a:stretch>
            <a:fillRect/>
          </a:stretch>
        </p:blipFill>
        <p:spPr bwMode="auto">
          <a:xfrm>
            <a:off x="2667000" y="2286000"/>
            <a:ext cx="3657600" cy="4230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smtClean="0"/>
              <a:t>Parenting is complicated  </a:t>
            </a:r>
            <a:r>
              <a:rPr lang="en-US" dirty="0" smtClean="0"/>
              <a:t>-  </a:t>
            </a:r>
            <a:br>
              <a:rPr lang="en-US" dirty="0" smtClean="0"/>
            </a:br>
            <a:r>
              <a:rPr lang="en-US" dirty="0" smtClean="0"/>
              <a:t>It requires understanding children &amp; good judgment.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3581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  - Times to help, times not to</a:t>
            </a:r>
          </a:p>
          <a:p>
            <a:pPr lvl="1">
              <a:buNone/>
            </a:pPr>
            <a:r>
              <a:rPr lang="en-US" dirty="0" smtClean="0"/>
              <a:t>	(children must learn from setbacks)</a:t>
            </a:r>
          </a:p>
          <a:p>
            <a:pPr lvl="1">
              <a:buNone/>
            </a:pPr>
            <a:r>
              <a:rPr lang="en-US" sz="3200" dirty="0" smtClean="0"/>
              <a:t>- Encourage children to try new things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(without being too pushy)</a:t>
            </a:r>
          </a:p>
          <a:p>
            <a:pPr lvl="1">
              <a:buFontTx/>
              <a:buChar char="-"/>
            </a:pPr>
            <a:r>
              <a:rPr lang="en-US" sz="3200" dirty="0" smtClean="0"/>
              <a:t>Parents must change/adapt as children grow</a:t>
            </a:r>
            <a:endParaRPr lang="en-US" sz="3200" dirty="0"/>
          </a:p>
          <a:p>
            <a:pPr lvl="1">
              <a:buNone/>
            </a:pPr>
            <a:r>
              <a:rPr lang="en-US" sz="3200" dirty="0" smtClean="0"/>
              <a:t>Parents need to have reasonable expectations</a:t>
            </a:r>
          </a:p>
        </p:txBody>
      </p:sp>
      <p:pic>
        <p:nvPicPr>
          <p:cNvPr id="3074" name="Picture 2" descr="C:\Documents and Settings\mbecker\Local Settings\Temporary Internet Files\Content.IE5\42QCKKD4\MC9003001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33623" y="1524000"/>
            <a:ext cx="1343577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How to Build Parenting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marL="514350" indent="-514350"/>
            <a:r>
              <a:rPr lang="en-US" dirty="0" smtClean="0"/>
              <a:t>Books, magazines,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on-line information</a:t>
            </a:r>
          </a:p>
          <a:p>
            <a:pPr marL="514350" indent="-514350"/>
            <a:endParaRPr lang="en-US" dirty="0"/>
          </a:p>
          <a:p>
            <a:pPr marL="514350" indent="-514350"/>
            <a:r>
              <a:rPr lang="en-US" dirty="0" smtClean="0"/>
              <a:t>Experience working with children</a:t>
            </a:r>
          </a:p>
          <a:p>
            <a:pPr marL="514350" indent="-514350"/>
            <a:endParaRPr lang="en-US" dirty="0"/>
          </a:p>
          <a:p>
            <a:pPr marL="514350" indent="-514350"/>
            <a:r>
              <a:rPr lang="en-US" dirty="0" smtClean="0"/>
              <a:t>Advice from experienced parents</a:t>
            </a:r>
          </a:p>
          <a:p>
            <a:pPr marL="514350" indent="-514350"/>
            <a:endParaRPr lang="en-US" dirty="0"/>
          </a:p>
          <a:p>
            <a:pPr marL="514350" indent="-514350"/>
            <a:r>
              <a:rPr lang="en-US" dirty="0" smtClean="0"/>
              <a:t>Observation</a:t>
            </a:r>
            <a:endParaRPr lang="en-US" dirty="0"/>
          </a:p>
        </p:txBody>
      </p:sp>
      <p:pic>
        <p:nvPicPr>
          <p:cNvPr id="4099" name="Picture 3" descr="C:\Documents and Settings\mbecker\Local Settings\Temporary Internet Files\Content.IE5\HZN2NYL8\MP9004441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2209800" cy="1470597"/>
          </a:xfrm>
          <a:prstGeom prst="rect">
            <a:avLst/>
          </a:prstGeom>
          <a:noFill/>
        </p:spPr>
      </p:pic>
      <p:pic>
        <p:nvPicPr>
          <p:cNvPr id="4100" name="Picture 4" descr="C:\Documents and Settings\mbecker\Local Settings\Temporary Internet Files\Content.IE5\HZN2NYL8\MP90040157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267200"/>
            <a:ext cx="1524000" cy="2284884"/>
          </a:xfrm>
          <a:prstGeom prst="rect">
            <a:avLst/>
          </a:prstGeom>
          <a:noFill/>
        </p:spPr>
      </p:pic>
      <p:pic>
        <p:nvPicPr>
          <p:cNvPr id="4102" name="Picture 6" descr="C:\Documents and Settings\mbecker\Local Settings\Temporary Internet Files\Content.IE5\HZN2NYL8\MP90043879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638300"/>
            <a:ext cx="1574800" cy="2362200"/>
          </a:xfrm>
          <a:prstGeom prst="rect">
            <a:avLst/>
          </a:prstGeom>
          <a:noFill/>
        </p:spPr>
      </p:pic>
      <p:pic>
        <p:nvPicPr>
          <p:cNvPr id="4103" name="Picture 7" descr="C:\Documents and Settings\mbecker\Local Settings\Temporary Internet Files\Content.IE5\31907ZZC\MP90044220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81600"/>
            <a:ext cx="21717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Parenthood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Parents develop &amp; change just as their children do.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When they’re aware of the stages, they can be more prepared and effective.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Galinsky’s</a:t>
            </a:r>
            <a:r>
              <a:rPr lang="en-US" sz="3200" dirty="0" smtClean="0"/>
              <a:t> Stages of Parenting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61999"/>
          <a:ext cx="8229600" cy="586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11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Parents’ Tasks</a:t>
                      </a:r>
                      <a:endParaRPr lang="en-US" dirty="0"/>
                    </a:p>
                  </a:txBody>
                  <a:tcPr/>
                </a:tc>
              </a:tr>
              <a:tr h="6406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A50021"/>
                          </a:solidFill>
                        </a:rPr>
                        <a:t>Image-Making</a:t>
                      </a:r>
                      <a:endParaRPr lang="en-US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Begin to imagine themselves as parents</a:t>
                      </a:r>
                      <a:endParaRPr lang="en-US" dirty="0"/>
                    </a:p>
                  </a:txBody>
                  <a:tcPr/>
                </a:tc>
              </a:tr>
              <a:tr h="11897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A50021"/>
                          </a:solidFill>
                        </a:rPr>
                        <a:t>Nurturing</a:t>
                      </a:r>
                      <a:endParaRPr lang="en-US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Birth to Age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Become emotionally attached to child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May question relative worth of other priorities</a:t>
                      </a:r>
                      <a:endParaRPr lang="en-US" dirty="0"/>
                    </a:p>
                  </a:txBody>
                  <a:tcPr/>
                </a:tc>
              </a:tr>
              <a:tr h="9151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A50021"/>
                          </a:solidFill>
                        </a:rPr>
                        <a:t>Authority</a:t>
                      </a:r>
                      <a:endParaRPr lang="en-US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2 to Ages 4-5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Determine rules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Clarify</a:t>
                      </a:r>
                      <a:r>
                        <a:rPr lang="en-US" baseline="0" dirty="0" smtClean="0"/>
                        <a:t> role as authority figure</a:t>
                      </a:r>
                      <a:endParaRPr lang="en-US" dirty="0"/>
                    </a:p>
                  </a:txBody>
                  <a:tcPr/>
                </a:tc>
              </a:tr>
              <a:tr h="146430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A50021"/>
                          </a:solidFill>
                        </a:rPr>
                        <a:t>Interpretive</a:t>
                      </a:r>
                      <a:endParaRPr lang="en-US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Ages 4-5 to Age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Rethink their role as parents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Decide</a:t>
                      </a:r>
                      <a:r>
                        <a:rPr lang="en-US" baseline="0" dirty="0" smtClean="0"/>
                        <a:t> what knowledge, skills, and values child needs</a:t>
                      </a:r>
                    </a:p>
                  </a:txBody>
                  <a:tcPr/>
                </a:tc>
              </a:tr>
              <a:tr h="9151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A50021"/>
                          </a:solidFill>
                        </a:rPr>
                        <a:t>Interdependent</a:t>
                      </a:r>
                      <a:endParaRPr lang="en-US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Establish boundaries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Find disciplinary methods</a:t>
                      </a:r>
                      <a:r>
                        <a:rPr lang="en-US" baseline="0" dirty="0" smtClean="0"/>
                        <a:t> appropriate for teens</a:t>
                      </a:r>
                      <a:endParaRPr lang="en-US" dirty="0"/>
                    </a:p>
                  </a:txBody>
                  <a:tcPr/>
                </a:tc>
              </a:tr>
              <a:tr h="3711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A50021"/>
                          </a:solidFill>
                        </a:rPr>
                        <a:t>Departure</a:t>
                      </a:r>
                      <a:endParaRPr lang="en-US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 Leaves</a:t>
                      </a:r>
                      <a:r>
                        <a:rPr lang="en-US" baseline="0" dirty="0" smtClean="0"/>
                        <a:t>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Evaluate their parenting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that Parenthood Brings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b="1" dirty="0" smtClean="0"/>
              <a:t>New Responsibilities:</a:t>
            </a:r>
          </a:p>
          <a:p>
            <a:pPr lvl="1"/>
            <a:r>
              <a:rPr lang="en-US" dirty="0" smtClean="0"/>
              <a:t>Put someone else first</a:t>
            </a:r>
          </a:p>
          <a:p>
            <a:pPr lvl="1"/>
            <a:r>
              <a:rPr lang="en-US" dirty="0" smtClean="0"/>
              <a:t>More financial costs</a:t>
            </a:r>
          </a:p>
          <a:p>
            <a:pPr lvl="1"/>
            <a:r>
              <a:rPr lang="en-US" dirty="0" smtClean="0"/>
              <a:t>Time needed to care for child</a:t>
            </a:r>
          </a:p>
          <a:p>
            <a:r>
              <a:rPr lang="en-US" b="1" dirty="0" smtClean="0"/>
              <a:t>Changes in Lifestyle:</a:t>
            </a:r>
          </a:p>
          <a:p>
            <a:pPr lvl="1"/>
            <a:r>
              <a:rPr lang="en-US" dirty="0" smtClean="0"/>
              <a:t>Sleep loss</a:t>
            </a:r>
          </a:p>
          <a:p>
            <a:pPr lvl="1"/>
            <a:r>
              <a:rPr lang="en-US" dirty="0" smtClean="0"/>
              <a:t>Less time </a:t>
            </a:r>
            <a:r>
              <a:rPr lang="en-US" smtClean="0"/>
              <a:t>for yourself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personal freedom</a:t>
            </a:r>
          </a:p>
          <a:p>
            <a:pPr lvl="1"/>
            <a:r>
              <a:rPr lang="en-US" dirty="0" smtClean="0"/>
              <a:t>Less energy</a:t>
            </a:r>
          </a:p>
          <a:p>
            <a:pPr lvl="1"/>
            <a:r>
              <a:rPr lang="en-US" dirty="0" smtClean="0"/>
              <a:t>Making arrangements for child care, Dr. visits, etc.</a:t>
            </a:r>
          </a:p>
          <a:p>
            <a:pPr lvl="1"/>
            <a:endParaRPr lang="en-US" dirty="0"/>
          </a:p>
        </p:txBody>
      </p:sp>
      <p:pic>
        <p:nvPicPr>
          <p:cNvPr id="5122" name="Picture 2" descr="C:\Documents and Settings\mbecker\Local Settings\Temporary Internet Files\Content.IE5\TTYMZ67X\MC9004470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95400"/>
            <a:ext cx="2136934" cy="2133600"/>
          </a:xfrm>
          <a:prstGeom prst="rect">
            <a:avLst/>
          </a:prstGeom>
          <a:noFill/>
        </p:spPr>
      </p:pic>
      <p:pic>
        <p:nvPicPr>
          <p:cNvPr id="5125" name="Picture 5" descr="C:\Documents and Settings\mbecker\Local Settings\Temporary Internet Files\Content.IE5\Z5JWNPFY\MC9004450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05200"/>
            <a:ext cx="1889760" cy="2447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Emotional Adjustments:</a:t>
            </a:r>
          </a:p>
          <a:p>
            <a:pPr lvl="1"/>
            <a:r>
              <a:rPr lang="en-US" dirty="0" smtClean="0"/>
              <a:t>Fear</a:t>
            </a:r>
          </a:p>
          <a:p>
            <a:pPr lvl="1"/>
            <a:r>
              <a:rPr lang="en-US" dirty="0" smtClean="0"/>
              <a:t>Frustration</a:t>
            </a:r>
          </a:p>
          <a:p>
            <a:pPr lvl="1"/>
            <a:r>
              <a:rPr lang="en-US" dirty="0" smtClean="0"/>
              <a:t>Worry</a:t>
            </a:r>
          </a:p>
          <a:p>
            <a:pPr lvl="1"/>
            <a:r>
              <a:rPr lang="en-US" dirty="0" smtClean="0"/>
              <a:t>Jealousy</a:t>
            </a:r>
          </a:p>
          <a:p>
            <a:pPr lvl="1"/>
            <a:r>
              <a:rPr lang="en-US" dirty="0" smtClean="0"/>
              <a:t>Depression</a:t>
            </a:r>
          </a:p>
          <a:p>
            <a:pPr lvl="1"/>
            <a:endParaRPr lang="en-US" dirty="0"/>
          </a:p>
          <a:p>
            <a:r>
              <a:rPr lang="en-US" b="1" dirty="0" smtClean="0"/>
              <a:t>Relationship Adjustments:</a:t>
            </a:r>
            <a:endParaRPr lang="en-US" dirty="0" smtClean="0"/>
          </a:p>
          <a:p>
            <a:pPr lvl="1"/>
            <a:r>
              <a:rPr lang="en-US" dirty="0" smtClean="0"/>
              <a:t>Arguments between parents</a:t>
            </a:r>
          </a:p>
          <a:p>
            <a:pPr lvl="1"/>
            <a:r>
              <a:rPr lang="en-US" dirty="0" smtClean="0"/>
              <a:t>Changes in relationships between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the new parents and </a:t>
            </a:r>
            <a:r>
              <a:rPr lang="en-US" u="sng" dirty="0" smtClean="0"/>
              <a:t>their</a:t>
            </a:r>
            <a:r>
              <a:rPr lang="en-US" dirty="0" smtClean="0"/>
              <a:t> parents. </a:t>
            </a:r>
          </a:p>
          <a:p>
            <a:pPr lvl="1">
              <a:buNone/>
            </a:pPr>
            <a:r>
              <a:rPr lang="en-US" dirty="0" smtClean="0"/>
              <a:t>(grandparents)</a:t>
            </a:r>
          </a:p>
        </p:txBody>
      </p:sp>
      <p:pic>
        <p:nvPicPr>
          <p:cNvPr id="6146" name="Picture 2" descr="C:\Documents and Settings\mbecker\Local Settings\Temporary Internet Files\Content.IE5\TTYMZ67X\MP9004265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1981200" cy="1981200"/>
          </a:xfrm>
          <a:prstGeom prst="rect">
            <a:avLst/>
          </a:prstGeom>
          <a:noFill/>
        </p:spPr>
      </p:pic>
      <p:pic>
        <p:nvPicPr>
          <p:cNvPr id="6147" name="Picture 3" descr="C:\Documents and Settings\mbecker\Local Settings\Temporary Internet Files\Content.IE5\42QCKKD4\MP9004227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114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b="1" dirty="0" smtClean="0"/>
              <a:t>Employment:</a:t>
            </a:r>
            <a:endParaRPr lang="en-US" dirty="0" smtClean="0"/>
          </a:p>
          <a:p>
            <a:pPr lvl="1"/>
            <a:r>
              <a:rPr lang="en-US" dirty="0" smtClean="0"/>
              <a:t>Stop working or cut back</a:t>
            </a:r>
          </a:p>
          <a:p>
            <a:pPr lvl="1"/>
            <a:r>
              <a:rPr lang="en-US" dirty="0" smtClean="0"/>
              <a:t>Can change family income</a:t>
            </a:r>
          </a:p>
          <a:p>
            <a:pPr lvl="1"/>
            <a:r>
              <a:rPr lang="en-US" dirty="0" smtClean="0"/>
              <a:t>Child care is expensive</a:t>
            </a:r>
          </a:p>
          <a:p>
            <a:pPr lvl="1"/>
            <a:endParaRPr lang="en-US" dirty="0"/>
          </a:p>
          <a:p>
            <a:r>
              <a:rPr lang="en-US" b="1" dirty="0" smtClean="0"/>
              <a:t>Rewards:</a:t>
            </a:r>
            <a:endParaRPr lang="en-US" dirty="0" smtClean="0"/>
          </a:p>
          <a:p>
            <a:pPr lvl="1"/>
            <a:r>
              <a:rPr lang="en-US" dirty="0" smtClean="0"/>
              <a:t>Happiness, pride, love, joy</a:t>
            </a:r>
          </a:p>
          <a:p>
            <a:pPr lvl="1"/>
            <a:r>
              <a:rPr lang="en-US" dirty="0" smtClean="0"/>
              <a:t>Sense of accomplishment</a:t>
            </a:r>
          </a:p>
          <a:p>
            <a:pPr lvl="1"/>
            <a:r>
              <a:rPr lang="en-US" dirty="0" smtClean="0"/>
              <a:t>See the world with new eyes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7172" name="Picture 4" descr="C:\Documents and Settings\mbecker\Local Settings\Temporary Internet Files\Content.IE5\Z5JWNPFY\MC9001499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0"/>
            <a:ext cx="2697933" cy="1828800"/>
          </a:xfrm>
          <a:prstGeom prst="rect">
            <a:avLst/>
          </a:prstGeom>
          <a:noFill/>
        </p:spPr>
      </p:pic>
      <p:pic>
        <p:nvPicPr>
          <p:cNvPr id="7178" name="Picture 10" descr="C:\Documents and Settings\mbecker\Local Settings\Temporary Internet Files\Content.IE5\Z5JWNPFY\MP9004010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33800"/>
            <a:ext cx="2795444" cy="2236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286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Challenges of Parenting</vt:lpstr>
      <vt:lpstr>PowerPoint Presentation</vt:lpstr>
      <vt:lpstr>Parenting is complicated  -   It requires understanding children &amp; good judgment.</vt:lpstr>
      <vt:lpstr>How to Build Parenting Skills</vt:lpstr>
      <vt:lpstr>Stages of Parenthood</vt:lpstr>
      <vt:lpstr>Galinsky’s Stages of Parenting</vt:lpstr>
      <vt:lpstr>Changes that Parenthood Brings</vt:lpstr>
      <vt:lpstr>PowerPoint Presentation</vt:lpstr>
      <vt:lpstr>PowerPoint Presentation</vt:lpstr>
      <vt:lpstr>Making Decisions About Parenthood What does it involve?</vt:lpstr>
      <vt:lpstr>PowerPoint Presentation</vt:lpstr>
      <vt:lpstr>PowerPoint Presentation</vt:lpstr>
      <vt:lpstr>Resource Management Skills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of Parenting</dc:title>
  <dc:creator>mbecker</dc:creator>
  <cp:lastModifiedBy>Windows User</cp:lastModifiedBy>
  <cp:revision>24</cp:revision>
  <dcterms:created xsi:type="dcterms:W3CDTF">2010-09-22T18:44:35Z</dcterms:created>
  <dcterms:modified xsi:type="dcterms:W3CDTF">2014-09-18T12:52:35Z</dcterms:modified>
</cp:coreProperties>
</file>