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5"/>
  </p:notesMasterIdLst>
  <p:handoutMasterIdLst>
    <p:handoutMasterId r:id="rId26"/>
  </p:handoutMasterIdLst>
  <p:sldIdLst>
    <p:sldId id="256" r:id="rId2"/>
    <p:sldId id="257" r:id="rId3"/>
    <p:sldId id="291" r:id="rId4"/>
    <p:sldId id="260" r:id="rId5"/>
    <p:sldId id="264" r:id="rId6"/>
    <p:sldId id="266" r:id="rId7"/>
    <p:sldId id="267" r:id="rId8"/>
    <p:sldId id="293" r:id="rId9"/>
    <p:sldId id="268" r:id="rId10"/>
    <p:sldId id="269" r:id="rId11"/>
    <p:sldId id="271" r:id="rId12"/>
    <p:sldId id="272" r:id="rId13"/>
    <p:sldId id="273" r:id="rId14"/>
    <p:sldId id="278" r:id="rId15"/>
    <p:sldId id="261" r:id="rId16"/>
    <p:sldId id="279" r:id="rId17"/>
    <p:sldId id="287" r:id="rId18"/>
    <p:sldId id="288" r:id="rId19"/>
    <p:sldId id="289" r:id="rId20"/>
    <p:sldId id="290" r:id="rId21"/>
    <p:sldId id="292" r:id="rId22"/>
    <p:sldId id="283" r:id="rId23"/>
    <p:sldId id="285" r:id="rId24"/>
  </p:sldIdLst>
  <p:sldSz cx="9144000" cy="6858000" type="screen4x3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9" autoAdjust="0"/>
    <p:restoredTop sz="94718" autoAdjust="0"/>
  </p:normalViewPr>
  <p:slideViewPr>
    <p:cSldViewPr>
      <p:cViewPr varScale="1">
        <p:scale>
          <a:sx n="102" d="100"/>
          <a:sy n="102" d="100"/>
        </p:scale>
        <p:origin x="264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96D0C3F-E65B-4D6B-B09D-B93BBC7BD19D}" type="doc">
      <dgm:prSet loTypeId="urn:microsoft.com/office/officeart/2005/8/layout/equation1" loCatId="relationship" qsTypeId="urn:microsoft.com/office/officeart/2005/8/quickstyle/simple1" qsCatId="simple" csTypeId="urn:microsoft.com/office/officeart/2005/8/colors/accent1_2" csCatId="accent1" phldr="1"/>
      <dgm:spPr/>
    </dgm:pt>
    <dgm:pt modelId="{7A72D930-0C6B-4321-836D-8B5D906539E4}">
      <dgm:prSet phldrT="[Text]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>
        <a:ln>
          <a:solidFill>
            <a:schemeClr val="accent1">
              <a:lumMod val="75000"/>
            </a:schemeClr>
          </a:solidFill>
        </a:ln>
      </dgm:spPr>
      <dgm:t>
        <a:bodyPr/>
        <a:lstStyle/>
        <a:p>
          <a:r>
            <a:rPr lang="en-US" dirty="0" smtClean="0"/>
            <a:t>Direct Costs</a:t>
          </a:r>
          <a:endParaRPr lang="en-US" dirty="0"/>
        </a:p>
      </dgm:t>
    </dgm:pt>
    <dgm:pt modelId="{F854F2B0-FAFF-4B66-820B-76947214F222}" type="parTrans" cxnId="{6A2217E7-7F34-437A-8836-3B1CE1626BB4}">
      <dgm:prSet/>
      <dgm:spPr/>
      <dgm:t>
        <a:bodyPr/>
        <a:lstStyle/>
        <a:p>
          <a:endParaRPr lang="en-US"/>
        </a:p>
      </dgm:t>
    </dgm:pt>
    <dgm:pt modelId="{1A1CE400-3171-4015-8701-474FB137DBFA}" type="sibTrans" cxnId="{6A2217E7-7F34-437A-8836-3B1CE1626BB4}">
      <dgm:prSet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en-US"/>
        </a:p>
      </dgm:t>
    </dgm:pt>
    <dgm:pt modelId="{117597FB-C5FB-4968-B5E9-16350DC8AB9B}">
      <dgm:prSet phldrT="[Text]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>
        <a:ln>
          <a:solidFill>
            <a:schemeClr val="accent1">
              <a:lumMod val="75000"/>
            </a:schemeClr>
          </a:solidFill>
        </a:ln>
      </dgm:spPr>
      <dgm:t>
        <a:bodyPr/>
        <a:lstStyle/>
        <a:p>
          <a:r>
            <a:rPr lang="en-US" dirty="0" smtClean="0"/>
            <a:t>Indirect Costs</a:t>
          </a:r>
          <a:endParaRPr lang="en-US" dirty="0"/>
        </a:p>
      </dgm:t>
    </dgm:pt>
    <dgm:pt modelId="{9445F6F7-AA20-4392-83A7-BCB41FE83773}" type="parTrans" cxnId="{03695EF1-D008-464F-B2D5-155649D752CD}">
      <dgm:prSet/>
      <dgm:spPr/>
      <dgm:t>
        <a:bodyPr/>
        <a:lstStyle/>
        <a:p>
          <a:endParaRPr lang="en-US"/>
        </a:p>
      </dgm:t>
    </dgm:pt>
    <dgm:pt modelId="{5180B512-6536-4512-AFA8-F7CC7CBFE749}" type="sibTrans" cxnId="{03695EF1-D008-464F-B2D5-155649D752CD}">
      <dgm:prSet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en-US"/>
        </a:p>
      </dgm:t>
    </dgm:pt>
    <dgm:pt modelId="{8D2D56D9-78F1-4653-BC95-C960F4CBD870}">
      <dgm:prSet phldrT="[Text]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>
        <a:ln>
          <a:solidFill>
            <a:schemeClr val="accent1">
              <a:lumMod val="75000"/>
            </a:schemeClr>
          </a:solidFill>
        </a:ln>
      </dgm:spPr>
      <dgm:t>
        <a:bodyPr/>
        <a:lstStyle/>
        <a:p>
          <a:r>
            <a:rPr lang="en-US" dirty="0" smtClean="0"/>
            <a:t>Total Cost of Attendance</a:t>
          </a:r>
          <a:endParaRPr lang="en-US" dirty="0"/>
        </a:p>
      </dgm:t>
    </dgm:pt>
    <dgm:pt modelId="{CA01325D-B74B-4FAF-8D97-893CCDEED95A}" type="parTrans" cxnId="{14CCA7A5-7A76-491C-A9FB-FFCEE1F72AC6}">
      <dgm:prSet/>
      <dgm:spPr/>
      <dgm:t>
        <a:bodyPr/>
        <a:lstStyle/>
        <a:p>
          <a:endParaRPr lang="en-US"/>
        </a:p>
      </dgm:t>
    </dgm:pt>
    <dgm:pt modelId="{DA686724-E739-4147-B12F-F9C8F5FFB25D}" type="sibTrans" cxnId="{14CCA7A5-7A76-491C-A9FB-FFCEE1F72AC6}">
      <dgm:prSet/>
      <dgm:spPr/>
      <dgm:t>
        <a:bodyPr/>
        <a:lstStyle/>
        <a:p>
          <a:endParaRPr lang="en-US"/>
        </a:p>
      </dgm:t>
    </dgm:pt>
    <dgm:pt modelId="{3A7A7CB5-5971-4D7A-8510-7880064CC304}" type="pres">
      <dgm:prSet presAssocID="{E96D0C3F-E65B-4D6B-B09D-B93BBC7BD19D}" presName="linearFlow" presStyleCnt="0">
        <dgm:presLayoutVars>
          <dgm:dir/>
          <dgm:resizeHandles val="exact"/>
        </dgm:presLayoutVars>
      </dgm:prSet>
      <dgm:spPr/>
    </dgm:pt>
    <dgm:pt modelId="{A9957FFF-D0D1-4560-9D13-18BD2013BE05}" type="pres">
      <dgm:prSet presAssocID="{7A72D930-0C6B-4321-836D-8B5D906539E4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C657A15-BE7E-4388-9848-9881ECCE6E4C}" type="pres">
      <dgm:prSet presAssocID="{1A1CE400-3171-4015-8701-474FB137DBFA}" presName="spacerL" presStyleCnt="0"/>
      <dgm:spPr/>
    </dgm:pt>
    <dgm:pt modelId="{732B5B65-406A-455F-8033-E2861A65D9C6}" type="pres">
      <dgm:prSet presAssocID="{1A1CE400-3171-4015-8701-474FB137DBFA}" presName="sibTrans" presStyleLbl="sibTrans2D1" presStyleIdx="0" presStyleCnt="2"/>
      <dgm:spPr/>
      <dgm:t>
        <a:bodyPr/>
        <a:lstStyle/>
        <a:p>
          <a:endParaRPr lang="en-US"/>
        </a:p>
      </dgm:t>
    </dgm:pt>
    <dgm:pt modelId="{658CB12A-577F-498E-8622-B318816EE79D}" type="pres">
      <dgm:prSet presAssocID="{1A1CE400-3171-4015-8701-474FB137DBFA}" presName="spacerR" presStyleCnt="0"/>
      <dgm:spPr/>
    </dgm:pt>
    <dgm:pt modelId="{73792F89-B523-4465-B3EC-BAFAD4EBDEA1}" type="pres">
      <dgm:prSet presAssocID="{117597FB-C5FB-4968-B5E9-16350DC8AB9B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46F7A61-F1BE-4D5D-90A6-D457AE9D4ABE}" type="pres">
      <dgm:prSet presAssocID="{5180B512-6536-4512-AFA8-F7CC7CBFE749}" presName="spacerL" presStyleCnt="0"/>
      <dgm:spPr/>
    </dgm:pt>
    <dgm:pt modelId="{6FA36BC8-8A00-4BB3-BCA9-CE66138CC76F}" type="pres">
      <dgm:prSet presAssocID="{5180B512-6536-4512-AFA8-F7CC7CBFE749}" presName="sibTrans" presStyleLbl="sibTrans2D1" presStyleIdx="1" presStyleCnt="2"/>
      <dgm:spPr/>
      <dgm:t>
        <a:bodyPr/>
        <a:lstStyle/>
        <a:p>
          <a:endParaRPr lang="en-US"/>
        </a:p>
      </dgm:t>
    </dgm:pt>
    <dgm:pt modelId="{B833332F-0709-44A6-84CF-46E1A1560E3B}" type="pres">
      <dgm:prSet presAssocID="{5180B512-6536-4512-AFA8-F7CC7CBFE749}" presName="spacerR" presStyleCnt="0"/>
      <dgm:spPr/>
    </dgm:pt>
    <dgm:pt modelId="{7286D593-BBBF-4CD1-AD46-F57AF1D4A8F1}" type="pres">
      <dgm:prSet presAssocID="{8D2D56D9-78F1-4653-BC95-C960F4CBD870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9ADC10F-6BE5-4471-B99E-757456C8F718}" type="presOf" srcId="{117597FB-C5FB-4968-B5E9-16350DC8AB9B}" destId="{73792F89-B523-4465-B3EC-BAFAD4EBDEA1}" srcOrd="0" destOrd="0" presId="urn:microsoft.com/office/officeart/2005/8/layout/equation1"/>
    <dgm:cxn modelId="{6A2217E7-7F34-437A-8836-3B1CE1626BB4}" srcId="{E96D0C3F-E65B-4D6B-B09D-B93BBC7BD19D}" destId="{7A72D930-0C6B-4321-836D-8B5D906539E4}" srcOrd="0" destOrd="0" parTransId="{F854F2B0-FAFF-4B66-820B-76947214F222}" sibTransId="{1A1CE400-3171-4015-8701-474FB137DBFA}"/>
    <dgm:cxn modelId="{300F3C15-7CCC-41FE-A4CE-C28DF2C73567}" type="presOf" srcId="{8D2D56D9-78F1-4653-BC95-C960F4CBD870}" destId="{7286D593-BBBF-4CD1-AD46-F57AF1D4A8F1}" srcOrd="0" destOrd="0" presId="urn:microsoft.com/office/officeart/2005/8/layout/equation1"/>
    <dgm:cxn modelId="{46B157DC-D409-4485-9900-D93091F44747}" type="presOf" srcId="{1A1CE400-3171-4015-8701-474FB137DBFA}" destId="{732B5B65-406A-455F-8033-E2861A65D9C6}" srcOrd="0" destOrd="0" presId="urn:microsoft.com/office/officeart/2005/8/layout/equation1"/>
    <dgm:cxn modelId="{14CCA7A5-7A76-491C-A9FB-FFCEE1F72AC6}" srcId="{E96D0C3F-E65B-4D6B-B09D-B93BBC7BD19D}" destId="{8D2D56D9-78F1-4653-BC95-C960F4CBD870}" srcOrd="2" destOrd="0" parTransId="{CA01325D-B74B-4FAF-8D97-893CCDEED95A}" sibTransId="{DA686724-E739-4147-B12F-F9C8F5FFB25D}"/>
    <dgm:cxn modelId="{91448BC8-D4BB-4221-AC36-CE31E992F3FA}" type="presOf" srcId="{7A72D930-0C6B-4321-836D-8B5D906539E4}" destId="{A9957FFF-D0D1-4560-9D13-18BD2013BE05}" srcOrd="0" destOrd="0" presId="urn:microsoft.com/office/officeart/2005/8/layout/equation1"/>
    <dgm:cxn modelId="{2FF2D3CB-7F0D-4357-96F8-6F43DE5BF69E}" type="presOf" srcId="{E96D0C3F-E65B-4D6B-B09D-B93BBC7BD19D}" destId="{3A7A7CB5-5971-4D7A-8510-7880064CC304}" srcOrd="0" destOrd="0" presId="urn:microsoft.com/office/officeart/2005/8/layout/equation1"/>
    <dgm:cxn modelId="{03695EF1-D008-464F-B2D5-155649D752CD}" srcId="{E96D0C3F-E65B-4D6B-B09D-B93BBC7BD19D}" destId="{117597FB-C5FB-4968-B5E9-16350DC8AB9B}" srcOrd="1" destOrd="0" parTransId="{9445F6F7-AA20-4392-83A7-BCB41FE83773}" sibTransId="{5180B512-6536-4512-AFA8-F7CC7CBFE749}"/>
    <dgm:cxn modelId="{3BD9A258-3AA9-4325-A3E8-226DAB50A397}" type="presOf" srcId="{5180B512-6536-4512-AFA8-F7CC7CBFE749}" destId="{6FA36BC8-8A00-4BB3-BCA9-CE66138CC76F}" srcOrd="0" destOrd="0" presId="urn:microsoft.com/office/officeart/2005/8/layout/equation1"/>
    <dgm:cxn modelId="{9E639C72-84EE-4033-8084-573E76FC36AA}" type="presParOf" srcId="{3A7A7CB5-5971-4D7A-8510-7880064CC304}" destId="{A9957FFF-D0D1-4560-9D13-18BD2013BE05}" srcOrd="0" destOrd="0" presId="urn:microsoft.com/office/officeart/2005/8/layout/equation1"/>
    <dgm:cxn modelId="{F526B67D-06BC-46C0-920C-4866199238FC}" type="presParOf" srcId="{3A7A7CB5-5971-4D7A-8510-7880064CC304}" destId="{1C657A15-BE7E-4388-9848-9881ECCE6E4C}" srcOrd="1" destOrd="0" presId="urn:microsoft.com/office/officeart/2005/8/layout/equation1"/>
    <dgm:cxn modelId="{696689D5-D1BD-4EFE-AC11-9CBBDE231D51}" type="presParOf" srcId="{3A7A7CB5-5971-4D7A-8510-7880064CC304}" destId="{732B5B65-406A-455F-8033-E2861A65D9C6}" srcOrd="2" destOrd="0" presId="urn:microsoft.com/office/officeart/2005/8/layout/equation1"/>
    <dgm:cxn modelId="{CED585F3-4B47-4D55-A4CA-BC2390AF59D6}" type="presParOf" srcId="{3A7A7CB5-5971-4D7A-8510-7880064CC304}" destId="{658CB12A-577F-498E-8622-B318816EE79D}" srcOrd="3" destOrd="0" presId="urn:microsoft.com/office/officeart/2005/8/layout/equation1"/>
    <dgm:cxn modelId="{99D6F527-5272-45D9-AD85-5FE6823FE359}" type="presParOf" srcId="{3A7A7CB5-5971-4D7A-8510-7880064CC304}" destId="{73792F89-B523-4465-B3EC-BAFAD4EBDEA1}" srcOrd="4" destOrd="0" presId="urn:microsoft.com/office/officeart/2005/8/layout/equation1"/>
    <dgm:cxn modelId="{22133E74-1F03-4F0F-B241-9815282964C3}" type="presParOf" srcId="{3A7A7CB5-5971-4D7A-8510-7880064CC304}" destId="{546F7A61-F1BE-4D5D-90A6-D457AE9D4ABE}" srcOrd="5" destOrd="0" presId="urn:microsoft.com/office/officeart/2005/8/layout/equation1"/>
    <dgm:cxn modelId="{746AB59F-99CB-4AC8-802B-192C4F3FE7B8}" type="presParOf" srcId="{3A7A7CB5-5971-4D7A-8510-7880064CC304}" destId="{6FA36BC8-8A00-4BB3-BCA9-CE66138CC76F}" srcOrd="6" destOrd="0" presId="urn:microsoft.com/office/officeart/2005/8/layout/equation1"/>
    <dgm:cxn modelId="{A8CAA3F3-36CA-4534-96B5-08994D636EF8}" type="presParOf" srcId="{3A7A7CB5-5971-4D7A-8510-7880064CC304}" destId="{B833332F-0709-44A6-84CF-46E1A1560E3B}" srcOrd="7" destOrd="0" presId="urn:microsoft.com/office/officeart/2005/8/layout/equation1"/>
    <dgm:cxn modelId="{8D509ED6-DD29-4D7C-9A5F-297D4BB43AAB}" type="presParOf" srcId="{3A7A7CB5-5971-4D7A-8510-7880064CC304}" destId="{7286D593-BBBF-4CD1-AD46-F57AF1D4A8F1}" srcOrd="8" destOrd="0" presId="urn:microsoft.com/office/officeart/2005/8/layout/equati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B2C4736-0C5C-462B-A17C-2E8CC1408267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B40DE89-70F8-4FC7-B9B5-73F1589CB0A1}">
      <dgm:prSet phldrT="[Text]" custT="1"/>
      <dgm:spPr>
        <a:ln>
          <a:solidFill>
            <a:schemeClr val="accent1">
              <a:lumMod val="75000"/>
            </a:schemeClr>
          </a:solidFill>
          <a:prstDash val="solid"/>
        </a:ln>
      </dgm:spPr>
      <dgm:t>
        <a:bodyPr/>
        <a:lstStyle/>
        <a:p>
          <a:r>
            <a:rPr lang="en-US" sz="3600" dirty="0" smtClean="0"/>
            <a:t>Total Cost</a:t>
          </a:r>
        </a:p>
      </dgm:t>
    </dgm:pt>
    <dgm:pt modelId="{A7689DFF-5C89-462D-9032-70C8EE3C62D2}" type="parTrans" cxnId="{0FF1BC46-0039-4128-92F2-D41092DF738F}">
      <dgm:prSet/>
      <dgm:spPr/>
      <dgm:t>
        <a:bodyPr/>
        <a:lstStyle/>
        <a:p>
          <a:endParaRPr lang="en-US"/>
        </a:p>
      </dgm:t>
    </dgm:pt>
    <dgm:pt modelId="{F2F8120C-ADFE-479F-9F1E-A4883A0BFB05}" type="sibTrans" cxnId="{0FF1BC46-0039-4128-92F2-D41092DF738F}">
      <dgm:prSet/>
      <dgm:spPr/>
      <dgm:t>
        <a:bodyPr/>
        <a:lstStyle/>
        <a:p>
          <a:endParaRPr lang="en-US"/>
        </a:p>
      </dgm:t>
    </dgm:pt>
    <dgm:pt modelId="{E9A61D40-7869-4910-A4FE-79AD54F7E765}">
      <dgm:prSet phldrT="[Text]" custT="1"/>
      <dgm:spPr>
        <a:ln>
          <a:solidFill>
            <a:schemeClr val="accent1">
              <a:lumMod val="75000"/>
            </a:schemeClr>
          </a:solidFill>
          <a:prstDash val="solid"/>
        </a:ln>
      </dgm:spPr>
      <dgm:t>
        <a:bodyPr/>
        <a:lstStyle/>
        <a:p>
          <a:r>
            <a:rPr lang="en-US" sz="3600" dirty="0" smtClean="0"/>
            <a:t>- Federal EFC</a:t>
          </a:r>
        </a:p>
      </dgm:t>
    </dgm:pt>
    <dgm:pt modelId="{1AECDEC4-1ABE-48C3-B5B3-6A19FE8662F1}" type="parTrans" cxnId="{1062CED6-EEDD-4421-83D3-C88045BE610E}">
      <dgm:prSet/>
      <dgm:spPr/>
      <dgm:t>
        <a:bodyPr/>
        <a:lstStyle/>
        <a:p>
          <a:endParaRPr lang="en-US"/>
        </a:p>
      </dgm:t>
    </dgm:pt>
    <dgm:pt modelId="{7053B22D-CAD0-40F6-AB25-808D9D4198F1}" type="sibTrans" cxnId="{1062CED6-EEDD-4421-83D3-C88045BE610E}">
      <dgm:prSet/>
      <dgm:spPr/>
      <dgm:t>
        <a:bodyPr/>
        <a:lstStyle/>
        <a:p>
          <a:endParaRPr lang="en-US"/>
        </a:p>
      </dgm:t>
    </dgm:pt>
    <dgm:pt modelId="{AFFC8DA9-A46C-4ABC-80D3-780E69326AFD}">
      <dgm:prSet phldrT="[Text]" custT="1"/>
      <dgm:spPr>
        <a:ln>
          <a:solidFill>
            <a:schemeClr val="accent1">
              <a:lumMod val="75000"/>
            </a:schemeClr>
          </a:solidFill>
          <a:prstDash val="solid"/>
        </a:ln>
      </dgm:spPr>
      <dgm:t>
        <a:bodyPr/>
        <a:lstStyle/>
        <a:p>
          <a:r>
            <a:rPr lang="en-US" sz="3600" dirty="0" smtClean="0"/>
            <a:t>= Financial Need</a:t>
          </a:r>
          <a:endParaRPr lang="en-US" sz="3600" dirty="0"/>
        </a:p>
      </dgm:t>
    </dgm:pt>
    <dgm:pt modelId="{1626B291-9AA5-4BD5-8E5D-683DAB552F68}" type="parTrans" cxnId="{E3AD5431-4B1D-43BB-8F8C-EB7AF2791BDD}">
      <dgm:prSet/>
      <dgm:spPr/>
      <dgm:t>
        <a:bodyPr/>
        <a:lstStyle/>
        <a:p>
          <a:endParaRPr lang="en-US"/>
        </a:p>
      </dgm:t>
    </dgm:pt>
    <dgm:pt modelId="{DC4E410D-483F-4975-847F-B96835DA49BD}" type="sibTrans" cxnId="{E3AD5431-4B1D-43BB-8F8C-EB7AF2791BDD}">
      <dgm:prSet/>
      <dgm:spPr/>
      <dgm:t>
        <a:bodyPr/>
        <a:lstStyle/>
        <a:p>
          <a:endParaRPr lang="en-US"/>
        </a:p>
      </dgm:t>
    </dgm:pt>
    <dgm:pt modelId="{42B31B1A-3EB9-4F30-BA0A-312B58D469A9}" type="pres">
      <dgm:prSet presAssocID="{CB2C4736-0C5C-462B-A17C-2E8CC1408267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40CB89D-A63E-4B9F-9080-16B5A8575CE8}" type="pres">
      <dgm:prSet presAssocID="{AB40DE89-70F8-4FC7-B9B5-73F1589CB0A1}" presName="linNode" presStyleCnt="0"/>
      <dgm:spPr/>
    </dgm:pt>
    <dgm:pt modelId="{C17893B8-A9C8-4A9D-956D-A040F8898216}" type="pres">
      <dgm:prSet presAssocID="{AB40DE89-70F8-4FC7-B9B5-73F1589CB0A1}" presName="parentText" presStyleLbl="node1" presStyleIdx="0" presStyleCnt="3" custScaleX="235849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2D8822D-2E32-4B27-877B-C906BB23663A}" type="pres">
      <dgm:prSet presAssocID="{F2F8120C-ADFE-479F-9F1E-A4883A0BFB05}" presName="sp" presStyleCnt="0"/>
      <dgm:spPr/>
    </dgm:pt>
    <dgm:pt modelId="{12F11465-FC0D-4AC3-8C6D-0D900AEE6161}" type="pres">
      <dgm:prSet presAssocID="{E9A61D40-7869-4910-A4FE-79AD54F7E765}" presName="linNode" presStyleCnt="0"/>
      <dgm:spPr/>
    </dgm:pt>
    <dgm:pt modelId="{68480F85-AA99-4412-BEBC-CA6B7CE7B494}" type="pres">
      <dgm:prSet presAssocID="{E9A61D40-7869-4910-A4FE-79AD54F7E765}" presName="parentText" presStyleLbl="node1" presStyleIdx="1" presStyleCnt="3" custScaleX="235411" custLinFactNeighborX="219" custLinFactNeighborY="91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205E77C-05F8-4B9B-A5C6-C159DF0925D7}" type="pres">
      <dgm:prSet presAssocID="{7053B22D-CAD0-40F6-AB25-808D9D4198F1}" presName="sp" presStyleCnt="0"/>
      <dgm:spPr/>
    </dgm:pt>
    <dgm:pt modelId="{EBDE1D4F-C8EE-48D0-BF6E-8F9CAB946650}" type="pres">
      <dgm:prSet presAssocID="{AFFC8DA9-A46C-4ABC-80D3-780E69326AFD}" presName="linNode" presStyleCnt="0"/>
      <dgm:spPr/>
    </dgm:pt>
    <dgm:pt modelId="{A11D84C6-DB16-4991-B765-E04E3FFDD513}" type="pres">
      <dgm:prSet presAssocID="{AFFC8DA9-A46C-4ABC-80D3-780E69326AFD}" presName="parentText" presStyleLbl="node1" presStyleIdx="2" presStyleCnt="3" custScaleX="235849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FF1BC46-0039-4128-92F2-D41092DF738F}" srcId="{CB2C4736-0C5C-462B-A17C-2E8CC1408267}" destId="{AB40DE89-70F8-4FC7-B9B5-73F1589CB0A1}" srcOrd="0" destOrd="0" parTransId="{A7689DFF-5C89-462D-9032-70C8EE3C62D2}" sibTransId="{F2F8120C-ADFE-479F-9F1E-A4883A0BFB05}"/>
    <dgm:cxn modelId="{61077375-FEB1-4581-99B6-FAE367F68357}" type="presOf" srcId="{AB40DE89-70F8-4FC7-B9B5-73F1589CB0A1}" destId="{C17893B8-A9C8-4A9D-956D-A040F8898216}" srcOrd="0" destOrd="0" presId="urn:microsoft.com/office/officeart/2005/8/layout/vList5"/>
    <dgm:cxn modelId="{AAC21940-A7F3-4A8F-8032-681595ACEF1B}" type="presOf" srcId="{AFFC8DA9-A46C-4ABC-80D3-780E69326AFD}" destId="{A11D84C6-DB16-4991-B765-E04E3FFDD513}" srcOrd="0" destOrd="0" presId="urn:microsoft.com/office/officeart/2005/8/layout/vList5"/>
    <dgm:cxn modelId="{1062CED6-EEDD-4421-83D3-C88045BE610E}" srcId="{CB2C4736-0C5C-462B-A17C-2E8CC1408267}" destId="{E9A61D40-7869-4910-A4FE-79AD54F7E765}" srcOrd="1" destOrd="0" parTransId="{1AECDEC4-1ABE-48C3-B5B3-6A19FE8662F1}" sibTransId="{7053B22D-CAD0-40F6-AB25-808D9D4198F1}"/>
    <dgm:cxn modelId="{CD2A14D7-0114-45D4-9704-09097374F3FB}" type="presOf" srcId="{CB2C4736-0C5C-462B-A17C-2E8CC1408267}" destId="{42B31B1A-3EB9-4F30-BA0A-312B58D469A9}" srcOrd="0" destOrd="0" presId="urn:microsoft.com/office/officeart/2005/8/layout/vList5"/>
    <dgm:cxn modelId="{3E7EA6B2-34AE-499C-8985-FD9A3B969216}" type="presOf" srcId="{E9A61D40-7869-4910-A4FE-79AD54F7E765}" destId="{68480F85-AA99-4412-BEBC-CA6B7CE7B494}" srcOrd="0" destOrd="0" presId="urn:microsoft.com/office/officeart/2005/8/layout/vList5"/>
    <dgm:cxn modelId="{E3AD5431-4B1D-43BB-8F8C-EB7AF2791BDD}" srcId="{CB2C4736-0C5C-462B-A17C-2E8CC1408267}" destId="{AFFC8DA9-A46C-4ABC-80D3-780E69326AFD}" srcOrd="2" destOrd="0" parTransId="{1626B291-9AA5-4BD5-8E5D-683DAB552F68}" sibTransId="{DC4E410D-483F-4975-847F-B96835DA49BD}"/>
    <dgm:cxn modelId="{30BF278F-AB5B-4684-B9C5-A66D82769F00}" type="presParOf" srcId="{42B31B1A-3EB9-4F30-BA0A-312B58D469A9}" destId="{340CB89D-A63E-4B9F-9080-16B5A8575CE8}" srcOrd="0" destOrd="0" presId="urn:microsoft.com/office/officeart/2005/8/layout/vList5"/>
    <dgm:cxn modelId="{E43D64AF-B143-42EE-8AF3-65C496133661}" type="presParOf" srcId="{340CB89D-A63E-4B9F-9080-16B5A8575CE8}" destId="{C17893B8-A9C8-4A9D-956D-A040F8898216}" srcOrd="0" destOrd="0" presId="urn:microsoft.com/office/officeart/2005/8/layout/vList5"/>
    <dgm:cxn modelId="{054F4836-F3CB-441B-AD7D-762DD7C282F5}" type="presParOf" srcId="{42B31B1A-3EB9-4F30-BA0A-312B58D469A9}" destId="{E2D8822D-2E32-4B27-877B-C906BB23663A}" srcOrd="1" destOrd="0" presId="urn:microsoft.com/office/officeart/2005/8/layout/vList5"/>
    <dgm:cxn modelId="{8D4D6554-675F-4C20-B699-4C110A2D26EA}" type="presParOf" srcId="{42B31B1A-3EB9-4F30-BA0A-312B58D469A9}" destId="{12F11465-FC0D-4AC3-8C6D-0D900AEE6161}" srcOrd="2" destOrd="0" presId="urn:microsoft.com/office/officeart/2005/8/layout/vList5"/>
    <dgm:cxn modelId="{D61A5766-BB4B-4325-89BF-2D4FD45F914E}" type="presParOf" srcId="{12F11465-FC0D-4AC3-8C6D-0D900AEE6161}" destId="{68480F85-AA99-4412-BEBC-CA6B7CE7B494}" srcOrd="0" destOrd="0" presId="urn:microsoft.com/office/officeart/2005/8/layout/vList5"/>
    <dgm:cxn modelId="{1B699CF6-607D-4CCD-96CE-FCFD070E9A20}" type="presParOf" srcId="{42B31B1A-3EB9-4F30-BA0A-312B58D469A9}" destId="{9205E77C-05F8-4B9B-A5C6-C159DF0925D7}" srcOrd="3" destOrd="0" presId="urn:microsoft.com/office/officeart/2005/8/layout/vList5"/>
    <dgm:cxn modelId="{7C270B35-5D90-4AE8-A152-044DED750F2E}" type="presParOf" srcId="{42B31B1A-3EB9-4F30-BA0A-312B58D469A9}" destId="{EBDE1D4F-C8EE-48D0-BF6E-8F9CAB946650}" srcOrd="4" destOrd="0" presId="urn:microsoft.com/office/officeart/2005/8/layout/vList5"/>
    <dgm:cxn modelId="{7F739E3A-C847-4413-94BF-E4D9ADE52003}" type="presParOf" srcId="{EBDE1D4F-C8EE-48D0-BF6E-8F9CAB946650}" destId="{A11D84C6-DB16-4991-B765-E04E3FFDD513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1E0127E-807A-41E4-9997-765E18A97C11}" type="doc">
      <dgm:prSet loTypeId="urn:microsoft.com/office/officeart/2005/8/layout/process2" loCatId="process" qsTypeId="urn:microsoft.com/office/officeart/2005/8/quickstyle/simple1" qsCatId="simple" csTypeId="urn:microsoft.com/office/officeart/2005/8/colors/accent1_2" csCatId="accent1" phldr="1"/>
      <dgm:spPr/>
    </dgm:pt>
    <dgm:pt modelId="{36AF2D0D-1E5F-497D-9CD8-45863A0791CB}">
      <dgm:prSet phldrT="[Text]"/>
      <dgm:spPr>
        <a:ln>
          <a:solidFill>
            <a:schemeClr val="accent1">
              <a:lumMod val="75000"/>
            </a:schemeClr>
          </a:solidFill>
          <a:prstDash val="solid"/>
        </a:ln>
      </dgm:spPr>
      <dgm:t>
        <a:bodyPr/>
        <a:lstStyle/>
        <a:p>
          <a:r>
            <a:rPr lang="en-US" dirty="0" smtClean="0"/>
            <a:t>$45,000</a:t>
          </a:r>
          <a:endParaRPr lang="en-US" dirty="0"/>
        </a:p>
      </dgm:t>
    </dgm:pt>
    <dgm:pt modelId="{18DE02E8-A13F-4E6B-A4B2-D500AB8F242F}" type="parTrans" cxnId="{15AD472B-3598-493F-A627-15C65710D471}">
      <dgm:prSet/>
      <dgm:spPr/>
      <dgm:t>
        <a:bodyPr/>
        <a:lstStyle/>
        <a:p>
          <a:endParaRPr lang="en-US"/>
        </a:p>
      </dgm:t>
    </dgm:pt>
    <dgm:pt modelId="{E4752FB3-C335-4F82-B4BD-A9BA2A470578}" type="sibTrans" cxnId="{15AD472B-3598-493F-A627-15C65710D471}">
      <dgm:prSet/>
      <dgm:spPr/>
      <dgm:t>
        <a:bodyPr/>
        <a:lstStyle/>
        <a:p>
          <a:endParaRPr lang="en-US"/>
        </a:p>
      </dgm:t>
    </dgm:pt>
    <dgm:pt modelId="{77977308-9896-4C25-AE8B-01E514BDE696}">
      <dgm:prSet phldrT="[Text]"/>
      <dgm:spPr>
        <a:ln>
          <a:solidFill>
            <a:schemeClr val="accent1">
              <a:lumMod val="75000"/>
            </a:schemeClr>
          </a:solidFill>
          <a:prstDash val="solid"/>
        </a:ln>
      </dgm:spPr>
      <dgm:t>
        <a:bodyPr/>
        <a:lstStyle/>
        <a:p>
          <a:r>
            <a:rPr lang="en-US" u="sng" dirty="0" smtClean="0"/>
            <a:t>$10,000</a:t>
          </a:r>
          <a:endParaRPr lang="en-US" u="sng" dirty="0"/>
        </a:p>
      </dgm:t>
    </dgm:pt>
    <dgm:pt modelId="{A1C0B840-3360-42B7-A6E1-63244CDB516E}" type="parTrans" cxnId="{4A7234F6-1FC5-4E83-9126-DA955844AE27}">
      <dgm:prSet/>
      <dgm:spPr/>
      <dgm:t>
        <a:bodyPr/>
        <a:lstStyle/>
        <a:p>
          <a:endParaRPr lang="en-US"/>
        </a:p>
      </dgm:t>
    </dgm:pt>
    <dgm:pt modelId="{025AED15-9219-45CD-84BA-84F7B90E5EBC}" type="sibTrans" cxnId="{4A7234F6-1FC5-4E83-9126-DA955844AE27}">
      <dgm:prSet/>
      <dgm:spPr/>
      <dgm:t>
        <a:bodyPr/>
        <a:lstStyle/>
        <a:p>
          <a:endParaRPr lang="en-US"/>
        </a:p>
      </dgm:t>
    </dgm:pt>
    <dgm:pt modelId="{5FF09782-6064-4A79-96B2-725CF1611950}">
      <dgm:prSet phldrT="[Text]"/>
      <dgm:spPr>
        <a:ln>
          <a:solidFill>
            <a:schemeClr val="accent1">
              <a:lumMod val="75000"/>
            </a:schemeClr>
          </a:solidFill>
          <a:prstDash val="solid"/>
        </a:ln>
      </dgm:spPr>
      <dgm:t>
        <a:bodyPr/>
        <a:lstStyle/>
        <a:p>
          <a:r>
            <a:rPr lang="en-US" dirty="0" smtClean="0"/>
            <a:t>$35,000</a:t>
          </a:r>
          <a:endParaRPr lang="en-US" dirty="0"/>
        </a:p>
      </dgm:t>
    </dgm:pt>
    <dgm:pt modelId="{4155CADB-6DDB-435E-9CB8-F6F0D4176717}" type="parTrans" cxnId="{7E84C845-2302-481B-BF00-DA30CE2E406F}">
      <dgm:prSet/>
      <dgm:spPr/>
      <dgm:t>
        <a:bodyPr/>
        <a:lstStyle/>
        <a:p>
          <a:endParaRPr lang="en-US"/>
        </a:p>
      </dgm:t>
    </dgm:pt>
    <dgm:pt modelId="{E23EFDE5-D30D-438C-B9E3-C0B8628CFCD1}" type="sibTrans" cxnId="{7E84C845-2302-481B-BF00-DA30CE2E406F}">
      <dgm:prSet/>
      <dgm:spPr/>
      <dgm:t>
        <a:bodyPr/>
        <a:lstStyle/>
        <a:p>
          <a:endParaRPr lang="en-US"/>
        </a:p>
      </dgm:t>
    </dgm:pt>
    <dgm:pt modelId="{042B9CC4-8332-4FC8-AD4A-BEEDB7F9A849}" type="pres">
      <dgm:prSet presAssocID="{41E0127E-807A-41E4-9997-765E18A97C11}" presName="linearFlow" presStyleCnt="0">
        <dgm:presLayoutVars>
          <dgm:resizeHandles val="exact"/>
        </dgm:presLayoutVars>
      </dgm:prSet>
      <dgm:spPr/>
    </dgm:pt>
    <dgm:pt modelId="{EEF736F5-1C23-400D-8FC0-0AD56A60C456}" type="pres">
      <dgm:prSet presAssocID="{36AF2D0D-1E5F-497D-9CD8-45863A0791CB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B14D9FE-93BC-4101-8251-DBB22F8D8EB2}" type="pres">
      <dgm:prSet presAssocID="{E4752FB3-C335-4F82-B4BD-A9BA2A470578}" presName="sibTrans" presStyleLbl="sibTrans2D1" presStyleIdx="0" presStyleCnt="2"/>
      <dgm:spPr/>
      <dgm:t>
        <a:bodyPr/>
        <a:lstStyle/>
        <a:p>
          <a:endParaRPr lang="en-US"/>
        </a:p>
      </dgm:t>
    </dgm:pt>
    <dgm:pt modelId="{607E415D-EB64-41DD-9C7E-1826E3F8E1D9}" type="pres">
      <dgm:prSet presAssocID="{E4752FB3-C335-4F82-B4BD-A9BA2A470578}" presName="connectorText" presStyleLbl="sibTrans2D1" presStyleIdx="0" presStyleCnt="2"/>
      <dgm:spPr/>
      <dgm:t>
        <a:bodyPr/>
        <a:lstStyle/>
        <a:p>
          <a:endParaRPr lang="en-US"/>
        </a:p>
      </dgm:t>
    </dgm:pt>
    <dgm:pt modelId="{8FAAE006-052C-4CC3-8FAB-AD347DBF8F15}" type="pres">
      <dgm:prSet presAssocID="{77977308-9896-4C25-AE8B-01E514BDE696}" presName="node" presStyleLbl="node1" presStyleIdx="1" presStyleCnt="3" custLinFactNeighborY="-4883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79376D6-67F6-417E-ACE2-D860B686917C}" type="pres">
      <dgm:prSet presAssocID="{025AED15-9219-45CD-84BA-84F7B90E5EBC}" presName="sibTrans" presStyleLbl="sibTrans2D1" presStyleIdx="1" presStyleCnt="2"/>
      <dgm:spPr/>
      <dgm:t>
        <a:bodyPr/>
        <a:lstStyle/>
        <a:p>
          <a:endParaRPr lang="en-US"/>
        </a:p>
      </dgm:t>
    </dgm:pt>
    <dgm:pt modelId="{50518987-F340-4891-B57B-3F325C2ACD2D}" type="pres">
      <dgm:prSet presAssocID="{025AED15-9219-45CD-84BA-84F7B90E5EBC}" presName="connectorText" presStyleLbl="sibTrans2D1" presStyleIdx="1" presStyleCnt="2"/>
      <dgm:spPr/>
      <dgm:t>
        <a:bodyPr/>
        <a:lstStyle/>
        <a:p>
          <a:endParaRPr lang="en-US"/>
        </a:p>
      </dgm:t>
    </dgm:pt>
    <dgm:pt modelId="{BA0ACCE1-A22C-4F3A-8CCE-6AD568DE08D6}" type="pres">
      <dgm:prSet presAssocID="{5FF09782-6064-4A79-96B2-725CF1611950}" presName="node" presStyleLbl="node1" presStyleIdx="2" presStyleCnt="3" custLinFactNeighborY="-4186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63EA9DC-1737-4470-92C5-F65D6DC9C431}" type="presOf" srcId="{025AED15-9219-45CD-84BA-84F7B90E5EBC}" destId="{379376D6-67F6-417E-ACE2-D860B686917C}" srcOrd="0" destOrd="0" presId="urn:microsoft.com/office/officeart/2005/8/layout/process2"/>
    <dgm:cxn modelId="{3BDD0C0D-8F7C-4322-B59D-340FF3790373}" type="presOf" srcId="{025AED15-9219-45CD-84BA-84F7B90E5EBC}" destId="{50518987-F340-4891-B57B-3F325C2ACD2D}" srcOrd="1" destOrd="0" presId="urn:microsoft.com/office/officeart/2005/8/layout/process2"/>
    <dgm:cxn modelId="{7E84C845-2302-481B-BF00-DA30CE2E406F}" srcId="{41E0127E-807A-41E4-9997-765E18A97C11}" destId="{5FF09782-6064-4A79-96B2-725CF1611950}" srcOrd="2" destOrd="0" parTransId="{4155CADB-6DDB-435E-9CB8-F6F0D4176717}" sibTransId="{E23EFDE5-D30D-438C-B9E3-C0B8628CFCD1}"/>
    <dgm:cxn modelId="{2179BF2A-AFD4-44FE-A704-557471F0865B}" type="presOf" srcId="{E4752FB3-C335-4F82-B4BD-A9BA2A470578}" destId="{AB14D9FE-93BC-4101-8251-DBB22F8D8EB2}" srcOrd="0" destOrd="0" presId="urn:microsoft.com/office/officeart/2005/8/layout/process2"/>
    <dgm:cxn modelId="{12953A6D-3B3A-4FB0-A46D-9C47E8CCF38F}" type="presOf" srcId="{5FF09782-6064-4A79-96B2-725CF1611950}" destId="{BA0ACCE1-A22C-4F3A-8CCE-6AD568DE08D6}" srcOrd="0" destOrd="0" presId="urn:microsoft.com/office/officeart/2005/8/layout/process2"/>
    <dgm:cxn modelId="{9BE42ED1-6F63-4454-817E-0B1C9771C068}" type="presOf" srcId="{36AF2D0D-1E5F-497D-9CD8-45863A0791CB}" destId="{EEF736F5-1C23-400D-8FC0-0AD56A60C456}" srcOrd="0" destOrd="0" presId="urn:microsoft.com/office/officeart/2005/8/layout/process2"/>
    <dgm:cxn modelId="{8810AA2C-4FFB-4899-80C5-37D70B104F7B}" type="presOf" srcId="{E4752FB3-C335-4F82-B4BD-A9BA2A470578}" destId="{607E415D-EB64-41DD-9C7E-1826E3F8E1D9}" srcOrd="1" destOrd="0" presId="urn:microsoft.com/office/officeart/2005/8/layout/process2"/>
    <dgm:cxn modelId="{4A7234F6-1FC5-4E83-9126-DA955844AE27}" srcId="{41E0127E-807A-41E4-9997-765E18A97C11}" destId="{77977308-9896-4C25-AE8B-01E514BDE696}" srcOrd="1" destOrd="0" parTransId="{A1C0B840-3360-42B7-A6E1-63244CDB516E}" sibTransId="{025AED15-9219-45CD-84BA-84F7B90E5EBC}"/>
    <dgm:cxn modelId="{A781CD51-10FF-48AB-BF3B-E3E3CBCEF989}" type="presOf" srcId="{41E0127E-807A-41E4-9997-765E18A97C11}" destId="{042B9CC4-8332-4FC8-AD4A-BEEDB7F9A849}" srcOrd="0" destOrd="0" presId="urn:microsoft.com/office/officeart/2005/8/layout/process2"/>
    <dgm:cxn modelId="{15AD472B-3598-493F-A627-15C65710D471}" srcId="{41E0127E-807A-41E4-9997-765E18A97C11}" destId="{36AF2D0D-1E5F-497D-9CD8-45863A0791CB}" srcOrd="0" destOrd="0" parTransId="{18DE02E8-A13F-4E6B-A4B2-D500AB8F242F}" sibTransId="{E4752FB3-C335-4F82-B4BD-A9BA2A470578}"/>
    <dgm:cxn modelId="{AE7E7BBE-BED1-4D77-B115-D228C52FFCAA}" type="presOf" srcId="{77977308-9896-4C25-AE8B-01E514BDE696}" destId="{8FAAE006-052C-4CC3-8FAB-AD347DBF8F15}" srcOrd="0" destOrd="0" presId="urn:microsoft.com/office/officeart/2005/8/layout/process2"/>
    <dgm:cxn modelId="{992649B1-500E-4EC9-86FF-19E785BE4415}" type="presParOf" srcId="{042B9CC4-8332-4FC8-AD4A-BEEDB7F9A849}" destId="{EEF736F5-1C23-400D-8FC0-0AD56A60C456}" srcOrd="0" destOrd="0" presId="urn:microsoft.com/office/officeart/2005/8/layout/process2"/>
    <dgm:cxn modelId="{CF103845-0B21-49B5-A8C9-BB25D17103A6}" type="presParOf" srcId="{042B9CC4-8332-4FC8-AD4A-BEEDB7F9A849}" destId="{AB14D9FE-93BC-4101-8251-DBB22F8D8EB2}" srcOrd="1" destOrd="0" presId="urn:microsoft.com/office/officeart/2005/8/layout/process2"/>
    <dgm:cxn modelId="{7B5161F9-9A4A-47C1-B889-EF94E2934D77}" type="presParOf" srcId="{AB14D9FE-93BC-4101-8251-DBB22F8D8EB2}" destId="{607E415D-EB64-41DD-9C7E-1826E3F8E1D9}" srcOrd="0" destOrd="0" presId="urn:microsoft.com/office/officeart/2005/8/layout/process2"/>
    <dgm:cxn modelId="{5E2039D7-13F1-415A-A153-493C4D5BA347}" type="presParOf" srcId="{042B9CC4-8332-4FC8-AD4A-BEEDB7F9A849}" destId="{8FAAE006-052C-4CC3-8FAB-AD347DBF8F15}" srcOrd="2" destOrd="0" presId="urn:microsoft.com/office/officeart/2005/8/layout/process2"/>
    <dgm:cxn modelId="{A1552C00-AF64-4750-9012-413F4E3B496D}" type="presParOf" srcId="{042B9CC4-8332-4FC8-AD4A-BEEDB7F9A849}" destId="{379376D6-67F6-417E-ACE2-D860B686917C}" srcOrd="3" destOrd="0" presId="urn:microsoft.com/office/officeart/2005/8/layout/process2"/>
    <dgm:cxn modelId="{E0E86952-A35D-4022-8490-8C877574566B}" type="presParOf" srcId="{379376D6-67F6-417E-ACE2-D860B686917C}" destId="{50518987-F340-4891-B57B-3F325C2ACD2D}" srcOrd="0" destOrd="0" presId="urn:microsoft.com/office/officeart/2005/8/layout/process2"/>
    <dgm:cxn modelId="{5165CFCD-C3BC-488E-BE89-C7151075E0EC}" type="presParOf" srcId="{042B9CC4-8332-4FC8-AD4A-BEEDB7F9A849}" destId="{BA0ACCE1-A22C-4F3A-8CCE-6AD568DE08D6}" srcOrd="4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1E0127E-807A-41E4-9997-765E18A97C11}" type="doc">
      <dgm:prSet loTypeId="urn:microsoft.com/office/officeart/2005/8/layout/process2" loCatId="process" qsTypeId="urn:microsoft.com/office/officeart/2005/8/quickstyle/simple1" qsCatId="simple" csTypeId="urn:microsoft.com/office/officeart/2005/8/colors/accent1_2" csCatId="accent1" phldr="1"/>
      <dgm:spPr/>
    </dgm:pt>
    <dgm:pt modelId="{36AF2D0D-1E5F-497D-9CD8-45863A0791CB}">
      <dgm:prSet phldrT="[Text]"/>
      <dgm:spPr>
        <a:ln>
          <a:solidFill>
            <a:schemeClr val="accent1">
              <a:lumMod val="75000"/>
            </a:schemeClr>
          </a:solidFill>
          <a:prstDash val="solid"/>
        </a:ln>
      </dgm:spPr>
      <dgm:t>
        <a:bodyPr/>
        <a:lstStyle/>
        <a:p>
          <a:r>
            <a:rPr lang="en-US" dirty="0" smtClean="0"/>
            <a:t>$22,000</a:t>
          </a:r>
          <a:endParaRPr lang="en-US" dirty="0"/>
        </a:p>
      </dgm:t>
    </dgm:pt>
    <dgm:pt modelId="{18DE02E8-A13F-4E6B-A4B2-D500AB8F242F}" type="parTrans" cxnId="{15AD472B-3598-493F-A627-15C65710D471}">
      <dgm:prSet/>
      <dgm:spPr/>
      <dgm:t>
        <a:bodyPr/>
        <a:lstStyle/>
        <a:p>
          <a:endParaRPr lang="en-US"/>
        </a:p>
      </dgm:t>
    </dgm:pt>
    <dgm:pt modelId="{E4752FB3-C335-4F82-B4BD-A9BA2A470578}" type="sibTrans" cxnId="{15AD472B-3598-493F-A627-15C65710D471}">
      <dgm:prSet/>
      <dgm:spPr/>
      <dgm:t>
        <a:bodyPr/>
        <a:lstStyle/>
        <a:p>
          <a:endParaRPr lang="en-US"/>
        </a:p>
      </dgm:t>
    </dgm:pt>
    <dgm:pt modelId="{77977308-9896-4C25-AE8B-01E514BDE696}">
      <dgm:prSet phldrT="[Text]"/>
      <dgm:spPr>
        <a:ln>
          <a:solidFill>
            <a:schemeClr val="accent1">
              <a:lumMod val="75000"/>
            </a:schemeClr>
          </a:solidFill>
          <a:prstDash val="solid"/>
        </a:ln>
      </dgm:spPr>
      <dgm:t>
        <a:bodyPr/>
        <a:lstStyle/>
        <a:p>
          <a:r>
            <a:rPr lang="en-US" u="sng" dirty="0" smtClean="0"/>
            <a:t>$10,000</a:t>
          </a:r>
          <a:endParaRPr lang="en-US" u="sng" dirty="0"/>
        </a:p>
      </dgm:t>
    </dgm:pt>
    <dgm:pt modelId="{A1C0B840-3360-42B7-A6E1-63244CDB516E}" type="parTrans" cxnId="{4A7234F6-1FC5-4E83-9126-DA955844AE27}">
      <dgm:prSet/>
      <dgm:spPr/>
      <dgm:t>
        <a:bodyPr/>
        <a:lstStyle/>
        <a:p>
          <a:endParaRPr lang="en-US"/>
        </a:p>
      </dgm:t>
    </dgm:pt>
    <dgm:pt modelId="{025AED15-9219-45CD-84BA-84F7B90E5EBC}" type="sibTrans" cxnId="{4A7234F6-1FC5-4E83-9126-DA955844AE27}">
      <dgm:prSet/>
      <dgm:spPr/>
      <dgm:t>
        <a:bodyPr/>
        <a:lstStyle/>
        <a:p>
          <a:endParaRPr lang="en-US"/>
        </a:p>
      </dgm:t>
    </dgm:pt>
    <dgm:pt modelId="{5FF09782-6064-4A79-96B2-725CF1611950}">
      <dgm:prSet phldrT="[Text]"/>
      <dgm:spPr>
        <a:ln>
          <a:solidFill>
            <a:schemeClr val="accent1">
              <a:lumMod val="75000"/>
            </a:schemeClr>
          </a:solidFill>
          <a:prstDash val="solid"/>
        </a:ln>
      </dgm:spPr>
      <dgm:t>
        <a:bodyPr/>
        <a:lstStyle/>
        <a:p>
          <a:r>
            <a:rPr lang="en-US" dirty="0" smtClean="0"/>
            <a:t>$12,000</a:t>
          </a:r>
          <a:endParaRPr lang="en-US" dirty="0"/>
        </a:p>
      </dgm:t>
    </dgm:pt>
    <dgm:pt modelId="{4155CADB-6DDB-435E-9CB8-F6F0D4176717}" type="parTrans" cxnId="{7E84C845-2302-481B-BF00-DA30CE2E406F}">
      <dgm:prSet/>
      <dgm:spPr/>
      <dgm:t>
        <a:bodyPr/>
        <a:lstStyle/>
        <a:p>
          <a:endParaRPr lang="en-US"/>
        </a:p>
      </dgm:t>
    </dgm:pt>
    <dgm:pt modelId="{E23EFDE5-D30D-438C-B9E3-C0B8628CFCD1}" type="sibTrans" cxnId="{7E84C845-2302-481B-BF00-DA30CE2E406F}">
      <dgm:prSet/>
      <dgm:spPr/>
      <dgm:t>
        <a:bodyPr/>
        <a:lstStyle/>
        <a:p>
          <a:endParaRPr lang="en-US"/>
        </a:p>
      </dgm:t>
    </dgm:pt>
    <dgm:pt modelId="{042B9CC4-8332-4FC8-AD4A-BEEDB7F9A849}" type="pres">
      <dgm:prSet presAssocID="{41E0127E-807A-41E4-9997-765E18A97C11}" presName="linearFlow" presStyleCnt="0">
        <dgm:presLayoutVars>
          <dgm:resizeHandles val="exact"/>
        </dgm:presLayoutVars>
      </dgm:prSet>
      <dgm:spPr/>
    </dgm:pt>
    <dgm:pt modelId="{EEF736F5-1C23-400D-8FC0-0AD56A60C456}" type="pres">
      <dgm:prSet presAssocID="{36AF2D0D-1E5F-497D-9CD8-45863A0791CB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B14D9FE-93BC-4101-8251-DBB22F8D8EB2}" type="pres">
      <dgm:prSet presAssocID="{E4752FB3-C335-4F82-B4BD-A9BA2A470578}" presName="sibTrans" presStyleLbl="sibTrans2D1" presStyleIdx="0" presStyleCnt="2"/>
      <dgm:spPr/>
      <dgm:t>
        <a:bodyPr/>
        <a:lstStyle/>
        <a:p>
          <a:endParaRPr lang="en-US"/>
        </a:p>
      </dgm:t>
    </dgm:pt>
    <dgm:pt modelId="{607E415D-EB64-41DD-9C7E-1826E3F8E1D9}" type="pres">
      <dgm:prSet presAssocID="{E4752FB3-C335-4F82-B4BD-A9BA2A470578}" presName="connectorText" presStyleLbl="sibTrans2D1" presStyleIdx="0" presStyleCnt="2"/>
      <dgm:spPr/>
      <dgm:t>
        <a:bodyPr/>
        <a:lstStyle/>
        <a:p>
          <a:endParaRPr lang="en-US"/>
        </a:p>
      </dgm:t>
    </dgm:pt>
    <dgm:pt modelId="{8FAAE006-052C-4CC3-8FAB-AD347DBF8F15}" type="pres">
      <dgm:prSet presAssocID="{77977308-9896-4C25-AE8B-01E514BDE696}" presName="node" presStyleLbl="node1" presStyleIdx="1" presStyleCnt="3" custLinFactNeighborY="-4883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79376D6-67F6-417E-ACE2-D860B686917C}" type="pres">
      <dgm:prSet presAssocID="{025AED15-9219-45CD-84BA-84F7B90E5EBC}" presName="sibTrans" presStyleLbl="sibTrans2D1" presStyleIdx="1" presStyleCnt="2"/>
      <dgm:spPr/>
      <dgm:t>
        <a:bodyPr/>
        <a:lstStyle/>
        <a:p>
          <a:endParaRPr lang="en-US"/>
        </a:p>
      </dgm:t>
    </dgm:pt>
    <dgm:pt modelId="{50518987-F340-4891-B57B-3F325C2ACD2D}" type="pres">
      <dgm:prSet presAssocID="{025AED15-9219-45CD-84BA-84F7B90E5EBC}" presName="connectorText" presStyleLbl="sibTrans2D1" presStyleIdx="1" presStyleCnt="2"/>
      <dgm:spPr/>
      <dgm:t>
        <a:bodyPr/>
        <a:lstStyle/>
        <a:p>
          <a:endParaRPr lang="en-US"/>
        </a:p>
      </dgm:t>
    </dgm:pt>
    <dgm:pt modelId="{BA0ACCE1-A22C-4F3A-8CCE-6AD568DE08D6}" type="pres">
      <dgm:prSet presAssocID="{5FF09782-6064-4A79-96B2-725CF1611950}" presName="node" presStyleLbl="node1" presStyleIdx="2" presStyleCnt="3" custLinFactNeighborY="-4186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E84C845-2302-481B-BF00-DA30CE2E406F}" srcId="{41E0127E-807A-41E4-9997-765E18A97C11}" destId="{5FF09782-6064-4A79-96B2-725CF1611950}" srcOrd="2" destOrd="0" parTransId="{4155CADB-6DDB-435E-9CB8-F6F0D4176717}" sibTransId="{E23EFDE5-D30D-438C-B9E3-C0B8628CFCD1}"/>
    <dgm:cxn modelId="{4A7234F6-1FC5-4E83-9126-DA955844AE27}" srcId="{41E0127E-807A-41E4-9997-765E18A97C11}" destId="{77977308-9896-4C25-AE8B-01E514BDE696}" srcOrd="1" destOrd="0" parTransId="{A1C0B840-3360-42B7-A6E1-63244CDB516E}" sibTransId="{025AED15-9219-45CD-84BA-84F7B90E5EBC}"/>
    <dgm:cxn modelId="{5031F325-610B-466D-AB56-25BB22A3CFE2}" type="presOf" srcId="{E4752FB3-C335-4F82-B4BD-A9BA2A470578}" destId="{AB14D9FE-93BC-4101-8251-DBB22F8D8EB2}" srcOrd="0" destOrd="0" presId="urn:microsoft.com/office/officeart/2005/8/layout/process2"/>
    <dgm:cxn modelId="{95D44DFA-7C33-4A9F-BCC1-82FC1882CF55}" type="presOf" srcId="{77977308-9896-4C25-AE8B-01E514BDE696}" destId="{8FAAE006-052C-4CC3-8FAB-AD347DBF8F15}" srcOrd="0" destOrd="0" presId="urn:microsoft.com/office/officeart/2005/8/layout/process2"/>
    <dgm:cxn modelId="{62F72FA8-28BA-4374-ACF6-CD26EF8225B6}" type="presOf" srcId="{5FF09782-6064-4A79-96B2-725CF1611950}" destId="{BA0ACCE1-A22C-4F3A-8CCE-6AD568DE08D6}" srcOrd="0" destOrd="0" presId="urn:microsoft.com/office/officeart/2005/8/layout/process2"/>
    <dgm:cxn modelId="{904F203D-EC3C-4253-8797-4DB4F4597FBD}" type="presOf" srcId="{41E0127E-807A-41E4-9997-765E18A97C11}" destId="{042B9CC4-8332-4FC8-AD4A-BEEDB7F9A849}" srcOrd="0" destOrd="0" presId="urn:microsoft.com/office/officeart/2005/8/layout/process2"/>
    <dgm:cxn modelId="{3A4A5FD5-B3A8-447A-9F3D-204FE26FD1A3}" type="presOf" srcId="{025AED15-9219-45CD-84BA-84F7B90E5EBC}" destId="{50518987-F340-4891-B57B-3F325C2ACD2D}" srcOrd="1" destOrd="0" presId="urn:microsoft.com/office/officeart/2005/8/layout/process2"/>
    <dgm:cxn modelId="{C5EF6F66-A969-4F45-85D2-FA5F69EBFED1}" type="presOf" srcId="{E4752FB3-C335-4F82-B4BD-A9BA2A470578}" destId="{607E415D-EB64-41DD-9C7E-1826E3F8E1D9}" srcOrd="1" destOrd="0" presId="urn:microsoft.com/office/officeart/2005/8/layout/process2"/>
    <dgm:cxn modelId="{F13E4964-69F8-4AFA-ACAA-1840F4D7BA35}" type="presOf" srcId="{36AF2D0D-1E5F-497D-9CD8-45863A0791CB}" destId="{EEF736F5-1C23-400D-8FC0-0AD56A60C456}" srcOrd="0" destOrd="0" presId="urn:microsoft.com/office/officeart/2005/8/layout/process2"/>
    <dgm:cxn modelId="{6850987A-0533-4E91-A53F-D3C3A3034395}" type="presOf" srcId="{025AED15-9219-45CD-84BA-84F7B90E5EBC}" destId="{379376D6-67F6-417E-ACE2-D860B686917C}" srcOrd="0" destOrd="0" presId="urn:microsoft.com/office/officeart/2005/8/layout/process2"/>
    <dgm:cxn modelId="{15AD472B-3598-493F-A627-15C65710D471}" srcId="{41E0127E-807A-41E4-9997-765E18A97C11}" destId="{36AF2D0D-1E5F-497D-9CD8-45863A0791CB}" srcOrd="0" destOrd="0" parTransId="{18DE02E8-A13F-4E6B-A4B2-D500AB8F242F}" sibTransId="{E4752FB3-C335-4F82-B4BD-A9BA2A470578}"/>
    <dgm:cxn modelId="{9B451ADD-4C85-47CF-B2C5-BEB1CB4F355A}" type="presParOf" srcId="{042B9CC4-8332-4FC8-AD4A-BEEDB7F9A849}" destId="{EEF736F5-1C23-400D-8FC0-0AD56A60C456}" srcOrd="0" destOrd="0" presId="urn:microsoft.com/office/officeart/2005/8/layout/process2"/>
    <dgm:cxn modelId="{EA2AAFCE-B68D-4659-BF0F-A00D6706CBCF}" type="presParOf" srcId="{042B9CC4-8332-4FC8-AD4A-BEEDB7F9A849}" destId="{AB14D9FE-93BC-4101-8251-DBB22F8D8EB2}" srcOrd="1" destOrd="0" presId="urn:microsoft.com/office/officeart/2005/8/layout/process2"/>
    <dgm:cxn modelId="{3C975466-A871-4C65-B8B1-C6DB5D0F4C0B}" type="presParOf" srcId="{AB14D9FE-93BC-4101-8251-DBB22F8D8EB2}" destId="{607E415D-EB64-41DD-9C7E-1826E3F8E1D9}" srcOrd="0" destOrd="0" presId="urn:microsoft.com/office/officeart/2005/8/layout/process2"/>
    <dgm:cxn modelId="{D5D12A86-E144-48DE-BA13-4827F1C51314}" type="presParOf" srcId="{042B9CC4-8332-4FC8-AD4A-BEEDB7F9A849}" destId="{8FAAE006-052C-4CC3-8FAB-AD347DBF8F15}" srcOrd="2" destOrd="0" presId="urn:microsoft.com/office/officeart/2005/8/layout/process2"/>
    <dgm:cxn modelId="{8CF97002-85C1-4D93-9467-E6A9D36824C0}" type="presParOf" srcId="{042B9CC4-8332-4FC8-AD4A-BEEDB7F9A849}" destId="{379376D6-67F6-417E-ACE2-D860B686917C}" srcOrd="3" destOrd="0" presId="urn:microsoft.com/office/officeart/2005/8/layout/process2"/>
    <dgm:cxn modelId="{A0E5F93C-D8E0-40A0-8979-EBCC1C41AF64}" type="presParOf" srcId="{379376D6-67F6-417E-ACE2-D860B686917C}" destId="{50518987-F340-4891-B57B-3F325C2ACD2D}" srcOrd="0" destOrd="0" presId="urn:microsoft.com/office/officeart/2005/8/layout/process2"/>
    <dgm:cxn modelId="{E3CFC0EF-E566-4AD3-ACD2-492B8DDFFEB4}" type="presParOf" srcId="{042B9CC4-8332-4FC8-AD4A-BEEDB7F9A849}" destId="{BA0ACCE1-A22C-4F3A-8CCE-6AD568DE08D6}" srcOrd="4" destOrd="0" presId="urn:microsoft.com/office/officeart/2005/8/layout/process2"/>
  </dgm:cxnLst>
  <dgm:bg/>
  <dgm:whole>
    <a:ln>
      <a:prstDash val="solid"/>
    </a:ln>
  </dgm:whole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A3D67AB-D009-49C3-A408-98E09CD1E607}" type="doc">
      <dgm:prSet loTypeId="urn:microsoft.com/office/officeart/2005/8/layout/hierarchy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61BB128-B41D-42A6-A668-B9413EEB5A77}">
      <dgm:prSet phldrT="[Text]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 smtClean="0"/>
            <a:t>Need-Based Aid</a:t>
          </a:r>
          <a:endParaRPr lang="en-US" dirty="0"/>
        </a:p>
      </dgm:t>
    </dgm:pt>
    <dgm:pt modelId="{BC849700-5A44-4B47-A216-9265298E06C3}" type="parTrans" cxnId="{AFCD73BC-E55C-458B-B0FE-42BA1BEF94AD}">
      <dgm:prSet/>
      <dgm:spPr/>
      <dgm:t>
        <a:bodyPr/>
        <a:lstStyle/>
        <a:p>
          <a:endParaRPr lang="en-US"/>
        </a:p>
      </dgm:t>
    </dgm:pt>
    <dgm:pt modelId="{35C44508-FD29-4936-AF3C-3C78D9A05A14}" type="sibTrans" cxnId="{AFCD73BC-E55C-458B-B0FE-42BA1BEF94AD}">
      <dgm:prSet/>
      <dgm:spPr/>
      <dgm:t>
        <a:bodyPr/>
        <a:lstStyle/>
        <a:p>
          <a:endParaRPr lang="en-US"/>
        </a:p>
      </dgm:t>
    </dgm:pt>
    <dgm:pt modelId="{EE0CDBF0-6D3D-4C25-B335-9BB9C9F1F8A0}">
      <dgm:prSet phldrT="[Text]"/>
      <dgm:spPr>
        <a:ln>
          <a:solidFill>
            <a:schemeClr val="accent1">
              <a:lumMod val="75000"/>
            </a:schemeClr>
          </a:solidFill>
          <a:prstDash val="solid"/>
        </a:ln>
      </dgm:spPr>
      <dgm:t>
        <a:bodyPr/>
        <a:lstStyle/>
        <a:p>
          <a:r>
            <a:rPr lang="en-US" dirty="0" smtClean="0"/>
            <a:t>Pell Grant</a:t>
          </a:r>
          <a:endParaRPr lang="en-US" dirty="0"/>
        </a:p>
      </dgm:t>
    </dgm:pt>
    <dgm:pt modelId="{405201DF-AD64-48E6-A2BB-3774A2FD9A13}" type="parTrans" cxnId="{E691FF76-F1E1-4F83-A47F-729A2B0600C0}">
      <dgm:prSet>
        <dgm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en-US"/>
        </a:p>
      </dgm:t>
    </dgm:pt>
    <dgm:pt modelId="{113BF8A2-C39D-46F4-BE0A-E9C0264C8781}" type="sibTrans" cxnId="{E691FF76-F1E1-4F83-A47F-729A2B0600C0}">
      <dgm:prSet/>
      <dgm:spPr/>
      <dgm:t>
        <a:bodyPr/>
        <a:lstStyle/>
        <a:p>
          <a:endParaRPr lang="en-US"/>
        </a:p>
      </dgm:t>
    </dgm:pt>
    <dgm:pt modelId="{46DCED9E-CF7C-4422-BA78-9E920B952F15}">
      <dgm:prSet phldrT="[Text]"/>
      <dgm:spPr>
        <a:ln>
          <a:solidFill>
            <a:schemeClr val="accent1">
              <a:lumMod val="75000"/>
            </a:schemeClr>
          </a:solidFill>
          <a:prstDash val="solid"/>
        </a:ln>
      </dgm:spPr>
      <dgm:t>
        <a:bodyPr/>
        <a:lstStyle/>
        <a:p>
          <a:r>
            <a:rPr lang="en-US" dirty="0" smtClean="0"/>
            <a:t>Work Study</a:t>
          </a:r>
          <a:endParaRPr lang="en-US" dirty="0"/>
        </a:p>
      </dgm:t>
    </dgm:pt>
    <dgm:pt modelId="{08B948CF-B86A-4CDE-8487-E60EAD13C8C6}" type="parTrans" cxnId="{A556A6CD-F21C-498F-8F2F-E8CC9916ECFB}">
      <dgm:prSet>
        <dgm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en-US"/>
        </a:p>
      </dgm:t>
    </dgm:pt>
    <dgm:pt modelId="{BE27D1F1-245E-4AF1-B7B2-533977E38687}" type="sibTrans" cxnId="{A556A6CD-F21C-498F-8F2F-E8CC9916ECFB}">
      <dgm:prSet/>
      <dgm:spPr/>
      <dgm:t>
        <a:bodyPr/>
        <a:lstStyle/>
        <a:p>
          <a:endParaRPr lang="en-US"/>
        </a:p>
      </dgm:t>
    </dgm:pt>
    <dgm:pt modelId="{2B68B3C0-ECCD-4F6E-B7D2-9866A12C65EF}">
      <dgm:prSet phldrT="[Text]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 smtClean="0"/>
            <a:t>Merit-Based Aid</a:t>
          </a:r>
          <a:endParaRPr lang="en-US" dirty="0"/>
        </a:p>
      </dgm:t>
    </dgm:pt>
    <dgm:pt modelId="{CF8D05A4-43A3-4F1D-9ECC-9B807D586870}" type="parTrans" cxnId="{7CF234FF-F927-49D6-9BF3-8C8CB7DEDA48}">
      <dgm:prSet/>
      <dgm:spPr/>
      <dgm:t>
        <a:bodyPr/>
        <a:lstStyle/>
        <a:p>
          <a:endParaRPr lang="en-US"/>
        </a:p>
      </dgm:t>
    </dgm:pt>
    <dgm:pt modelId="{E8F63A9C-E588-4491-AB21-03BF52641181}" type="sibTrans" cxnId="{7CF234FF-F927-49D6-9BF3-8C8CB7DEDA48}">
      <dgm:prSet/>
      <dgm:spPr/>
      <dgm:t>
        <a:bodyPr/>
        <a:lstStyle/>
        <a:p>
          <a:endParaRPr lang="en-US"/>
        </a:p>
      </dgm:t>
    </dgm:pt>
    <dgm:pt modelId="{E4B6FC7A-19F3-4D38-900C-E57C6BAD578A}">
      <dgm:prSet phldrT="[Text]"/>
      <dgm:spPr>
        <a:ln>
          <a:solidFill>
            <a:schemeClr val="accent1">
              <a:lumMod val="75000"/>
            </a:schemeClr>
          </a:solidFill>
          <a:prstDash val="solid"/>
        </a:ln>
      </dgm:spPr>
      <dgm:t>
        <a:bodyPr/>
        <a:lstStyle/>
        <a:p>
          <a:r>
            <a:rPr lang="en-US" dirty="0" smtClean="0"/>
            <a:t>Academic Achievement </a:t>
          </a:r>
          <a:endParaRPr lang="en-US" dirty="0"/>
        </a:p>
      </dgm:t>
    </dgm:pt>
    <dgm:pt modelId="{CCAC44CD-F508-4A58-AC5C-40445280F8CC}" type="parTrans" cxnId="{59C23502-9FF3-493A-A645-0CDB93C111D3}">
      <dgm:prSet>
        <dgm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en-US"/>
        </a:p>
      </dgm:t>
    </dgm:pt>
    <dgm:pt modelId="{EEDC9C64-7265-4AFE-B31B-6F4E3C59ED3B}" type="sibTrans" cxnId="{59C23502-9FF3-493A-A645-0CDB93C111D3}">
      <dgm:prSet/>
      <dgm:spPr/>
      <dgm:t>
        <a:bodyPr/>
        <a:lstStyle/>
        <a:p>
          <a:endParaRPr lang="en-US"/>
        </a:p>
      </dgm:t>
    </dgm:pt>
    <dgm:pt modelId="{1054D4B8-2CDF-45ED-B334-341388BCD9B2}">
      <dgm:prSet phldrT="[Text]"/>
      <dgm:spPr>
        <a:ln>
          <a:solidFill>
            <a:schemeClr val="accent1">
              <a:lumMod val="75000"/>
            </a:schemeClr>
          </a:solidFill>
          <a:prstDash val="solid"/>
        </a:ln>
      </dgm:spPr>
      <dgm:t>
        <a:bodyPr/>
        <a:lstStyle/>
        <a:p>
          <a:r>
            <a:rPr lang="en-US" dirty="0" smtClean="0"/>
            <a:t>Athletic Achievement</a:t>
          </a:r>
          <a:endParaRPr lang="en-US" dirty="0"/>
        </a:p>
      </dgm:t>
    </dgm:pt>
    <dgm:pt modelId="{8D4B3D49-9A1C-405E-B48E-2AF39F05D69F}" type="parTrans" cxnId="{03CDF017-40A1-4523-BFCF-4867794F33D8}">
      <dgm:prSet>
        <dgm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en-US"/>
        </a:p>
      </dgm:t>
    </dgm:pt>
    <dgm:pt modelId="{6035493B-8967-47A1-8128-4D5200E39DBF}" type="sibTrans" cxnId="{03CDF017-40A1-4523-BFCF-4867794F33D8}">
      <dgm:prSet/>
      <dgm:spPr/>
      <dgm:t>
        <a:bodyPr/>
        <a:lstStyle/>
        <a:p>
          <a:endParaRPr lang="en-US"/>
        </a:p>
      </dgm:t>
    </dgm:pt>
    <dgm:pt modelId="{0FB9DF5D-286D-460E-AB56-79F3B9D73C93}" type="pres">
      <dgm:prSet presAssocID="{CA3D67AB-D009-49C3-A408-98E09CD1E607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BE06BB68-78C9-4132-8DE7-B3885541D934}" type="pres">
      <dgm:prSet presAssocID="{761BB128-B41D-42A6-A668-B9413EEB5A77}" presName="root" presStyleCnt="0"/>
      <dgm:spPr/>
    </dgm:pt>
    <dgm:pt modelId="{666384E5-72B7-4D93-BE0B-8F81DF9E2834}" type="pres">
      <dgm:prSet presAssocID="{761BB128-B41D-42A6-A668-B9413EEB5A77}" presName="rootComposite" presStyleCnt="0"/>
      <dgm:spPr/>
    </dgm:pt>
    <dgm:pt modelId="{FE77EB30-125C-46E0-A941-77D40155AAF7}" type="pres">
      <dgm:prSet presAssocID="{761BB128-B41D-42A6-A668-B9413EEB5A77}" presName="rootText" presStyleLbl="node1" presStyleIdx="0" presStyleCnt="2"/>
      <dgm:spPr/>
      <dgm:t>
        <a:bodyPr/>
        <a:lstStyle/>
        <a:p>
          <a:endParaRPr lang="en-US"/>
        </a:p>
      </dgm:t>
    </dgm:pt>
    <dgm:pt modelId="{22A2C539-8755-4B85-A72F-AC42107CE69A}" type="pres">
      <dgm:prSet presAssocID="{761BB128-B41D-42A6-A668-B9413EEB5A77}" presName="rootConnector" presStyleLbl="node1" presStyleIdx="0" presStyleCnt="2"/>
      <dgm:spPr/>
      <dgm:t>
        <a:bodyPr/>
        <a:lstStyle/>
        <a:p>
          <a:endParaRPr lang="en-US"/>
        </a:p>
      </dgm:t>
    </dgm:pt>
    <dgm:pt modelId="{15EF0361-7748-4C15-9732-4BB141A639E8}" type="pres">
      <dgm:prSet presAssocID="{761BB128-B41D-42A6-A668-B9413EEB5A77}" presName="childShape" presStyleCnt="0"/>
      <dgm:spPr/>
    </dgm:pt>
    <dgm:pt modelId="{BA43FD4A-0429-4D00-9225-2A15E20E1268}" type="pres">
      <dgm:prSet presAssocID="{405201DF-AD64-48E6-A2BB-3774A2FD9A13}" presName="Name13" presStyleLbl="parChTrans1D2" presStyleIdx="0" presStyleCnt="4"/>
      <dgm:spPr/>
      <dgm:t>
        <a:bodyPr/>
        <a:lstStyle/>
        <a:p>
          <a:endParaRPr lang="en-US"/>
        </a:p>
      </dgm:t>
    </dgm:pt>
    <dgm:pt modelId="{3C9D4013-178F-4AB0-9F57-A2EEC5BD8A7D}" type="pres">
      <dgm:prSet presAssocID="{EE0CDBF0-6D3D-4C25-B335-9BB9C9F1F8A0}" presName="child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411C416-D037-455D-98AA-5253E60A33E4}" type="pres">
      <dgm:prSet presAssocID="{08B948CF-B86A-4CDE-8487-E60EAD13C8C6}" presName="Name13" presStyleLbl="parChTrans1D2" presStyleIdx="1" presStyleCnt="4"/>
      <dgm:spPr/>
      <dgm:t>
        <a:bodyPr/>
        <a:lstStyle/>
        <a:p>
          <a:endParaRPr lang="en-US"/>
        </a:p>
      </dgm:t>
    </dgm:pt>
    <dgm:pt modelId="{7AC6BE4C-DF6F-4F1D-B0A1-287ABC0DE44B}" type="pres">
      <dgm:prSet presAssocID="{46DCED9E-CF7C-4422-BA78-9E920B952F15}" presName="child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0A83CCA-6947-4E0D-8FE6-E5F875F641EF}" type="pres">
      <dgm:prSet presAssocID="{2B68B3C0-ECCD-4F6E-B7D2-9866A12C65EF}" presName="root" presStyleCnt="0"/>
      <dgm:spPr/>
    </dgm:pt>
    <dgm:pt modelId="{E1C874EE-4D73-41F8-BA7A-CB3DA415D531}" type="pres">
      <dgm:prSet presAssocID="{2B68B3C0-ECCD-4F6E-B7D2-9866A12C65EF}" presName="rootComposite" presStyleCnt="0"/>
      <dgm:spPr/>
    </dgm:pt>
    <dgm:pt modelId="{23656678-49A8-49DA-8AC2-8EEFAD3A61AC}" type="pres">
      <dgm:prSet presAssocID="{2B68B3C0-ECCD-4F6E-B7D2-9866A12C65EF}" presName="rootText" presStyleLbl="node1" presStyleIdx="1" presStyleCnt="2"/>
      <dgm:spPr/>
      <dgm:t>
        <a:bodyPr/>
        <a:lstStyle/>
        <a:p>
          <a:endParaRPr lang="en-US"/>
        </a:p>
      </dgm:t>
    </dgm:pt>
    <dgm:pt modelId="{93CE9418-835B-4151-9FA3-AE9D1044A1EF}" type="pres">
      <dgm:prSet presAssocID="{2B68B3C0-ECCD-4F6E-B7D2-9866A12C65EF}" presName="rootConnector" presStyleLbl="node1" presStyleIdx="1" presStyleCnt="2"/>
      <dgm:spPr/>
      <dgm:t>
        <a:bodyPr/>
        <a:lstStyle/>
        <a:p>
          <a:endParaRPr lang="en-US"/>
        </a:p>
      </dgm:t>
    </dgm:pt>
    <dgm:pt modelId="{F240F944-00FF-444E-AD3A-7AB3832BCCF1}" type="pres">
      <dgm:prSet presAssocID="{2B68B3C0-ECCD-4F6E-B7D2-9866A12C65EF}" presName="childShape" presStyleCnt="0"/>
      <dgm:spPr/>
    </dgm:pt>
    <dgm:pt modelId="{1AF44FA4-87A1-40C8-BBA6-C6428295AACE}" type="pres">
      <dgm:prSet presAssocID="{CCAC44CD-F508-4A58-AC5C-40445280F8CC}" presName="Name13" presStyleLbl="parChTrans1D2" presStyleIdx="2" presStyleCnt="4"/>
      <dgm:spPr/>
      <dgm:t>
        <a:bodyPr/>
        <a:lstStyle/>
        <a:p>
          <a:endParaRPr lang="en-US"/>
        </a:p>
      </dgm:t>
    </dgm:pt>
    <dgm:pt modelId="{8C61B23E-4A70-4159-AF1F-1786BD701CF4}" type="pres">
      <dgm:prSet presAssocID="{E4B6FC7A-19F3-4D38-900C-E57C6BAD578A}" presName="child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17304C9-628E-49CC-9A49-041C28A270DA}" type="pres">
      <dgm:prSet presAssocID="{8D4B3D49-9A1C-405E-B48E-2AF39F05D69F}" presName="Name13" presStyleLbl="parChTrans1D2" presStyleIdx="3" presStyleCnt="4"/>
      <dgm:spPr/>
      <dgm:t>
        <a:bodyPr/>
        <a:lstStyle/>
        <a:p>
          <a:endParaRPr lang="en-US"/>
        </a:p>
      </dgm:t>
    </dgm:pt>
    <dgm:pt modelId="{354296C6-402F-4C39-A433-843EDE332732}" type="pres">
      <dgm:prSet presAssocID="{1054D4B8-2CDF-45ED-B334-341388BCD9B2}" presName="child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9C23502-9FF3-493A-A645-0CDB93C111D3}" srcId="{2B68B3C0-ECCD-4F6E-B7D2-9866A12C65EF}" destId="{E4B6FC7A-19F3-4D38-900C-E57C6BAD578A}" srcOrd="0" destOrd="0" parTransId="{CCAC44CD-F508-4A58-AC5C-40445280F8CC}" sibTransId="{EEDC9C64-7265-4AFE-B31B-6F4E3C59ED3B}"/>
    <dgm:cxn modelId="{FD92A205-45AE-4DA3-A66C-9DCBF3984C07}" type="presOf" srcId="{2B68B3C0-ECCD-4F6E-B7D2-9866A12C65EF}" destId="{93CE9418-835B-4151-9FA3-AE9D1044A1EF}" srcOrd="1" destOrd="0" presId="urn:microsoft.com/office/officeart/2005/8/layout/hierarchy3"/>
    <dgm:cxn modelId="{8DC8EB20-6D64-4A2F-94CB-4F610E1D7CE9}" type="presOf" srcId="{8D4B3D49-9A1C-405E-B48E-2AF39F05D69F}" destId="{317304C9-628E-49CC-9A49-041C28A270DA}" srcOrd="0" destOrd="0" presId="urn:microsoft.com/office/officeart/2005/8/layout/hierarchy3"/>
    <dgm:cxn modelId="{AECEEC3D-33A9-492E-8300-BCB4319964FD}" type="presOf" srcId="{2B68B3C0-ECCD-4F6E-B7D2-9866A12C65EF}" destId="{23656678-49A8-49DA-8AC2-8EEFAD3A61AC}" srcOrd="0" destOrd="0" presId="urn:microsoft.com/office/officeart/2005/8/layout/hierarchy3"/>
    <dgm:cxn modelId="{A556A6CD-F21C-498F-8F2F-E8CC9916ECFB}" srcId="{761BB128-B41D-42A6-A668-B9413EEB5A77}" destId="{46DCED9E-CF7C-4422-BA78-9E920B952F15}" srcOrd="1" destOrd="0" parTransId="{08B948CF-B86A-4CDE-8487-E60EAD13C8C6}" sibTransId="{BE27D1F1-245E-4AF1-B7B2-533977E38687}"/>
    <dgm:cxn modelId="{64D81076-F377-4C0A-98B1-69D7620251A6}" type="presOf" srcId="{CA3D67AB-D009-49C3-A408-98E09CD1E607}" destId="{0FB9DF5D-286D-460E-AB56-79F3B9D73C93}" srcOrd="0" destOrd="0" presId="urn:microsoft.com/office/officeart/2005/8/layout/hierarchy3"/>
    <dgm:cxn modelId="{3DF5AC84-54C9-4734-9D55-482A6525CAAE}" type="presOf" srcId="{405201DF-AD64-48E6-A2BB-3774A2FD9A13}" destId="{BA43FD4A-0429-4D00-9225-2A15E20E1268}" srcOrd="0" destOrd="0" presId="urn:microsoft.com/office/officeart/2005/8/layout/hierarchy3"/>
    <dgm:cxn modelId="{AFCD73BC-E55C-458B-B0FE-42BA1BEF94AD}" srcId="{CA3D67AB-D009-49C3-A408-98E09CD1E607}" destId="{761BB128-B41D-42A6-A668-B9413EEB5A77}" srcOrd="0" destOrd="0" parTransId="{BC849700-5A44-4B47-A216-9265298E06C3}" sibTransId="{35C44508-FD29-4936-AF3C-3C78D9A05A14}"/>
    <dgm:cxn modelId="{11A0350D-A196-4A96-9067-92240A281EE9}" type="presOf" srcId="{EE0CDBF0-6D3D-4C25-B335-9BB9C9F1F8A0}" destId="{3C9D4013-178F-4AB0-9F57-A2EEC5BD8A7D}" srcOrd="0" destOrd="0" presId="urn:microsoft.com/office/officeart/2005/8/layout/hierarchy3"/>
    <dgm:cxn modelId="{EC1FFF6A-5E04-41D3-8151-B97B071A0994}" type="presOf" srcId="{CCAC44CD-F508-4A58-AC5C-40445280F8CC}" destId="{1AF44FA4-87A1-40C8-BBA6-C6428295AACE}" srcOrd="0" destOrd="0" presId="urn:microsoft.com/office/officeart/2005/8/layout/hierarchy3"/>
    <dgm:cxn modelId="{E691FF76-F1E1-4F83-A47F-729A2B0600C0}" srcId="{761BB128-B41D-42A6-A668-B9413EEB5A77}" destId="{EE0CDBF0-6D3D-4C25-B335-9BB9C9F1F8A0}" srcOrd="0" destOrd="0" parTransId="{405201DF-AD64-48E6-A2BB-3774A2FD9A13}" sibTransId="{113BF8A2-C39D-46F4-BE0A-E9C0264C8781}"/>
    <dgm:cxn modelId="{0ECFC660-F639-4DBA-8591-5084B87212DC}" type="presOf" srcId="{08B948CF-B86A-4CDE-8487-E60EAD13C8C6}" destId="{A411C416-D037-455D-98AA-5253E60A33E4}" srcOrd="0" destOrd="0" presId="urn:microsoft.com/office/officeart/2005/8/layout/hierarchy3"/>
    <dgm:cxn modelId="{355EA771-BCE3-49EB-97B4-2CF8BA59CFE1}" type="presOf" srcId="{46DCED9E-CF7C-4422-BA78-9E920B952F15}" destId="{7AC6BE4C-DF6F-4F1D-B0A1-287ABC0DE44B}" srcOrd="0" destOrd="0" presId="urn:microsoft.com/office/officeart/2005/8/layout/hierarchy3"/>
    <dgm:cxn modelId="{7F3BC88D-6E2F-4303-BC02-5DFF3F8268CB}" type="presOf" srcId="{1054D4B8-2CDF-45ED-B334-341388BCD9B2}" destId="{354296C6-402F-4C39-A433-843EDE332732}" srcOrd="0" destOrd="0" presId="urn:microsoft.com/office/officeart/2005/8/layout/hierarchy3"/>
    <dgm:cxn modelId="{E2168A0C-F05F-40BC-9479-7B7AA48D2608}" type="presOf" srcId="{761BB128-B41D-42A6-A668-B9413EEB5A77}" destId="{22A2C539-8755-4B85-A72F-AC42107CE69A}" srcOrd="1" destOrd="0" presId="urn:microsoft.com/office/officeart/2005/8/layout/hierarchy3"/>
    <dgm:cxn modelId="{03CDF017-40A1-4523-BFCF-4867794F33D8}" srcId="{2B68B3C0-ECCD-4F6E-B7D2-9866A12C65EF}" destId="{1054D4B8-2CDF-45ED-B334-341388BCD9B2}" srcOrd="1" destOrd="0" parTransId="{8D4B3D49-9A1C-405E-B48E-2AF39F05D69F}" sibTransId="{6035493B-8967-47A1-8128-4D5200E39DBF}"/>
    <dgm:cxn modelId="{86AA9C38-8465-45C9-B0DD-39EF4D838603}" type="presOf" srcId="{E4B6FC7A-19F3-4D38-900C-E57C6BAD578A}" destId="{8C61B23E-4A70-4159-AF1F-1786BD701CF4}" srcOrd="0" destOrd="0" presId="urn:microsoft.com/office/officeart/2005/8/layout/hierarchy3"/>
    <dgm:cxn modelId="{A815739B-15E6-47C8-8F7E-266B6A72A4D5}" type="presOf" srcId="{761BB128-B41D-42A6-A668-B9413EEB5A77}" destId="{FE77EB30-125C-46E0-A941-77D40155AAF7}" srcOrd="0" destOrd="0" presId="urn:microsoft.com/office/officeart/2005/8/layout/hierarchy3"/>
    <dgm:cxn modelId="{7CF234FF-F927-49D6-9BF3-8C8CB7DEDA48}" srcId="{CA3D67AB-D009-49C3-A408-98E09CD1E607}" destId="{2B68B3C0-ECCD-4F6E-B7D2-9866A12C65EF}" srcOrd="1" destOrd="0" parTransId="{CF8D05A4-43A3-4F1D-9ECC-9B807D586870}" sibTransId="{E8F63A9C-E588-4491-AB21-03BF52641181}"/>
    <dgm:cxn modelId="{BFA02772-7BD9-4898-BF47-CFFCFFEEC91B}" type="presParOf" srcId="{0FB9DF5D-286D-460E-AB56-79F3B9D73C93}" destId="{BE06BB68-78C9-4132-8DE7-B3885541D934}" srcOrd="0" destOrd="0" presId="urn:microsoft.com/office/officeart/2005/8/layout/hierarchy3"/>
    <dgm:cxn modelId="{0F79C28E-25AD-48B7-BF1C-1B72D26E94F9}" type="presParOf" srcId="{BE06BB68-78C9-4132-8DE7-B3885541D934}" destId="{666384E5-72B7-4D93-BE0B-8F81DF9E2834}" srcOrd="0" destOrd="0" presId="urn:microsoft.com/office/officeart/2005/8/layout/hierarchy3"/>
    <dgm:cxn modelId="{7ACE41C0-6FFB-40F9-BB7F-5949DDAA3943}" type="presParOf" srcId="{666384E5-72B7-4D93-BE0B-8F81DF9E2834}" destId="{FE77EB30-125C-46E0-A941-77D40155AAF7}" srcOrd="0" destOrd="0" presId="urn:microsoft.com/office/officeart/2005/8/layout/hierarchy3"/>
    <dgm:cxn modelId="{1D1C9CFE-AE51-46DA-BDE8-4AF0B543F857}" type="presParOf" srcId="{666384E5-72B7-4D93-BE0B-8F81DF9E2834}" destId="{22A2C539-8755-4B85-A72F-AC42107CE69A}" srcOrd="1" destOrd="0" presId="urn:microsoft.com/office/officeart/2005/8/layout/hierarchy3"/>
    <dgm:cxn modelId="{892D05F7-CF0F-45E7-AC8E-7A7369B31CFD}" type="presParOf" srcId="{BE06BB68-78C9-4132-8DE7-B3885541D934}" destId="{15EF0361-7748-4C15-9732-4BB141A639E8}" srcOrd="1" destOrd="0" presId="urn:microsoft.com/office/officeart/2005/8/layout/hierarchy3"/>
    <dgm:cxn modelId="{C4803453-EE22-4B34-96FA-5C63A0C9F76E}" type="presParOf" srcId="{15EF0361-7748-4C15-9732-4BB141A639E8}" destId="{BA43FD4A-0429-4D00-9225-2A15E20E1268}" srcOrd="0" destOrd="0" presId="urn:microsoft.com/office/officeart/2005/8/layout/hierarchy3"/>
    <dgm:cxn modelId="{7DEB7964-F1D3-4D65-BC77-1810446431E3}" type="presParOf" srcId="{15EF0361-7748-4C15-9732-4BB141A639E8}" destId="{3C9D4013-178F-4AB0-9F57-A2EEC5BD8A7D}" srcOrd="1" destOrd="0" presId="urn:microsoft.com/office/officeart/2005/8/layout/hierarchy3"/>
    <dgm:cxn modelId="{DEDB55EB-C50C-40EC-A035-61A92DADD498}" type="presParOf" srcId="{15EF0361-7748-4C15-9732-4BB141A639E8}" destId="{A411C416-D037-455D-98AA-5253E60A33E4}" srcOrd="2" destOrd="0" presId="urn:microsoft.com/office/officeart/2005/8/layout/hierarchy3"/>
    <dgm:cxn modelId="{37D5827F-C30D-4638-99D4-8B7E1E06AE78}" type="presParOf" srcId="{15EF0361-7748-4C15-9732-4BB141A639E8}" destId="{7AC6BE4C-DF6F-4F1D-B0A1-287ABC0DE44B}" srcOrd="3" destOrd="0" presId="urn:microsoft.com/office/officeart/2005/8/layout/hierarchy3"/>
    <dgm:cxn modelId="{7DAA89A7-C04A-418A-8458-706DAA594D28}" type="presParOf" srcId="{0FB9DF5D-286D-460E-AB56-79F3B9D73C93}" destId="{B0A83CCA-6947-4E0D-8FE6-E5F875F641EF}" srcOrd="1" destOrd="0" presId="urn:microsoft.com/office/officeart/2005/8/layout/hierarchy3"/>
    <dgm:cxn modelId="{496ECD68-B30A-43B4-A423-F59676A87AFC}" type="presParOf" srcId="{B0A83CCA-6947-4E0D-8FE6-E5F875F641EF}" destId="{E1C874EE-4D73-41F8-BA7A-CB3DA415D531}" srcOrd="0" destOrd="0" presId="urn:microsoft.com/office/officeart/2005/8/layout/hierarchy3"/>
    <dgm:cxn modelId="{1277E08E-CC5F-4E4C-A4AA-4BFA3EA42E31}" type="presParOf" srcId="{E1C874EE-4D73-41F8-BA7A-CB3DA415D531}" destId="{23656678-49A8-49DA-8AC2-8EEFAD3A61AC}" srcOrd="0" destOrd="0" presId="urn:microsoft.com/office/officeart/2005/8/layout/hierarchy3"/>
    <dgm:cxn modelId="{1B01E890-E91D-4876-BAC2-890812407A7E}" type="presParOf" srcId="{E1C874EE-4D73-41F8-BA7A-CB3DA415D531}" destId="{93CE9418-835B-4151-9FA3-AE9D1044A1EF}" srcOrd="1" destOrd="0" presId="urn:microsoft.com/office/officeart/2005/8/layout/hierarchy3"/>
    <dgm:cxn modelId="{0DC43C57-88C7-4A2D-AE59-CB632F1790E7}" type="presParOf" srcId="{B0A83CCA-6947-4E0D-8FE6-E5F875F641EF}" destId="{F240F944-00FF-444E-AD3A-7AB3832BCCF1}" srcOrd="1" destOrd="0" presId="urn:microsoft.com/office/officeart/2005/8/layout/hierarchy3"/>
    <dgm:cxn modelId="{8C75D0EF-3A9A-43F9-872A-73366A1EBA01}" type="presParOf" srcId="{F240F944-00FF-444E-AD3A-7AB3832BCCF1}" destId="{1AF44FA4-87A1-40C8-BBA6-C6428295AACE}" srcOrd="0" destOrd="0" presId="urn:microsoft.com/office/officeart/2005/8/layout/hierarchy3"/>
    <dgm:cxn modelId="{101EFEC3-D000-4CC9-9724-2A29BAA2D7D3}" type="presParOf" srcId="{F240F944-00FF-444E-AD3A-7AB3832BCCF1}" destId="{8C61B23E-4A70-4159-AF1F-1786BD701CF4}" srcOrd="1" destOrd="0" presId="urn:microsoft.com/office/officeart/2005/8/layout/hierarchy3"/>
    <dgm:cxn modelId="{610C1C8A-6DC4-4FCC-A5C1-FAE4D316E7AF}" type="presParOf" srcId="{F240F944-00FF-444E-AD3A-7AB3832BCCF1}" destId="{317304C9-628E-49CC-9A49-041C28A270DA}" srcOrd="2" destOrd="0" presId="urn:microsoft.com/office/officeart/2005/8/layout/hierarchy3"/>
    <dgm:cxn modelId="{8C078D53-7179-4DEF-93BB-7C30245B2534}" type="presParOf" srcId="{F240F944-00FF-444E-AD3A-7AB3832BCCF1}" destId="{354296C6-402F-4C39-A433-843EDE332732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9957FFF-D0D1-4560-9D13-18BD2013BE05}">
      <dsp:nvSpPr>
        <dsp:cNvPr id="0" name=""/>
        <dsp:cNvSpPr/>
      </dsp:nvSpPr>
      <dsp:spPr>
        <a:xfrm>
          <a:off x="1025" y="31799"/>
          <a:ext cx="1358800" cy="1358800"/>
        </a:xfrm>
        <a:prstGeom prst="ellipse">
          <a:avLst/>
        </a:prstGeom>
        <a:solidFill>
          <a:schemeClr val="accent1"/>
        </a:solidFill>
        <a:ln w="20000" cap="flat" cmpd="sng" algn="ctr">
          <a:solidFill>
            <a:schemeClr val="accent1">
              <a:lumMod val="7500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5000"/>
            </a:srgbClr>
          </a:outerShdw>
        </a:effectLst>
      </dsp:spPr>
      <dsp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Direct Costs</a:t>
          </a:r>
          <a:endParaRPr lang="en-US" sz="1400" kern="1200" dirty="0"/>
        </a:p>
      </dsp:txBody>
      <dsp:txXfrm>
        <a:off x="200017" y="230791"/>
        <a:ext cx="960816" cy="960816"/>
      </dsp:txXfrm>
    </dsp:sp>
    <dsp:sp modelId="{732B5B65-406A-455F-8033-E2861A65D9C6}">
      <dsp:nvSpPr>
        <dsp:cNvPr id="0" name=""/>
        <dsp:cNvSpPr/>
      </dsp:nvSpPr>
      <dsp:spPr>
        <a:xfrm>
          <a:off x="1470160" y="317147"/>
          <a:ext cx="788104" cy="788104"/>
        </a:xfrm>
        <a:prstGeom prst="mathPlus">
          <a:avLst/>
        </a:prstGeom>
        <a:solidFill>
          <a:schemeClr val="accent1">
            <a:tint val="95000"/>
          </a:schemeClr>
        </a:solidFill>
        <a:ln w="9525" cap="flat" cmpd="sng" algn="ctr">
          <a:solidFill>
            <a:schemeClr val="accent1"/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0"/>
          </a:lightRig>
        </a:scene3d>
        <a:sp3d contourW="9525" prstMaterial="matte">
          <a:bevelT w="0" h="0"/>
          <a:contourClr>
            <a:schemeClr val="accent1">
              <a:shade val="70000"/>
              <a:satMod val="105000"/>
            </a:schemeClr>
          </a:contourClr>
        </a:sp3d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>
        <a:off x="1574623" y="618518"/>
        <a:ext cx="579178" cy="185362"/>
      </dsp:txXfrm>
    </dsp:sp>
    <dsp:sp modelId="{73792F89-B523-4465-B3EC-BAFAD4EBDEA1}">
      <dsp:nvSpPr>
        <dsp:cNvPr id="0" name=""/>
        <dsp:cNvSpPr/>
      </dsp:nvSpPr>
      <dsp:spPr>
        <a:xfrm>
          <a:off x="2368599" y="31799"/>
          <a:ext cx="1358800" cy="1358800"/>
        </a:xfrm>
        <a:prstGeom prst="ellipse">
          <a:avLst/>
        </a:prstGeom>
        <a:solidFill>
          <a:schemeClr val="accent1"/>
        </a:solidFill>
        <a:ln w="20000" cap="flat" cmpd="sng" algn="ctr">
          <a:solidFill>
            <a:schemeClr val="accent1">
              <a:lumMod val="7500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5000"/>
            </a:srgbClr>
          </a:outerShdw>
        </a:effectLst>
      </dsp:spPr>
      <dsp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Indirect Costs</a:t>
          </a:r>
          <a:endParaRPr lang="en-US" sz="1400" kern="1200" dirty="0"/>
        </a:p>
      </dsp:txBody>
      <dsp:txXfrm>
        <a:off x="2567591" y="230791"/>
        <a:ext cx="960816" cy="960816"/>
      </dsp:txXfrm>
    </dsp:sp>
    <dsp:sp modelId="{6FA36BC8-8A00-4BB3-BCA9-CE66138CC76F}">
      <dsp:nvSpPr>
        <dsp:cNvPr id="0" name=""/>
        <dsp:cNvSpPr/>
      </dsp:nvSpPr>
      <dsp:spPr>
        <a:xfrm>
          <a:off x="3837735" y="317147"/>
          <a:ext cx="788104" cy="788104"/>
        </a:xfrm>
        <a:prstGeom prst="mathEqual">
          <a:avLst/>
        </a:prstGeom>
        <a:solidFill>
          <a:schemeClr val="accent1">
            <a:tint val="95000"/>
          </a:schemeClr>
        </a:solidFill>
        <a:ln w="9525" cap="flat" cmpd="sng" algn="ctr">
          <a:solidFill>
            <a:schemeClr val="accent1"/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0"/>
          </a:lightRig>
        </a:scene3d>
        <a:sp3d contourW="9525" prstMaterial="matte">
          <a:bevelT w="0" h="0"/>
          <a:contourClr>
            <a:schemeClr val="accent1">
              <a:shade val="70000"/>
              <a:satMod val="105000"/>
            </a:schemeClr>
          </a:contourClr>
        </a:sp3d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>
        <a:off x="3942198" y="479496"/>
        <a:ext cx="579178" cy="463406"/>
      </dsp:txXfrm>
    </dsp:sp>
    <dsp:sp modelId="{7286D593-BBBF-4CD1-AD46-F57AF1D4A8F1}">
      <dsp:nvSpPr>
        <dsp:cNvPr id="0" name=""/>
        <dsp:cNvSpPr/>
      </dsp:nvSpPr>
      <dsp:spPr>
        <a:xfrm>
          <a:off x="4736174" y="31799"/>
          <a:ext cx="1358800" cy="1358800"/>
        </a:xfrm>
        <a:prstGeom prst="ellipse">
          <a:avLst/>
        </a:prstGeom>
        <a:solidFill>
          <a:schemeClr val="accent1"/>
        </a:solidFill>
        <a:ln w="20000" cap="flat" cmpd="sng" algn="ctr">
          <a:solidFill>
            <a:schemeClr val="accent1">
              <a:lumMod val="7500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5000"/>
            </a:srgbClr>
          </a:outerShdw>
        </a:effectLst>
      </dsp:spPr>
      <dsp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Total Cost of Attendance</a:t>
          </a:r>
          <a:endParaRPr lang="en-US" sz="1400" kern="1200" dirty="0"/>
        </a:p>
      </dsp:txBody>
      <dsp:txXfrm>
        <a:off x="4935166" y="230791"/>
        <a:ext cx="960816" cy="96081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17893B8-A9C8-4A9D-956D-A040F8898216}">
      <dsp:nvSpPr>
        <dsp:cNvPr id="0" name=""/>
        <dsp:cNvSpPr/>
      </dsp:nvSpPr>
      <dsp:spPr>
        <a:xfrm>
          <a:off x="304800" y="2285"/>
          <a:ext cx="3428999" cy="150869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Total Cost</a:t>
          </a:r>
        </a:p>
      </dsp:txBody>
      <dsp:txXfrm>
        <a:off x="378449" y="75934"/>
        <a:ext cx="3281701" cy="1361400"/>
      </dsp:txXfrm>
    </dsp:sp>
    <dsp:sp modelId="{68480F85-AA99-4412-BEBC-CA6B7CE7B494}">
      <dsp:nvSpPr>
        <dsp:cNvPr id="0" name=""/>
        <dsp:cNvSpPr/>
      </dsp:nvSpPr>
      <dsp:spPr>
        <a:xfrm>
          <a:off x="307984" y="1600194"/>
          <a:ext cx="3422631" cy="150869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- Federal EFC</a:t>
          </a:r>
        </a:p>
      </dsp:txBody>
      <dsp:txXfrm>
        <a:off x="381633" y="1673843"/>
        <a:ext cx="3275333" cy="1361400"/>
      </dsp:txXfrm>
    </dsp:sp>
    <dsp:sp modelId="{A11D84C6-DB16-4991-B765-E04E3FFDD513}">
      <dsp:nvSpPr>
        <dsp:cNvPr id="0" name=""/>
        <dsp:cNvSpPr/>
      </dsp:nvSpPr>
      <dsp:spPr>
        <a:xfrm>
          <a:off x="304800" y="3170553"/>
          <a:ext cx="3428999" cy="150869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= Financial Need</a:t>
          </a:r>
          <a:endParaRPr lang="en-US" sz="3600" kern="1200" dirty="0"/>
        </a:p>
      </dsp:txBody>
      <dsp:txXfrm>
        <a:off x="378449" y="3244202"/>
        <a:ext cx="3281701" cy="136140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EF736F5-1C23-400D-8FC0-0AD56A60C456}">
      <dsp:nvSpPr>
        <dsp:cNvPr id="0" name=""/>
        <dsp:cNvSpPr/>
      </dsp:nvSpPr>
      <dsp:spPr>
        <a:xfrm>
          <a:off x="0" y="0"/>
          <a:ext cx="1905000" cy="10922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$45,000</a:t>
          </a:r>
          <a:endParaRPr lang="en-US" sz="3200" kern="1200" dirty="0"/>
        </a:p>
      </dsp:txBody>
      <dsp:txXfrm>
        <a:off x="31989" y="31989"/>
        <a:ext cx="1841022" cy="1028222"/>
      </dsp:txXfrm>
    </dsp:sp>
    <dsp:sp modelId="{AB14D9FE-93BC-4101-8251-DBB22F8D8EB2}">
      <dsp:nvSpPr>
        <dsp:cNvPr id="0" name=""/>
        <dsp:cNvSpPr/>
      </dsp:nvSpPr>
      <dsp:spPr>
        <a:xfrm rot="5400000">
          <a:off x="847724" y="986155"/>
          <a:ext cx="209550" cy="49149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 rot="-5400000">
        <a:off x="805053" y="1127125"/>
        <a:ext cx="294894" cy="146685"/>
      </dsp:txXfrm>
    </dsp:sp>
    <dsp:sp modelId="{8FAAE006-052C-4CC3-8FAB-AD347DBF8F15}">
      <dsp:nvSpPr>
        <dsp:cNvPr id="0" name=""/>
        <dsp:cNvSpPr/>
      </dsp:nvSpPr>
      <dsp:spPr>
        <a:xfrm>
          <a:off x="0" y="1371601"/>
          <a:ext cx="1905000" cy="10922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u="sng" kern="1200" dirty="0" smtClean="0"/>
            <a:t>$10,000</a:t>
          </a:r>
          <a:endParaRPr lang="en-US" sz="3200" u="sng" kern="1200" dirty="0"/>
        </a:p>
      </dsp:txBody>
      <dsp:txXfrm>
        <a:off x="31989" y="1403590"/>
        <a:ext cx="1841022" cy="1028222"/>
      </dsp:txXfrm>
    </dsp:sp>
    <dsp:sp modelId="{379376D6-67F6-417E-ACE2-D860B686917C}">
      <dsp:nvSpPr>
        <dsp:cNvPr id="0" name=""/>
        <dsp:cNvSpPr/>
      </dsp:nvSpPr>
      <dsp:spPr>
        <a:xfrm rot="5400000">
          <a:off x="733424" y="2510156"/>
          <a:ext cx="438151" cy="49149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300" kern="1200"/>
        </a:p>
      </dsp:txBody>
      <dsp:txXfrm rot="-5400000">
        <a:off x="805053" y="2536826"/>
        <a:ext cx="294894" cy="306706"/>
      </dsp:txXfrm>
    </dsp:sp>
    <dsp:sp modelId="{BA0ACCE1-A22C-4F3A-8CCE-6AD568DE08D6}">
      <dsp:nvSpPr>
        <dsp:cNvPr id="0" name=""/>
        <dsp:cNvSpPr/>
      </dsp:nvSpPr>
      <dsp:spPr>
        <a:xfrm>
          <a:off x="0" y="3048002"/>
          <a:ext cx="1905000" cy="10922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$35,000</a:t>
          </a:r>
          <a:endParaRPr lang="en-US" sz="3200" kern="1200" dirty="0"/>
        </a:p>
      </dsp:txBody>
      <dsp:txXfrm>
        <a:off x="31989" y="3079991"/>
        <a:ext cx="1841022" cy="102822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EF736F5-1C23-400D-8FC0-0AD56A60C456}">
      <dsp:nvSpPr>
        <dsp:cNvPr id="0" name=""/>
        <dsp:cNvSpPr/>
      </dsp:nvSpPr>
      <dsp:spPr>
        <a:xfrm>
          <a:off x="0" y="0"/>
          <a:ext cx="1905000" cy="10922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$22,000</a:t>
          </a:r>
          <a:endParaRPr lang="en-US" sz="3200" kern="1200" dirty="0"/>
        </a:p>
      </dsp:txBody>
      <dsp:txXfrm>
        <a:off x="31989" y="31989"/>
        <a:ext cx="1841022" cy="1028222"/>
      </dsp:txXfrm>
    </dsp:sp>
    <dsp:sp modelId="{AB14D9FE-93BC-4101-8251-DBB22F8D8EB2}">
      <dsp:nvSpPr>
        <dsp:cNvPr id="0" name=""/>
        <dsp:cNvSpPr/>
      </dsp:nvSpPr>
      <dsp:spPr>
        <a:xfrm rot="5400000">
          <a:off x="847724" y="986155"/>
          <a:ext cx="209550" cy="49149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 rot="-5400000">
        <a:off x="805053" y="1127125"/>
        <a:ext cx="294894" cy="146685"/>
      </dsp:txXfrm>
    </dsp:sp>
    <dsp:sp modelId="{8FAAE006-052C-4CC3-8FAB-AD347DBF8F15}">
      <dsp:nvSpPr>
        <dsp:cNvPr id="0" name=""/>
        <dsp:cNvSpPr/>
      </dsp:nvSpPr>
      <dsp:spPr>
        <a:xfrm>
          <a:off x="0" y="1371601"/>
          <a:ext cx="1905000" cy="10922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u="sng" kern="1200" dirty="0" smtClean="0"/>
            <a:t>$10,000</a:t>
          </a:r>
          <a:endParaRPr lang="en-US" sz="3200" u="sng" kern="1200" dirty="0"/>
        </a:p>
      </dsp:txBody>
      <dsp:txXfrm>
        <a:off x="31989" y="1403590"/>
        <a:ext cx="1841022" cy="1028222"/>
      </dsp:txXfrm>
    </dsp:sp>
    <dsp:sp modelId="{379376D6-67F6-417E-ACE2-D860B686917C}">
      <dsp:nvSpPr>
        <dsp:cNvPr id="0" name=""/>
        <dsp:cNvSpPr/>
      </dsp:nvSpPr>
      <dsp:spPr>
        <a:xfrm rot="5400000">
          <a:off x="733424" y="2510156"/>
          <a:ext cx="438151" cy="49149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300" kern="1200"/>
        </a:p>
      </dsp:txBody>
      <dsp:txXfrm rot="-5400000">
        <a:off x="805053" y="2536826"/>
        <a:ext cx="294894" cy="306706"/>
      </dsp:txXfrm>
    </dsp:sp>
    <dsp:sp modelId="{BA0ACCE1-A22C-4F3A-8CCE-6AD568DE08D6}">
      <dsp:nvSpPr>
        <dsp:cNvPr id="0" name=""/>
        <dsp:cNvSpPr/>
      </dsp:nvSpPr>
      <dsp:spPr>
        <a:xfrm>
          <a:off x="0" y="3048002"/>
          <a:ext cx="1905000" cy="10922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$12,000</a:t>
          </a:r>
          <a:endParaRPr lang="en-US" sz="3200" kern="1200" dirty="0"/>
        </a:p>
      </dsp:txBody>
      <dsp:txXfrm>
        <a:off x="31989" y="3079991"/>
        <a:ext cx="1841022" cy="102822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E77EB30-125C-46E0-A941-77D40155AAF7}">
      <dsp:nvSpPr>
        <dsp:cNvPr id="0" name=""/>
        <dsp:cNvSpPr/>
      </dsp:nvSpPr>
      <dsp:spPr>
        <a:xfrm>
          <a:off x="1808189" y="903"/>
          <a:ext cx="2016453" cy="1008226"/>
        </a:xfrm>
        <a:prstGeom prst="roundRect">
          <a:avLst>
            <a:gd name="adj" fmla="val 10000"/>
          </a:avLst>
        </a:prstGeom>
        <a:solidFill>
          <a:schemeClr val="accent1">
            <a:tint val="95000"/>
          </a:schemeClr>
        </a:solidFill>
        <a:ln w="9525" cap="flat" cmpd="sng" algn="ctr">
          <a:solidFill>
            <a:schemeClr val="accent1"/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0"/>
          </a:lightRig>
        </a:scene3d>
        <a:sp3d contourW="9525" prstMaterial="matte">
          <a:bevelT w="0" h="0"/>
          <a:contourClr>
            <a:schemeClr val="accent1">
              <a:shade val="70000"/>
              <a:satMod val="105000"/>
            </a:schemeClr>
          </a:contourClr>
        </a:sp3d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60960" tIns="40640" rIns="6096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Need-Based Aid</a:t>
          </a:r>
          <a:endParaRPr lang="en-US" sz="3200" kern="1200" dirty="0"/>
        </a:p>
      </dsp:txBody>
      <dsp:txXfrm>
        <a:off x="1837719" y="30433"/>
        <a:ext cx="1957393" cy="949166"/>
      </dsp:txXfrm>
    </dsp:sp>
    <dsp:sp modelId="{BA43FD4A-0429-4D00-9225-2A15E20E1268}">
      <dsp:nvSpPr>
        <dsp:cNvPr id="0" name=""/>
        <dsp:cNvSpPr/>
      </dsp:nvSpPr>
      <dsp:spPr>
        <a:xfrm>
          <a:off x="2009834" y="1009129"/>
          <a:ext cx="201645" cy="75617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56170"/>
              </a:lnTo>
              <a:lnTo>
                <a:pt x="201645" y="756170"/>
              </a:lnTo>
            </a:path>
          </a:pathLst>
        </a:custGeom>
        <a:noFill/>
        <a:ln w="20000" cap="flat" cmpd="sng" algn="ctr">
          <a:solidFill>
            <a:schemeClr val="accent1"/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0"/>
          </a:lightRig>
        </a:scene3d>
        <a:sp3d contourW="9525" prstMaterial="matte">
          <a:bevelT w="0" h="0"/>
          <a:contourClr>
            <a:schemeClr val="accent1">
              <a:shade val="70000"/>
              <a:satMod val="105000"/>
            </a:schemeClr>
          </a:contourClr>
        </a:sp3d>
      </dsp:spPr>
      <dsp:style>
        <a:lnRef idx="3">
          <a:schemeClr val="accent1"/>
        </a:lnRef>
        <a:fillRef idx="0">
          <a:schemeClr val="accent1"/>
        </a:fillRef>
        <a:effectRef idx="2">
          <a:schemeClr val="accent1"/>
        </a:effectRef>
        <a:fontRef idx="minor">
          <a:schemeClr val="tx1"/>
        </a:fontRef>
      </dsp:style>
    </dsp:sp>
    <dsp:sp modelId="{3C9D4013-178F-4AB0-9F57-A2EEC5BD8A7D}">
      <dsp:nvSpPr>
        <dsp:cNvPr id="0" name=""/>
        <dsp:cNvSpPr/>
      </dsp:nvSpPr>
      <dsp:spPr>
        <a:xfrm>
          <a:off x="2211480" y="1261186"/>
          <a:ext cx="1613162" cy="100822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Pell Grant</a:t>
          </a:r>
          <a:endParaRPr lang="en-US" sz="2000" kern="1200" dirty="0"/>
        </a:p>
      </dsp:txBody>
      <dsp:txXfrm>
        <a:off x="2241010" y="1290716"/>
        <a:ext cx="1554102" cy="949166"/>
      </dsp:txXfrm>
    </dsp:sp>
    <dsp:sp modelId="{A411C416-D037-455D-98AA-5253E60A33E4}">
      <dsp:nvSpPr>
        <dsp:cNvPr id="0" name=""/>
        <dsp:cNvSpPr/>
      </dsp:nvSpPr>
      <dsp:spPr>
        <a:xfrm>
          <a:off x="2009834" y="1009129"/>
          <a:ext cx="201645" cy="201645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16453"/>
              </a:lnTo>
              <a:lnTo>
                <a:pt x="201645" y="2016453"/>
              </a:lnTo>
            </a:path>
          </a:pathLst>
        </a:custGeom>
        <a:noFill/>
        <a:ln w="20000" cap="flat" cmpd="sng" algn="ctr">
          <a:solidFill>
            <a:schemeClr val="accent1"/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0"/>
          </a:lightRig>
        </a:scene3d>
        <a:sp3d contourW="9525" prstMaterial="matte">
          <a:bevelT w="0" h="0"/>
          <a:contourClr>
            <a:schemeClr val="accent1">
              <a:shade val="70000"/>
              <a:satMod val="105000"/>
            </a:schemeClr>
          </a:contourClr>
        </a:sp3d>
      </dsp:spPr>
      <dsp:style>
        <a:lnRef idx="3">
          <a:schemeClr val="accent1"/>
        </a:lnRef>
        <a:fillRef idx="0">
          <a:schemeClr val="accent1"/>
        </a:fillRef>
        <a:effectRef idx="2">
          <a:schemeClr val="accent1"/>
        </a:effectRef>
        <a:fontRef idx="minor">
          <a:schemeClr val="tx1"/>
        </a:fontRef>
      </dsp:style>
    </dsp:sp>
    <dsp:sp modelId="{7AC6BE4C-DF6F-4F1D-B0A1-287ABC0DE44B}">
      <dsp:nvSpPr>
        <dsp:cNvPr id="0" name=""/>
        <dsp:cNvSpPr/>
      </dsp:nvSpPr>
      <dsp:spPr>
        <a:xfrm>
          <a:off x="2211480" y="2521470"/>
          <a:ext cx="1613162" cy="100822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Work Study</a:t>
          </a:r>
          <a:endParaRPr lang="en-US" sz="2000" kern="1200" dirty="0"/>
        </a:p>
      </dsp:txBody>
      <dsp:txXfrm>
        <a:off x="2241010" y="2551000"/>
        <a:ext cx="1554102" cy="949166"/>
      </dsp:txXfrm>
    </dsp:sp>
    <dsp:sp modelId="{23656678-49A8-49DA-8AC2-8EEFAD3A61AC}">
      <dsp:nvSpPr>
        <dsp:cNvPr id="0" name=""/>
        <dsp:cNvSpPr/>
      </dsp:nvSpPr>
      <dsp:spPr>
        <a:xfrm>
          <a:off x="4328756" y="903"/>
          <a:ext cx="2016453" cy="1008226"/>
        </a:xfrm>
        <a:prstGeom prst="roundRect">
          <a:avLst>
            <a:gd name="adj" fmla="val 10000"/>
          </a:avLst>
        </a:prstGeom>
        <a:solidFill>
          <a:schemeClr val="accent1">
            <a:tint val="95000"/>
          </a:schemeClr>
        </a:solidFill>
        <a:ln w="9525" cap="flat" cmpd="sng" algn="ctr">
          <a:solidFill>
            <a:schemeClr val="accent1"/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0"/>
          </a:lightRig>
        </a:scene3d>
        <a:sp3d contourW="9525" prstMaterial="matte">
          <a:bevelT w="0" h="0"/>
          <a:contourClr>
            <a:schemeClr val="accent1">
              <a:shade val="70000"/>
              <a:satMod val="105000"/>
            </a:schemeClr>
          </a:contourClr>
        </a:sp3d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60960" tIns="40640" rIns="6096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Merit-Based Aid</a:t>
          </a:r>
          <a:endParaRPr lang="en-US" sz="3200" kern="1200" dirty="0"/>
        </a:p>
      </dsp:txBody>
      <dsp:txXfrm>
        <a:off x="4358286" y="30433"/>
        <a:ext cx="1957393" cy="949166"/>
      </dsp:txXfrm>
    </dsp:sp>
    <dsp:sp modelId="{1AF44FA4-87A1-40C8-BBA6-C6428295AACE}">
      <dsp:nvSpPr>
        <dsp:cNvPr id="0" name=""/>
        <dsp:cNvSpPr/>
      </dsp:nvSpPr>
      <dsp:spPr>
        <a:xfrm>
          <a:off x="4530402" y="1009129"/>
          <a:ext cx="201645" cy="75617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56170"/>
              </a:lnTo>
              <a:lnTo>
                <a:pt x="201645" y="756170"/>
              </a:lnTo>
            </a:path>
          </a:pathLst>
        </a:custGeom>
        <a:noFill/>
        <a:ln w="20000" cap="flat" cmpd="sng" algn="ctr">
          <a:solidFill>
            <a:schemeClr val="accent1"/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0"/>
          </a:lightRig>
        </a:scene3d>
        <a:sp3d contourW="9525" prstMaterial="matte">
          <a:bevelT w="0" h="0"/>
          <a:contourClr>
            <a:schemeClr val="accent1">
              <a:shade val="70000"/>
              <a:satMod val="105000"/>
            </a:schemeClr>
          </a:contourClr>
        </a:sp3d>
      </dsp:spPr>
      <dsp:style>
        <a:lnRef idx="3">
          <a:schemeClr val="accent1"/>
        </a:lnRef>
        <a:fillRef idx="0">
          <a:schemeClr val="accent1"/>
        </a:fillRef>
        <a:effectRef idx="2">
          <a:schemeClr val="accent1"/>
        </a:effectRef>
        <a:fontRef idx="minor">
          <a:schemeClr val="tx1"/>
        </a:fontRef>
      </dsp:style>
    </dsp:sp>
    <dsp:sp modelId="{8C61B23E-4A70-4159-AF1F-1786BD701CF4}">
      <dsp:nvSpPr>
        <dsp:cNvPr id="0" name=""/>
        <dsp:cNvSpPr/>
      </dsp:nvSpPr>
      <dsp:spPr>
        <a:xfrm>
          <a:off x="4732047" y="1261186"/>
          <a:ext cx="1613162" cy="100822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Academic Achievement </a:t>
          </a:r>
          <a:endParaRPr lang="en-US" sz="2000" kern="1200" dirty="0"/>
        </a:p>
      </dsp:txBody>
      <dsp:txXfrm>
        <a:off x="4761577" y="1290716"/>
        <a:ext cx="1554102" cy="949166"/>
      </dsp:txXfrm>
    </dsp:sp>
    <dsp:sp modelId="{317304C9-628E-49CC-9A49-041C28A270DA}">
      <dsp:nvSpPr>
        <dsp:cNvPr id="0" name=""/>
        <dsp:cNvSpPr/>
      </dsp:nvSpPr>
      <dsp:spPr>
        <a:xfrm>
          <a:off x="4530402" y="1009129"/>
          <a:ext cx="201645" cy="201645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16453"/>
              </a:lnTo>
              <a:lnTo>
                <a:pt x="201645" y="2016453"/>
              </a:lnTo>
            </a:path>
          </a:pathLst>
        </a:custGeom>
        <a:noFill/>
        <a:ln w="20000" cap="flat" cmpd="sng" algn="ctr">
          <a:solidFill>
            <a:schemeClr val="accent1"/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0"/>
          </a:lightRig>
        </a:scene3d>
        <a:sp3d contourW="9525" prstMaterial="matte">
          <a:bevelT w="0" h="0"/>
          <a:contourClr>
            <a:schemeClr val="accent1">
              <a:shade val="70000"/>
              <a:satMod val="105000"/>
            </a:schemeClr>
          </a:contourClr>
        </a:sp3d>
      </dsp:spPr>
      <dsp:style>
        <a:lnRef idx="3">
          <a:schemeClr val="accent1"/>
        </a:lnRef>
        <a:fillRef idx="0">
          <a:schemeClr val="accent1"/>
        </a:fillRef>
        <a:effectRef idx="2">
          <a:schemeClr val="accent1"/>
        </a:effectRef>
        <a:fontRef idx="minor">
          <a:schemeClr val="tx1"/>
        </a:fontRef>
      </dsp:style>
    </dsp:sp>
    <dsp:sp modelId="{354296C6-402F-4C39-A433-843EDE332732}">
      <dsp:nvSpPr>
        <dsp:cNvPr id="0" name=""/>
        <dsp:cNvSpPr/>
      </dsp:nvSpPr>
      <dsp:spPr>
        <a:xfrm>
          <a:off x="4732047" y="2521470"/>
          <a:ext cx="1613162" cy="100822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Athletic Achievement</a:t>
          </a:r>
          <a:endParaRPr lang="en-US" sz="2000" kern="1200" dirty="0"/>
        </a:p>
      </dsp:txBody>
      <dsp:txXfrm>
        <a:off x="4761577" y="2551000"/>
        <a:ext cx="1554102" cy="94916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A33BF818-7AA5-48A9-AE76-D5255B1A2CCF}" type="datetimeFigureOut">
              <a:rPr lang="en-US" smtClean="0"/>
              <a:pPr/>
              <a:t>9/27/2016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FE920D0D-8B4D-4DE3-AECF-8AB48586FE5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0699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3065A2D5-B9A2-4D38-B61D-E7E7D920ECF5}" type="datetimeFigureOut">
              <a:rPr lang="en-US" smtClean="0"/>
              <a:pPr/>
              <a:t>9/27/2016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15790"/>
            <a:ext cx="5505450" cy="4183380"/>
          </a:xfrm>
          <a:prstGeom prst="rect">
            <a:avLst/>
          </a:prstGeom>
        </p:spPr>
        <p:txBody>
          <a:bodyPr vert="horz" lIns="92446" tIns="46223" rIns="92446" bIns="46223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DA8EC44A-8975-4A6B-ACDA-E20275B816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938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36928-39E3-472C-83E1-E106EE8D17DF}" type="datetimeFigureOut">
              <a:rPr lang="en-US" smtClean="0"/>
              <a:pPr/>
              <a:t>9/27/2016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ADDDC8B-7560-4DD7-AB10-8A21237D64D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36928-39E3-472C-83E1-E106EE8D17DF}" type="datetimeFigureOut">
              <a:rPr lang="en-US" smtClean="0"/>
              <a:pPr/>
              <a:t>9/27/2016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DDC8B-7560-4DD7-AB10-8A21237D64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FADDDC8B-7560-4DD7-AB10-8A21237D64D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36928-39E3-472C-83E1-E106EE8D17DF}" type="datetimeFigureOut">
              <a:rPr lang="en-US" smtClean="0"/>
              <a:pPr/>
              <a:t>9/27/2016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36928-39E3-472C-83E1-E106EE8D17DF}" type="datetimeFigureOut">
              <a:rPr lang="en-US" smtClean="0"/>
              <a:pPr/>
              <a:t>9/27/2016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FADDDC8B-7560-4DD7-AB10-8A21237D64D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36928-39E3-472C-83E1-E106EE8D17DF}" type="datetimeFigureOut">
              <a:rPr lang="en-US" smtClean="0"/>
              <a:pPr/>
              <a:t>9/27/2016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ADDDC8B-7560-4DD7-AB10-8A21237D64D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6D736928-39E3-472C-83E1-E106EE8D17DF}" type="datetimeFigureOut">
              <a:rPr lang="en-US" smtClean="0"/>
              <a:pPr/>
              <a:t>9/27/2016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DDC8B-7560-4DD7-AB10-8A21237D64D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36928-39E3-472C-83E1-E106EE8D17DF}" type="datetimeFigureOut">
              <a:rPr lang="en-US" smtClean="0"/>
              <a:pPr/>
              <a:t>9/27/2016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FADDDC8B-7560-4DD7-AB10-8A21237D64D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36928-39E3-472C-83E1-E106EE8D17DF}" type="datetimeFigureOut">
              <a:rPr lang="en-US" smtClean="0"/>
              <a:pPr/>
              <a:t>9/27/2016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FADDDC8B-7560-4DD7-AB10-8A21237D64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36928-39E3-472C-83E1-E106EE8D17DF}" type="datetimeFigureOut">
              <a:rPr lang="en-US" smtClean="0"/>
              <a:pPr/>
              <a:t>9/27/2016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ADDDC8B-7560-4DD7-AB10-8A21237D64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ADDDC8B-7560-4DD7-AB10-8A21237D64D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36928-39E3-472C-83E1-E106EE8D17DF}" type="datetimeFigureOut">
              <a:rPr lang="en-US" smtClean="0"/>
              <a:pPr/>
              <a:t>9/27/2016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FADDDC8B-7560-4DD7-AB10-8A21237D64D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6D736928-39E3-472C-83E1-E106EE8D17DF}" type="datetimeFigureOut">
              <a:rPr lang="en-US" smtClean="0"/>
              <a:pPr/>
              <a:t>9/27/2016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6D736928-39E3-472C-83E1-E106EE8D17DF}" type="datetimeFigureOut">
              <a:rPr lang="en-US" smtClean="0"/>
              <a:pPr/>
              <a:t>9/27/2016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ADDDC8B-7560-4DD7-AB10-8A21237D64D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ollegeboard.org/" TargetMode="Externa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13" Type="http://schemas.openxmlformats.org/officeDocument/2006/relationships/diagramLayout" Target="../diagrams/layout4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12" Type="http://schemas.openxmlformats.org/officeDocument/2006/relationships/diagramData" Target="../diagrams/data4.xml"/><Relationship Id="rId2" Type="http://schemas.openxmlformats.org/officeDocument/2006/relationships/diagramData" Target="../diagrams/data2.xml"/><Relationship Id="rId16" Type="http://schemas.microsoft.com/office/2007/relationships/diagramDrawing" Target="../diagrams/drawing4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5" Type="http://schemas.openxmlformats.org/officeDocument/2006/relationships/diagramColors" Target="../diagrams/colors4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Relationship Id="rId14" Type="http://schemas.openxmlformats.org/officeDocument/2006/relationships/diagramQuickStyle" Target="../diagrams/quickStyle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inaid.org/calculators/loanpayments.phtml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mailto:Morganscholarships@gmail.com" TargetMode="Externa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choolsoup.com/" TargetMode="External"/><Relationship Id="rId2" Type="http://schemas.openxmlformats.org/officeDocument/2006/relationships/hyperlink" Target="http://www.fastweb.com/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://www.tuitionfundingsources.com/" TargetMode="External"/><Relationship Id="rId5" Type="http://schemas.openxmlformats.org/officeDocument/2006/relationships/hyperlink" Target="http://www.scholarshipamerica.org/" TargetMode="External"/><Relationship Id="rId4" Type="http://schemas.openxmlformats.org/officeDocument/2006/relationships/hyperlink" Target="http://www.admissionhook.com/" TargetMode="Externa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udentloans.gov/" TargetMode="External"/><Relationship Id="rId2" Type="http://schemas.openxmlformats.org/officeDocument/2006/relationships/hyperlink" Target="http://www.irs.gov/transcrip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ctohe.org/" TargetMode="External"/><Relationship Id="rId5" Type="http://schemas.openxmlformats.org/officeDocument/2006/relationships/hyperlink" Target="http://www.studentaid.ed.gov/" TargetMode="External"/><Relationship Id="rId4" Type="http://schemas.openxmlformats.org/officeDocument/2006/relationships/hyperlink" Target="http://www.nasfaa.org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llegeboard.org/" TargetMode="External"/><Relationship Id="rId2" Type="http://schemas.openxmlformats.org/officeDocument/2006/relationships/hyperlink" Target="http://www.fafsa.gov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afsa.ed.gov/" TargetMode="External"/><Relationship Id="rId2" Type="http://schemas.openxmlformats.org/officeDocument/2006/relationships/hyperlink" Target="http://www.fsaid.ed.gov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afsa.gov/" TargetMode="Externa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3200400"/>
            <a:ext cx="7696200" cy="1752600"/>
          </a:xfrm>
        </p:spPr>
        <p:txBody>
          <a:bodyPr/>
          <a:lstStyle/>
          <a:p>
            <a:r>
              <a:rPr lang="en-US" dirty="0" smtClean="0">
                <a:solidFill>
                  <a:schemeClr val="accent5"/>
                </a:solidFill>
              </a:rPr>
              <a:t>Morgan a. Kelly</a:t>
            </a:r>
          </a:p>
          <a:p>
            <a:r>
              <a:rPr lang="en-US" sz="1800" dirty="0">
                <a:solidFill>
                  <a:schemeClr val="tx1"/>
                </a:solidFill>
              </a:rPr>
              <a:t>Director, Student financial assistance</a:t>
            </a:r>
          </a:p>
          <a:p>
            <a:r>
              <a:rPr lang="en-US" sz="1800" dirty="0">
                <a:solidFill>
                  <a:schemeClr val="tx1"/>
                </a:solidFill>
              </a:rPr>
              <a:t>Sacred Heart University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College Financial Aid Night</a:t>
            </a:r>
            <a:endParaRPr lang="en-US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smtClean="0"/>
              <a:t>CSS Profile Basics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r"/>
            <a:r>
              <a:rPr lang="en-US" dirty="0" smtClean="0"/>
              <a:t>Information Requested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>
          <a:xfrm>
            <a:off x="301752" y="2362200"/>
            <a:ext cx="4041648" cy="4038600"/>
          </a:xfrm>
        </p:spPr>
        <p:txBody>
          <a:bodyPr>
            <a:normAutofit fontScale="62500" lnSpcReduction="20000"/>
          </a:bodyPr>
          <a:lstStyle/>
          <a:p>
            <a:r>
              <a:rPr lang="en-US" sz="2600" dirty="0">
                <a:hlinkClick r:id="rId2"/>
              </a:rPr>
              <a:t>css.collegeboard.org</a:t>
            </a:r>
            <a:r>
              <a:rPr lang="en-US" sz="2600" dirty="0"/>
              <a:t> </a:t>
            </a:r>
          </a:p>
          <a:p>
            <a:pPr lvl="1"/>
            <a:r>
              <a:rPr lang="en-US" sz="2300" dirty="0" smtClean="0">
                <a:solidFill>
                  <a:schemeClr val="accent5"/>
                </a:solidFill>
              </a:rPr>
              <a:t>Overview of application</a:t>
            </a:r>
          </a:p>
          <a:p>
            <a:pPr lvl="1"/>
            <a:r>
              <a:rPr lang="en-US" sz="2300" dirty="0" smtClean="0">
                <a:solidFill>
                  <a:schemeClr val="accent5"/>
                </a:solidFill>
              </a:rPr>
              <a:t>Link to start your CSS Profile</a:t>
            </a:r>
          </a:p>
          <a:p>
            <a:endParaRPr lang="en-US" sz="2300" dirty="0" smtClean="0"/>
          </a:p>
          <a:p>
            <a:r>
              <a:rPr lang="en-US" sz="2600" dirty="0" smtClean="0"/>
              <a:t>Available 10/1/16</a:t>
            </a:r>
          </a:p>
          <a:p>
            <a:endParaRPr lang="en-US" sz="2600" dirty="0" smtClean="0"/>
          </a:p>
          <a:p>
            <a:r>
              <a:rPr lang="en-US" sz="2600" dirty="0" smtClean="0"/>
              <a:t>Used to determine eligibility for institution specific funding</a:t>
            </a:r>
          </a:p>
          <a:p>
            <a:endParaRPr lang="en-US" sz="2600" dirty="0"/>
          </a:p>
          <a:p>
            <a:r>
              <a:rPr lang="en-US" sz="2600" dirty="0" smtClean="0"/>
              <a:t>May not be required each year, depends on institution</a:t>
            </a:r>
            <a:endParaRPr lang="en-US" sz="2600" dirty="0"/>
          </a:p>
          <a:p>
            <a:pPr lvl="1"/>
            <a:endParaRPr lang="en-US" sz="2600" dirty="0"/>
          </a:p>
          <a:p>
            <a:r>
              <a:rPr lang="en-US" sz="2600" dirty="0"/>
              <a:t>1 </a:t>
            </a:r>
            <a:r>
              <a:rPr lang="en-US" sz="2600" dirty="0" smtClean="0"/>
              <a:t>CSS Profile </a:t>
            </a:r>
            <a:r>
              <a:rPr lang="en-US" sz="2600" dirty="0"/>
              <a:t>per student, not per </a:t>
            </a:r>
            <a:r>
              <a:rPr lang="en-US" sz="2600" dirty="0" smtClean="0"/>
              <a:t>family</a:t>
            </a:r>
          </a:p>
          <a:p>
            <a:endParaRPr lang="en-US" sz="2600" dirty="0" smtClean="0"/>
          </a:p>
          <a:p>
            <a:r>
              <a:rPr lang="en-US" sz="2600" dirty="0" smtClean="0"/>
              <a:t>$25 to complete one CSS Profile, $16 each additional application</a:t>
            </a:r>
            <a:endParaRPr lang="en-US" sz="2600" dirty="0"/>
          </a:p>
          <a:p>
            <a:pPr>
              <a:buNone/>
            </a:pP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CSS Profile Application</a:t>
            </a:r>
            <a:endParaRPr lang="en-US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00600" y="2362200"/>
            <a:ext cx="4038600" cy="3931375"/>
          </a:xfrm>
        </p:spPr>
        <p:txBody>
          <a:bodyPr>
            <a:normAutofit fontScale="70000" lnSpcReduction="20000"/>
          </a:bodyPr>
          <a:lstStyle/>
          <a:p>
            <a:r>
              <a:rPr lang="en-US" sz="2900" dirty="0"/>
              <a:t>Parent &amp; Student 2015 tax information</a:t>
            </a:r>
          </a:p>
          <a:p>
            <a:pPr lvl="1"/>
            <a:r>
              <a:rPr lang="en-US" sz="2600" dirty="0" smtClean="0">
                <a:solidFill>
                  <a:schemeClr val="accent5"/>
                </a:solidFill>
              </a:rPr>
              <a:t>Enter information manually</a:t>
            </a:r>
            <a:endParaRPr lang="en-US" sz="2600" dirty="0">
              <a:solidFill>
                <a:schemeClr val="accent5"/>
              </a:solidFill>
            </a:endParaRPr>
          </a:p>
          <a:p>
            <a:pPr lvl="1"/>
            <a:r>
              <a:rPr lang="en-US" sz="2600" dirty="0">
                <a:solidFill>
                  <a:schemeClr val="accent5"/>
                </a:solidFill>
              </a:rPr>
              <a:t>If divorced/separated, use custodial parent </a:t>
            </a:r>
            <a:r>
              <a:rPr lang="en-US" sz="2600" dirty="0" smtClean="0">
                <a:solidFill>
                  <a:schemeClr val="accent5"/>
                </a:solidFill>
              </a:rPr>
              <a:t>information</a:t>
            </a:r>
          </a:p>
          <a:p>
            <a:pPr lvl="2"/>
            <a:r>
              <a:rPr lang="en-US" sz="2300" dirty="0"/>
              <a:t>Some schools may require Non-Custodial Profile </a:t>
            </a:r>
            <a:r>
              <a:rPr lang="en-US" sz="2300" dirty="0" smtClean="0"/>
              <a:t>Form</a:t>
            </a:r>
          </a:p>
          <a:p>
            <a:pPr marL="594360" lvl="2" indent="0">
              <a:buNone/>
            </a:pPr>
            <a:endParaRPr lang="en-US" sz="1700" dirty="0"/>
          </a:p>
          <a:p>
            <a:r>
              <a:rPr lang="en-US" sz="2900" dirty="0" smtClean="0"/>
              <a:t>Will ask for </a:t>
            </a:r>
            <a:r>
              <a:rPr lang="en-US" sz="2900" dirty="0"/>
              <a:t>other financial information including assets, medical debt &amp; expenses</a:t>
            </a:r>
          </a:p>
          <a:p>
            <a:endParaRPr lang="en-US" sz="2800" dirty="0"/>
          </a:p>
          <a:p>
            <a:r>
              <a:rPr lang="en-US" sz="2900" dirty="0"/>
              <a:t>Will take into account more than 1 student in college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build="p"/>
      <p:bldP spid="3" grpId="0" uiExpand="1" build="p"/>
      <p:bldP spid="6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Determining Eligibility</a:t>
            </a:r>
            <a:endParaRPr lang="en-US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10" name="Rounded Rectangle 9"/>
          <p:cNvSpPr/>
          <p:nvPr/>
        </p:nvSpPr>
        <p:spPr>
          <a:xfrm>
            <a:off x="2590800" y="2590800"/>
            <a:ext cx="3886200" cy="2133600"/>
          </a:xfrm>
          <a:prstGeom prst="roundRect">
            <a:avLst/>
          </a:prstGeom>
          <a:ln>
            <a:prstDash val="solid"/>
          </a:ln>
          <a:effectLst>
            <a:glow rad="1397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Cost of Attendance</a:t>
            </a:r>
          </a:p>
          <a:p>
            <a:pPr algn="ctr">
              <a:buFontTx/>
              <a:buChar char="-"/>
            </a:pPr>
            <a:r>
              <a:rPr lang="en-US" sz="2400" b="1" dirty="0" smtClean="0"/>
              <a:t>           Federal EFC</a:t>
            </a:r>
          </a:p>
          <a:p>
            <a:pPr algn="ctr"/>
            <a:r>
              <a:rPr lang="en-US" sz="2400" b="1" u="sng" dirty="0" smtClean="0"/>
              <a:t>   ____________</a:t>
            </a:r>
          </a:p>
          <a:p>
            <a:pPr algn="ctr"/>
            <a:r>
              <a:rPr lang="en-US" sz="2400" b="1" dirty="0" smtClean="0"/>
              <a:t>      </a:t>
            </a:r>
            <a:r>
              <a:rPr lang="en-US" sz="2400" b="1" dirty="0" smtClean="0">
                <a:solidFill>
                  <a:schemeClr val="bg1"/>
                </a:solidFill>
              </a:rPr>
              <a:t>Financial Need</a:t>
            </a:r>
          </a:p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The Cost of Attendance</a:t>
            </a:r>
            <a:endParaRPr lang="en-US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524000"/>
            <a:ext cx="8503920" cy="4572000"/>
          </a:xfrm>
        </p:spPr>
        <p:txBody>
          <a:bodyPr/>
          <a:lstStyle/>
          <a:p>
            <a:r>
              <a:rPr lang="en-US" dirty="0" smtClean="0"/>
              <a:t>Direct Costs</a:t>
            </a:r>
          </a:p>
          <a:p>
            <a:pPr lvl="1"/>
            <a:r>
              <a:rPr lang="en-US" dirty="0" smtClean="0"/>
              <a:t>Tuition and required fees</a:t>
            </a:r>
          </a:p>
          <a:p>
            <a:pPr lvl="1"/>
            <a:r>
              <a:rPr lang="en-US" dirty="0" smtClean="0"/>
              <a:t>Room and board for resident students</a:t>
            </a:r>
          </a:p>
          <a:p>
            <a:pPr lvl="1">
              <a:buNone/>
            </a:pPr>
            <a:endParaRPr lang="en-US" sz="1000" dirty="0" smtClean="0"/>
          </a:p>
          <a:p>
            <a:r>
              <a:rPr lang="en-US" dirty="0" smtClean="0"/>
              <a:t>Indirect Costs</a:t>
            </a:r>
          </a:p>
          <a:p>
            <a:pPr lvl="1"/>
            <a:r>
              <a:rPr lang="en-US" dirty="0" smtClean="0"/>
              <a:t>Books and supplies</a:t>
            </a:r>
          </a:p>
          <a:p>
            <a:pPr lvl="1"/>
            <a:r>
              <a:rPr lang="en-US" dirty="0" smtClean="0"/>
              <a:t>Transportation to and from campus</a:t>
            </a:r>
          </a:p>
          <a:p>
            <a:pPr lvl="1"/>
            <a:r>
              <a:rPr lang="en-US" dirty="0" smtClean="0"/>
              <a:t>Miscellaneous personal expenses</a:t>
            </a:r>
            <a:endParaRPr lang="en-US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905838854"/>
              </p:ext>
            </p:extLst>
          </p:nvPr>
        </p:nvGraphicFramePr>
        <p:xfrm>
          <a:off x="1447800" y="4876800"/>
          <a:ext cx="6096000" cy="1422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Graphic spid="4" grpId="0">
        <p:bldAsOne/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613648" cy="758952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Expected Family Contribution </a:t>
            </a:r>
            <a:r>
              <a:rPr lang="en-US" dirty="0">
                <a:solidFill>
                  <a:schemeClr val="bg2">
                    <a:lumMod val="10000"/>
                  </a:schemeClr>
                </a:solidFill>
              </a:rPr>
              <a:t>(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EFC)</a:t>
            </a:r>
            <a:endParaRPr lang="en-US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The EFC </a:t>
            </a:r>
            <a:r>
              <a:rPr lang="en-US" dirty="0"/>
              <a:t>is calculated according to a formula established by </a:t>
            </a:r>
            <a:r>
              <a:rPr lang="en-US" dirty="0" smtClean="0"/>
              <a:t>law</a:t>
            </a:r>
          </a:p>
          <a:p>
            <a:pPr lvl="1"/>
            <a:r>
              <a:rPr lang="en-US" dirty="0" smtClean="0">
                <a:solidFill>
                  <a:schemeClr val="accent5"/>
                </a:solidFill>
              </a:rPr>
              <a:t>The formula considers financial information reported on a student’s FAFSA, along with family </a:t>
            </a:r>
            <a:r>
              <a:rPr lang="en-US" dirty="0">
                <a:solidFill>
                  <a:schemeClr val="accent5"/>
                </a:solidFill>
              </a:rPr>
              <a:t>size and the number of family members who will attend college </a:t>
            </a:r>
            <a:r>
              <a:rPr lang="en-US" dirty="0" smtClean="0">
                <a:solidFill>
                  <a:schemeClr val="accent5"/>
                </a:solidFill>
              </a:rPr>
              <a:t>during </a:t>
            </a:r>
            <a:r>
              <a:rPr lang="en-US" dirty="0">
                <a:solidFill>
                  <a:schemeClr val="accent5"/>
                </a:solidFill>
              </a:rPr>
              <a:t>the year</a:t>
            </a:r>
            <a:r>
              <a:rPr lang="en-US" dirty="0" smtClean="0">
                <a:solidFill>
                  <a:schemeClr val="accent5"/>
                </a:solidFill>
              </a:rPr>
              <a:t>.</a:t>
            </a:r>
            <a:endParaRPr lang="en-US" dirty="0" smtClean="0"/>
          </a:p>
          <a:p>
            <a:pPr lvl="1"/>
            <a:r>
              <a:rPr lang="en-US" dirty="0" smtClean="0">
                <a:solidFill>
                  <a:schemeClr val="accent5"/>
                </a:solidFill>
              </a:rPr>
              <a:t>Subject to federal verification</a:t>
            </a:r>
          </a:p>
          <a:p>
            <a:pPr marL="274320" lvl="1" indent="0">
              <a:buNone/>
            </a:pPr>
            <a:endParaRPr lang="en-US" dirty="0" smtClean="0">
              <a:solidFill>
                <a:schemeClr val="accent5"/>
              </a:solidFill>
            </a:endParaRPr>
          </a:p>
          <a:p>
            <a:r>
              <a:rPr lang="en-US" dirty="0" smtClean="0"/>
              <a:t>Used to calculate </a:t>
            </a:r>
            <a:r>
              <a:rPr lang="en-US" dirty="0"/>
              <a:t>the amount of federal financial aid a student is eligible to receive</a:t>
            </a:r>
          </a:p>
          <a:p>
            <a:endParaRPr lang="en-US" dirty="0" smtClean="0"/>
          </a:p>
          <a:p>
            <a:r>
              <a:rPr lang="en-US" b="1" dirty="0" smtClean="0"/>
              <a:t>The EFC is not a guarantee of the dollar amount a student will pay to attend college</a:t>
            </a:r>
          </a:p>
          <a:p>
            <a:pPr lvl="1"/>
            <a:r>
              <a:rPr lang="en-US" dirty="0" smtClean="0">
                <a:solidFill>
                  <a:schemeClr val="accent5"/>
                </a:solidFill>
              </a:rPr>
              <a:t>Net Cost of each college is subject to Federal, State &amp; individual school funding</a:t>
            </a:r>
            <a:endParaRPr lang="en-US" dirty="0">
              <a:solidFill>
                <a:schemeClr val="accent5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Eligibility for Financial Aid</a:t>
            </a:r>
            <a:endParaRPr lang="en-US" dirty="0">
              <a:solidFill>
                <a:schemeClr val="bg2">
                  <a:lumMod val="10000"/>
                </a:schemeClr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884584490"/>
              </p:ext>
            </p:extLst>
          </p:nvPr>
        </p:nvGraphicFramePr>
        <p:xfrm>
          <a:off x="304800" y="1524000"/>
          <a:ext cx="4038600" cy="46815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4343400" cy="4953000"/>
          </a:xfrm>
        </p:spPr>
        <p:txBody>
          <a:bodyPr/>
          <a:lstStyle/>
          <a:p>
            <a:pPr>
              <a:buNone/>
            </a:pPr>
            <a:r>
              <a:rPr lang="en-US" u="sng" dirty="0" smtClean="0"/>
              <a:t>4 Year Private</a:t>
            </a:r>
            <a:r>
              <a:rPr lang="en-US" dirty="0" smtClean="0"/>
              <a:t>  </a:t>
            </a:r>
            <a:r>
              <a:rPr lang="en-US" u="sng" dirty="0" smtClean="0"/>
              <a:t>4 Year Public</a:t>
            </a:r>
          </a:p>
        </p:txBody>
      </p:sp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1416819022"/>
              </p:ext>
            </p:extLst>
          </p:nvPr>
        </p:nvGraphicFramePr>
        <p:xfrm>
          <a:off x="4724400" y="1905000"/>
          <a:ext cx="1905000" cy="4368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10" name="Diagram 9"/>
          <p:cNvGraphicFramePr/>
          <p:nvPr>
            <p:extLst>
              <p:ext uri="{D42A27DB-BD31-4B8C-83A1-F6EECF244321}">
                <p14:modId xmlns:p14="http://schemas.microsoft.com/office/powerpoint/2010/main" val="150453993"/>
              </p:ext>
            </p:extLst>
          </p:nvPr>
        </p:nvGraphicFramePr>
        <p:xfrm>
          <a:off x="6858000" y="1905000"/>
          <a:ext cx="1905000" cy="4368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  <p:bldP spid="8" grpId="0" build="p"/>
      <p:bldGraphic spid="9" grpId="0">
        <p:bldAsOne/>
      </p:bldGraphic>
      <p:bldGraphic spid="10" grpId="0">
        <p:bldAsOne/>
      </p:bldGraphic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Need-Based vs. Merit Based</a:t>
            </a:r>
            <a:endParaRPr lang="en-US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 smtClean="0"/>
              <a:t>Need-based aid is subject to a student’s demonstrated financial need. Merit-based aid considers achievement, talent &amp; participation, regardless of financial need.</a:t>
            </a:r>
            <a:endParaRPr lang="en-US" sz="2400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533400" y="2743200"/>
          <a:ext cx="8153400" cy="353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Graphic spid="4" grpId="0">
        <p:bldAsOne/>
      </p:bldGraphic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The Financial Aid Award Package</a:t>
            </a:r>
            <a:endParaRPr lang="en-US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dirty="0" smtClean="0"/>
              <a:t>Total Cost = $45,000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/>
              <a:t>Total Cost = $45,000</a:t>
            </a:r>
            <a:endParaRPr lang="en-US" dirty="0"/>
          </a:p>
        </p:txBody>
      </p:sp>
      <p:sp>
        <p:nvSpPr>
          <p:cNvPr id="5" name="Can 4"/>
          <p:cNvSpPr/>
          <p:nvPr/>
        </p:nvSpPr>
        <p:spPr>
          <a:xfrm>
            <a:off x="609600" y="1905000"/>
            <a:ext cx="3657600" cy="434340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endParaRPr lang="en-US" dirty="0" smtClean="0"/>
          </a:p>
        </p:txBody>
      </p:sp>
      <p:sp>
        <p:nvSpPr>
          <p:cNvPr id="6" name="Flowchart: Magnetic Disk 5"/>
          <p:cNvSpPr/>
          <p:nvPr/>
        </p:nvSpPr>
        <p:spPr>
          <a:xfrm>
            <a:off x="609600" y="1828800"/>
            <a:ext cx="3657600" cy="1752600"/>
          </a:xfrm>
          <a:prstGeom prst="flowChartMagneticDisk">
            <a:avLst/>
          </a:prstGeom>
          <a:ln>
            <a:solidFill>
              <a:schemeClr val="accent1">
                <a:lumMod val="7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College Grant:	$28,000</a:t>
            </a:r>
            <a:endParaRPr lang="en-US" dirty="0"/>
          </a:p>
        </p:txBody>
      </p:sp>
      <p:sp>
        <p:nvSpPr>
          <p:cNvPr id="7" name="Flowchart: Magnetic Disk 6"/>
          <p:cNvSpPr/>
          <p:nvPr/>
        </p:nvSpPr>
        <p:spPr>
          <a:xfrm>
            <a:off x="609600" y="2971800"/>
            <a:ext cx="3657600" cy="1295400"/>
          </a:xfrm>
          <a:prstGeom prst="flowChartMagneticDisk">
            <a:avLst/>
          </a:prstGeom>
          <a:ln>
            <a:solidFill>
              <a:schemeClr val="accent1">
                <a:lumMod val="7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Work:		$1,500</a:t>
            </a:r>
            <a:endParaRPr lang="en-US" dirty="0"/>
          </a:p>
        </p:txBody>
      </p:sp>
      <p:sp>
        <p:nvSpPr>
          <p:cNvPr id="8" name="Flowchart: Magnetic Disk 7"/>
          <p:cNvSpPr/>
          <p:nvPr/>
        </p:nvSpPr>
        <p:spPr>
          <a:xfrm>
            <a:off x="609600" y="3886200"/>
            <a:ext cx="3657600" cy="1295400"/>
          </a:xfrm>
          <a:prstGeom prst="flowChartMagneticDisk">
            <a:avLst/>
          </a:prstGeom>
          <a:ln>
            <a:solidFill>
              <a:schemeClr val="accent1">
                <a:lumMod val="7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Loan:		$5,500</a:t>
            </a:r>
            <a:endParaRPr lang="en-US" dirty="0"/>
          </a:p>
        </p:txBody>
      </p:sp>
      <p:sp>
        <p:nvSpPr>
          <p:cNvPr id="9" name="Flowchart: Magnetic Disk 8"/>
          <p:cNvSpPr/>
          <p:nvPr/>
        </p:nvSpPr>
        <p:spPr>
          <a:xfrm>
            <a:off x="609600" y="4800600"/>
            <a:ext cx="3657600" cy="1447800"/>
          </a:xfrm>
          <a:prstGeom prst="flowChartMagneticDisk">
            <a:avLst/>
          </a:prstGeom>
          <a:ln>
            <a:solidFill>
              <a:schemeClr val="accent1">
                <a:lumMod val="7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EFC:		$10,000</a:t>
            </a:r>
            <a:endParaRPr lang="en-US" dirty="0"/>
          </a:p>
        </p:txBody>
      </p:sp>
      <p:sp>
        <p:nvSpPr>
          <p:cNvPr id="14" name="Can 13"/>
          <p:cNvSpPr/>
          <p:nvPr/>
        </p:nvSpPr>
        <p:spPr>
          <a:xfrm>
            <a:off x="5105400" y="1905000"/>
            <a:ext cx="3505200" cy="426720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lowchart: Magnetic Disk 15"/>
          <p:cNvSpPr/>
          <p:nvPr/>
        </p:nvSpPr>
        <p:spPr>
          <a:xfrm>
            <a:off x="5105400" y="1828800"/>
            <a:ext cx="3505200" cy="1371600"/>
          </a:xfrm>
          <a:prstGeom prst="flowChartMagneticDisk">
            <a:avLst/>
          </a:prstGeom>
          <a:solidFill>
            <a:srgbClr val="FF0000"/>
          </a:solidFill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Unmet Need:	$15,000</a:t>
            </a:r>
            <a:endParaRPr lang="en-US" dirty="0"/>
          </a:p>
        </p:txBody>
      </p:sp>
      <p:sp>
        <p:nvSpPr>
          <p:cNvPr id="17" name="Flowchart: Magnetic Disk 16"/>
          <p:cNvSpPr/>
          <p:nvPr/>
        </p:nvSpPr>
        <p:spPr>
          <a:xfrm>
            <a:off x="5105400" y="2819400"/>
            <a:ext cx="3505200" cy="1066800"/>
          </a:xfrm>
          <a:prstGeom prst="flowChartMagneticDisk">
            <a:avLst/>
          </a:prstGeom>
          <a:ln>
            <a:solidFill>
              <a:schemeClr val="accent1">
                <a:lumMod val="7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College Grant:	$13,000</a:t>
            </a:r>
            <a:endParaRPr lang="en-US" dirty="0"/>
          </a:p>
        </p:txBody>
      </p:sp>
      <p:sp>
        <p:nvSpPr>
          <p:cNvPr id="18" name="Flowchart: Magnetic Disk 17"/>
          <p:cNvSpPr/>
          <p:nvPr/>
        </p:nvSpPr>
        <p:spPr>
          <a:xfrm>
            <a:off x="5105400" y="3581400"/>
            <a:ext cx="3505200" cy="914400"/>
          </a:xfrm>
          <a:prstGeom prst="flowChartMagneticDisk">
            <a:avLst/>
          </a:prstGeom>
          <a:ln>
            <a:solidFill>
              <a:schemeClr val="accent1">
                <a:lumMod val="7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Work:		$1,500</a:t>
            </a:r>
            <a:endParaRPr lang="en-US" dirty="0"/>
          </a:p>
        </p:txBody>
      </p:sp>
      <p:sp>
        <p:nvSpPr>
          <p:cNvPr id="19" name="Flowchart: Magnetic Disk 18"/>
          <p:cNvSpPr/>
          <p:nvPr/>
        </p:nvSpPr>
        <p:spPr>
          <a:xfrm>
            <a:off x="5105400" y="4267200"/>
            <a:ext cx="3505200" cy="1143000"/>
          </a:xfrm>
          <a:prstGeom prst="flowChartMagneticDisk">
            <a:avLst/>
          </a:prstGeom>
          <a:ln>
            <a:solidFill>
              <a:schemeClr val="accent1">
                <a:lumMod val="7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Loan:		$5,500</a:t>
            </a:r>
            <a:endParaRPr lang="en-US" dirty="0"/>
          </a:p>
        </p:txBody>
      </p:sp>
      <p:sp>
        <p:nvSpPr>
          <p:cNvPr id="20" name="Flowchart: Magnetic Disk 19"/>
          <p:cNvSpPr/>
          <p:nvPr/>
        </p:nvSpPr>
        <p:spPr>
          <a:xfrm>
            <a:off x="5105400" y="5105400"/>
            <a:ext cx="3505200" cy="1066800"/>
          </a:xfrm>
          <a:prstGeom prst="flowChartMagneticDisk">
            <a:avLst/>
          </a:prstGeom>
          <a:ln>
            <a:solidFill>
              <a:schemeClr val="accent1">
                <a:lumMod val="7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EFC:		$10,000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13" grpId="0" build="p"/>
      <p:bldP spid="6" grpId="0" animBg="1"/>
      <p:bldP spid="7" grpId="0" animBg="1"/>
      <p:bldP spid="8" grpId="0" animBg="1"/>
      <p:bldP spid="9" grpId="0" animBg="1"/>
      <p:bldP spid="16" grpId="0" animBg="1"/>
      <p:bldP spid="17" grpId="0" animBg="1"/>
      <p:bldP spid="18" grpId="0" animBg="1"/>
      <p:bldP spid="19" grpId="0" animBg="1"/>
      <p:bldP spid="2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The Financial Aid Award Package</a:t>
            </a:r>
            <a:endParaRPr lang="en-US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dirty="0" smtClean="0"/>
              <a:t>Total Cost = $45,000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/>
              <a:t>Total Cost = $45,000</a:t>
            </a:r>
            <a:endParaRPr lang="en-US" dirty="0"/>
          </a:p>
        </p:txBody>
      </p:sp>
      <p:sp>
        <p:nvSpPr>
          <p:cNvPr id="5" name="Can 4"/>
          <p:cNvSpPr/>
          <p:nvPr/>
        </p:nvSpPr>
        <p:spPr>
          <a:xfrm>
            <a:off x="609600" y="1905000"/>
            <a:ext cx="3657600" cy="434340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endParaRPr lang="en-US" dirty="0" smtClean="0"/>
          </a:p>
        </p:txBody>
      </p:sp>
      <p:sp>
        <p:nvSpPr>
          <p:cNvPr id="6" name="Flowchart: Magnetic Disk 5"/>
          <p:cNvSpPr/>
          <p:nvPr/>
        </p:nvSpPr>
        <p:spPr>
          <a:xfrm>
            <a:off x="609600" y="1828800"/>
            <a:ext cx="3657600" cy="1828800"/>
          </a:xfrm>
          <a:prstGeom prst="flowChartMagneticDisk">
            <a:avLst/>
          </a:prstGeom>
          <a:ln>
            <a:solidFill>
              <a:schemeClr val="accent1">
                <a:lumMod val="7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College Grant:	$28,000</a:t>
            </a:r>
            <a:endParaRPr lang="en-US" dirty="0"/>
          </a:p>
        </p:txBody>
      </p:sp>
      <p:sp>
        <p:nvSpPr>
          <p:cNvPr id="7" name="Flowchart: Magnetic Disk 6"/>
          <p:cNvSpPr/>
          <p:nvPr/>
        </p:nvSpPr>
        <p:spPr>
          <a:xfrm>
            <a:off x="609600" y="3048000"/>
            <a:ext cx="3657600" cy="1066800"/>
          </a:xfrm>
          <a:prstGeom prst="flowChartMagneticDisk">
            <a:avLst/>
          </a:prstGeom>
          <a:ln>
            <a:solidFill>
              <a:schemeClr val="accent1">
                <a:lumMod val="7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Work:	</a:t>
            </a:r>
            <a:r>
              <a:rPr lang="en-US" smtClean="0"/>
              <a:t>	$1,500</a:t>
            </a:r>
            <a:endParaRPr lang="en-US" dirty="0"/>
          </a:p>
        </p:txBody>
      </p:sp>
      <p:sp>
        <p:nvSpPr>
          <p:cNvPr id="8" name="Flowchart: Magnetic Disk 7"/>
          <p:cNvSpPr/>
          <p:nvPr/>
        </p:nvSpPr>
        <p:spPr>
          <a:xfrm>
            <a:off x="609600" y="3810000"/>
            <a:ext cx="3657600" cy="1371600"/>
          </a:xfrm>
          <a:prstGeom prst="flowChartMagneticDisk">
            <a:avLst/>
          </a:prstGeom>
          <a:ln>
            <a:solidFill>
              <a:schemeClr val="accent1">
                <a:lumMod val="7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Loan:		$5,500</a:t>
            </a:r>
            <a:endParaRPr lang="en-US" dirty="0"/>
          </a:p>
        </p:txBody>
      </p:sp>
      <p:sp>
        <p:nvSpPr>
          <p:cNvPr id="9" name="Flowchart: Magnetic Disk 8"/>
          <p:cNvSpPr/>
          <p:nvPr/>
        </p:nvSpPr>
        <p:spPr>
          <a:xfrm>
            <a:off x="609600" y="4724400"/>
            <a:ext cx="3657600" cy="1524000"/>
          </a:xfrm>
          <a:prstGeom prst="flowChartMagneticDisk">
            <a:avLst/>
          </a:prstGeom>
          <a:ln>
            <a:solidFill>
              <a:schemeClr val="accent1">
                <a:lumMod val="7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EFC:		$10,000</a:t>
            </a:r>
            <a:endParaRPr lang="en-US" dirty="0"/>
          </a:p>
        </p:txBody>
      </p:sp>
      <p:sp>
        <p:nvSpPr>
          <p:cNvPr id="14" name="Can 13"/>
          <p:cNvSpPr/>
          <p:nvPr/>
        </p:nvSpPr>
        <p:spPr>
          <a:xfrm>
            <a:off x="5105400" y="1905000"/>
            <a:ext cx="3505200" cy="426720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lowchart: Magnetic Disk 17"/>
          <p:cNvSpPr/>
          <p:nvPr/>
        </p:nvSpPr>
        <p:spPr>
          <a:xfrm>
            <a:off x="5105400" y="2743200"/>
            <a:ext cx="3505200" cy="2057400"/>
          </a:xfrm>
          <a:prstGeom prst="flowChartMagneticDisk">
            <a:avLst/>
          </a:prstGeom>
          <a:ln>
            <a:solidFill>
              <a:schemeClr val="accent1">
                <a:lumMod val="7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r>
              <a:rPr lang="en-US" dirty="0" smtClean="0"/>
              <a:t>Academic:	$18,000</a:t>
            </a:r>
            <a:endParaRPr lang="en-US" dirty="0"/>
          </a:p>
        </p:txBody>
      </p:sp>
      <p:sp>
        <p:nvSpPr>
          <p:cNvPr id="19" name="Flowchart: Magnetic Disk 18"/>
          <p:cNvSpPr/>
          <p:nvPr/>
        </p:nvSpPr>
        <p:spPr>
          <a:xfrm>
            <a:off x="5105400" y="4191000"/>
            <a:ext cx="3505200" cy="1981200"/>
          </a:xfrm>
          <a:prstGeom prst="flowChartMagneticDisk">
            <a:avLst/>
          </a:prstGeom>
          <a:ln>
            <a:solidFill>
              <a:schemeClr val="accent1">
                <a:lumMod val="7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Athletic:		$20,000</a:t>
            </a:r>
            <a:endParaRPr lang="en-US" dirty="0"/>
          </a:p>
        </p:txBody>
      </p:sp>
      <p:sp>
        <p:nvSpPr>
          <p:cNvPr id="21" name="Flowchart: Magnetic Disk 20"/>
          <p:cNvSpPr/>
          <p:nvPr/>
        </p:nvSpPr>
        <p:spPr>
          <a:xfrm>
            <a:off x="5105400" y="1905000"/>
            <a:ext cx="3505200" cy="1524000"/>
          </a:xfrm>
          <a:prstGeom prst="flowChartMagneticDisk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Actual Cost after Merit: 	$7,000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13" grpId="0" build="p"/>
      <p:bldP spid="6" grpId="0" animBg="1"/>
      <p:bldP spid="7" grpId="0" animBg="1"/>
      <p:bldP spid="8" grpId="0" animBg="1"/>
      <p:bldP spid="9" grpId="0" animBg="1"/>
      <p:bldP spid="18" grpId="0" animBg="1"/>
      <p:bldP spid="19" grpId="0" animBg="1"/>
      <p:bldP spid="21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smtClean="0"/>
              <a:t>What is it?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en-US" dirty="0" smtClean="0"/>
              <a:t>Information Requested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Allows for an </a:t>
            </a:r>
            <a:r>
              <a:rPr lang="en-US" i="1" u="sng" dirty="0" smtClean="0"/>
              <a:t>estimate</a:t>
            </a:r>
            <a:r>
              <a:rPr lang="en-US" dirty="0" smtClean="0"/>
              <a:t> of your expenses and financial aid possibilities from each institution </a:t>
            </a:r>
          </a:p>
          <a:p>
            <a:endParaRPr lang="en-US" dirty="0" smtClean="0"/>
          </a:p>
          <a:p>
            <a:r>
              <a:rPr lang="en-US" dirty="0" smtClean="0"/>
              <a:t>Not a guaranteed award</a:t>
            </a:r>
          </a:p>
          <a:p>
            <a:endParaRPr lang="en-US" dirty="0" smtClean="0"/>
          </a:p>
          <a:p>
            <a:r>
              <a:rPr lang="en-US" dirty="0" smtClean="0"/>
              <a:t>Intended to help families understand out-of-pocket expenses earlier in the application process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Financials from Parent &amp; Student 2015 Tax Returns</a:t>
            </a:r>
          </a:p>
          <a:p>
            <a:endParaRPr lang="en-US" dirty="0" smtClean="0"/>
          </a:p>
          <a:p>
            <a:r>
              <a:rPr lang="en-US" dirty="0" smtClean="0"/>
              <a:t>Earnings statements (W2 forms, recent paycheck stubs)</a:t>
            </a:r>
          </a:p>
          <a:p>
            <a:endParaRPr lang="en-US" dirty="0" smtClean="0"/>
          </a:p>
          <a:p>
            <a:r>
              <a:rPr lang="en-US" dirty="0" smtClean="0"/>
              <a:t>Bank statements</a:t>
            </a:r>
          </a:p>
          <a:p>
            <a:endParaRPr lang="en-US" dirty="0" smtClean="0"/>
          </a:p>
          <a:p>
            <a:r>
              <a:rPr lang="en-US" dirty="0" smtClean="0"/>
              <a:t>Student academic information</a:t>
            </a:r>
          </a:p>
          <a:p>
            <a:endParaRPr lang="en-US" sz="3300" dirty="0" smtClean="0">
              <a:solidFill>
                <a:schemeClr val="accent5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5"/>
                </a:solidFill>
              </a:rPr>
              <a:t>Net Price Calculator</a:t>
            </a:r>
            <a:endParaRPr lang="en-US" dirty="0">
              <a:solidFill>
                <a:schemeClr val="accent5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build="p"/>
      <p:bldP spid="3" grpId="0" uiExpand="1" build="p"/>
      <p:bldP spid="4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smtClean="0"/>
              <a:t>Options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en-US" dirty="0" smtClean="0"/>
              <a:t>What to Consider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Stafford Loans	</a:t>
            </a:r>
          </a:p>
          <a:p>
            <a:pPr lvl="1"/>
            <a:r>
              <a:rPr lang="en-US" dirty="0" smtClean="0">
                <a:solidFill>
                  <a:schemeClr val="accent5"/>
                </a:solidFill>
              </a:rPr>
              <a:t>Solely in the student’s name</a:t>
            </a:r>
          </a:p>
          <a:p>
            <a:pPr lvl="1"/>
            <a:r>
              <a:rPr lang="en-US" dirty="0" smtClean="0">
                <a:solidFill>
                  <a:schemeClr val="accent5"/>
                </a:solidFill>
              </a:rPr>
              <a:t>Subsidized/Unsubsidized Stafford</a:t>
            </a:r>
          </a:p>
          <a:p>
            <a:pPr lvl="1"/>
            <a:r>
              <a:rPr lang="en-US" dirty="0" smtClean="0">
                <a:solidFill>
                  <a:schemeClr val="accent5"/>
                </a:solidFill>
              </a:rPr>
              <a:t>No credit check, student cannot be in default on a previous loan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Private Loans</a:t>
            </a:r>
          </a:p>
          <a:p>
            <a:pPr lvl="1"/>
            <a:r>
              <a:rPr lang="en-US" dirty="0" smtClean="0">
                <a:solidFill>
                  <a:schemeClr val="accent5"/>
                </a:solidFill>
              </a:rPr>
              <a:t>Student will need a co-signer</a:t>
            </a:r>
          </a:p>
          <a:p>
            <a:pPr lvl="1"/>
            <a:r>
              <a:rPr lang="en-US" dirty="0" smtClean="0">
                <a:solidFill>
                  <a:schemeClr val="accent5"/>
                </a:solidFill>
              </a:rPr>
              <a:t>Requires credit check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Parent Loans</a:t>
            </a:r>
          </a:p>
          <a:p>
            <a:pPr lvl="1"/>
            <a:r>
              <a:rPr lang="en-US" dirty="0" smtClean="0">
                <a:solidFill>
                  <a:schemeClr val="accent5"/>
                </a:solidFill>
              </a:rPr>
              <a:t>Solely in the parent’s name</a:t>
            </a:r>
          </a:p>
          <a:p>
            <a:pPr lvl="1"/>
            <a:r>
              <a:rPr lang="en-US" dirty="0" smtClean="0">
                <a:solidFill>
                  <a:schemeClr val="accent5"/>
                </a:solidFill>
              </a:rPr>
              <a:t>Requires credit check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Student Loans</a:t>
            </a:r>
            <a:endParaRPr lang="en-US" dirty="0"/>
          </a:p>
        </p:txBody>
      </p:sp>
      <p:pic>
        <p:nvPicPr>
          <p:cNvPr id="1028" name="Picture 4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24400" y="2895601"/>
            <a:ext cx="403860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Box 11"/>
          <p:cNvSpPr txBox="1"/>
          <p:nvPr/>
        </p:nvSpPr>
        <p:spPr>
          <a:xfrm>
            <a:off x="4648200" y="2438400"/>
            <a:ext cx="426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hlinkClick r:id="rId3"/>
              </a:rPr>
              <a:t>Loan Repayment Calculator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4724400" y="6019800"/>
            <a:ext cx="41148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http://www.finaid.org/calculators/loanpayments.phtml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 build="p"/>
      <p:bldP spid="4" grpId="0" uiExpand="1" build="p"/>
      <p:bldP spid="12" grpId="0"/>
      <p:bldP spid="1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Tonight’s Agenda</a:t>
            </a:r>
            <a:endParaRPr lang="en-US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371600"/>
            <a:ext cx="8503920" cy="5105400"/>
          </a:xfrm>
        </p:spPr>
        <p:txBody>
          <a:bodyPr>
            <a:no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600" dirty="0" smtClean="0"/>
              <a:t>FAFSA </a:t>
            </a:r>
            <a:r>
              <a:rPr lang="en-US" sz="1600" dirty="0"/>
              <a:t>update for 2017-2018</a:t>
            </a:r>
          </a:p>
          <a:p>
            <a:pPr marL="342900" indent="-342900">
              <a:buFont typeface="+mj-lt"/>
              <a:buAutoNum type="arabicPeriod"/>
            </a:pPr>
            <a:endParaRPr lang="en-US" sz="1600" dirty="0" smtClean="0"/>
          </a:p>
          <a:p>
            <a:pPr marL="342900" indent="-342900">
              <a:buFont typeface="+mj-lt"/>
              <a:buAutoNum type="arabicPeriod"/>
            </a:pPr>
            <a:r>
              <a:rPr lang="en-US" sz="1600" dirty="0" smtClean="0"/>
              <a:t>Sources &amp; Types of Financial Aid</a:t>
            </a:r>
          </a:p>
          <a:p>
            <a:pPr marL="342900" indent="-342900">
              <a:buFont typeface="+mj-lt"/>
              <a:buAutoNum type="arabicPeriod"/>
            </a:pPr>
            <a:endParaRPr lang="en-US" sz="1600" dirty="0" smtClean="0"/>
          </a:p>
          <a:p>
            <a:pPr marL="342900" indent="-342900">
              <a:buFont typeface="+mj-lt"/>
              <a:buAutoNum type="arabicPeriod"/>
            </a:pPr>
            <a:r>
              <a:rPr lang="en-US" sz="1600" dirty="0" smtClean="0"/>
              <a:t>Financial Aid Applications</a:t>
            </a:r>
          </a:p>
          <a:p>
            <a:pPr marL="342900" indent="-342900">
              <a:buFont typeface="+mj-lt"/>
              <a:buAutoNum type="arabicPeriod"/>
            </a:pPr>
            <a:endParaRPr lang="en-US" sz="1600" dirty="0"/>
          </a:p>
          <a:p>
            <a:pPr marL="342900" indent="-342900">
              <a:buFont typeface="+mj-lt"/>
              <a:buAutoNum type="arabicPeriod"/>
            </a:pPr>
            <a:r>
              <a:rPr lang="en-US" sz="1600" dirty="0" smtClean="0"/>
              <a:t>Determining Eligibility</a:t>
            </a:r>
          </a:p>
          <a:p>
            <a:pPr marL="342900" indent="-342900">
              <a:buFont typeface="+mj-lt"/>
              <a:buAutoNum type="arabicPeriod"/>
            </a:pPr>
            <a:endParaRPr lang="en-US" sz="1600" dirty="0" smtClean="0"/>
          </a:p>
          <a:p>
            <a:pPr marL="342900" indent="-342900">
              <a:buFont typeface="+mj-lt"/>
              <a:buAutoNum type="arabicPeriod"/>
            </a:pPr>
            <a:r>
              <a:rPr lang="en-US" sz="1600" dirty="0" smtClean="0"/>
              <a:t>Net Price Calculator</a:t>
            </a:r>
          </a:p>
          <a:p>
            <a:pPr marL="342900" indent="-342900">
              <a:buFont typeface="+mj-lt"/>
              <a:buAutoNum type="arabicPeriod"/>
            </a:pPr>
            <a:endParaRPr lang="en-US" sz="1600" dirty="0" smtClean="0"/>
          </a:p>
          <a:p>
            <a:pPr marL="342900" indent="-342900">
              <a:buFont typeface="+mj-lt"/>
              <a:buAutoNum type="arabicPeriod"/>
            </a:pPr>
            <a:r>
              <a:rPr lang="en-US" sz="1600" dirty="0" smtClean="0"/>
              <a:t>Student Loans</a:t>
            </a:r>
          </a:p>
          <a:p>
            <a:pPr marL="342900" indent="-342900">
              <a:buFont typeface="+mj-lt"/>
              <a:buAutoNum type="arabicPeriod"/>
            </a:pPr>
            <a:endParaRPr lang="en-US" sz="1600" dirty="0" smtClean="0"/>
          </a:p>
          <a:p>
            <a:pPr marL="342900" indent="-342900">
              <a:buFont typeface="+mj-lt"/>
              <a:buAutoNum type="arabicPeriod"/>
            </a:pPr>
            <a:r>
              <a:rPr lang="en-US" sz="1600" dirty="0" smtClean="0"/>
              <a:t>Outside Scholarships</a:t>
            </a:r>
          </a:p>
          <a:p>
            <a:pPr marL="342900" indent="-342900">
              <a:buFont typeface="+mj-lt"/>
              <a:buAutoNum type="arabicPeriod"/>
            </a:pPr>
            <a:endParaRPr lang="en-US" sz="1600" dirty="0" smtClean="0"/>
          </a:p>
          <a:p>
            <a:pPr marL="342900" indent="-342900">
              <a:buFont typeface="+mj-lt"/>
              <a:buAutoNum type="arabicPeriod"/>
            </a:pPr>
            <a:r>
              <a:rPr lang="en-US" sz="1600" dirty="0" smtClean="0"/>
              <a:t>Questions to Ask</a:t>
            </a:r>
          </a:p>
          <a:p>
            <a:pPr marL="342900" indent="-342900">
              <a:buFont typeface="+mj-lt"/>
              <a:buAutoNum type="arabicPeriod"/>
            </a:pPr>
            <a:endParaRPr lang="en-US" sz="1600" dirty="0" smtClean="0"/>
          </a:p>
          <a:p>
            <a:pPr marL="342900" indent="-342900">
              <a:buFont typeface="+mj-lt"/>
              <a:buAutoNum type="arabicPeriod"/>
            </a:pPr>
            <a:r>
              <a:rPr lang="en-US" sz="1600" dirty="0" smtClean="0"/>
              <a:t>Financial Aid Resources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Outside Scholarships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1900" dirty="0" smtClean="0"/>
              <a:t>Consider making a specific email account</a:t>
            </a:r>
          </a:p>
          <a:p>
            <a:pPr lvl="1"/>
            <a:r>
              <a:rPr lang="en-US" sz="1600" dirty="0" smtClean="0">
                <a:hlinkClick r:id="rId2"/>
              </a:rPr>
              <a:t>Morganscholarships@gmail.com</a:t>
            </a:r>
            <a:endParaRPr lang="en-US" sz="1600" dirty="0" smtClean="0"/>
          </a:p>
          <a:p>
            <a:pPr>
              <a:buNone/>
            </a:pPr>
            <a:endParaRPr lang="en-US" sz="1900" dirty="0" smtClean="0"/>
          </a:p>
          <a:p>
            <a:r>
              <a:rPr lang="en-US" sz="1900" dirty="0" smtClean="0"/>
              <a:t>Look for opportunities where there will be less applicants </a:t>
            </a:r>
          </a:p>
          <a:p>
            <a:pPr lvl="1"/>
            <a:r>
              <a:rPr lang="en-US" sz="1600" dirty="0" smtClean="0">
                <a:solidFill>
                  <a:schemeClr val="accent5"/>
                </a:solidFill>
              </a:rPr>
              <a:t>Start with town, then county, then state, then national</a:t>
            </a:r>
          </a:p>
          <a:p>
            <a:pPr lvl="1"/>
            <a:r>
              <a:rPr lang="en-US" sz="1600" dirty="0" smtClean="0">
                <a:solidFill>
                  <a:schemeClr val="accent5"/>
                </a:solidFill>
              </a:rPr>
              <a:t>Specific major, ancestry, or participation</a:t>
            </a:r>
          </a:p>
          <a:p>
            <a:endParaRPr lang="en-US" sz="1900" dirty="0" smtClean="0"/>
          </a:p>
          <a:p>
            <a:r>
              <a:rPr lang="en-US" sz="1900" dirty="0" smtClean="0"/>
              <a:t>Notify college when you win a scholarship</a:t>
            </a:r>
          </a:p>
          <a:p>
            <a:pPr lvl="1"/>
            <a:r>
              <a:rPr lang="en-US" sz="1600" dirty="0" smtClean="0">
                <a:solidFill>
                  <a:schemeClr val="accent5"/>
                </a:solidFill>
              </a:rPr>
              <a:t>May reduce current award from school </a:t>
            </a:r>
          </a:p>
          <a:p>
            <a:endParaRPr lang="en-US" sz="1900" dirty="0" smtClean="0"/>
          </a:p>
          <a:p>
            <a:endParaRPr lang="en-US" sz="19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1900" u="sng" dirty="0" smtClean="0"/>
              <a:t>Potential Sources</a:t>
            </a:r>
          </a:p>
          <a:p>
            <a:pPr algn="ctr">
              <a:buNone/>
            </a:pPr>
            <a:endParaRPr lang="en-US" sz="1000" u="sng" dirty="0" smtClean="0"/>
          </a:p>
          <a:p>
            <a:r>
              <a:rPr lang="en-US" sz="1900" dirty="0" smtClean="0"/>
              <a:t>Guidance Office</a:t>
            </a:r>
          </a:p>
          <a:p>
            <a:endParaRPr lang="en-US" sz="1000" dirty="0" smtClean="0"/>
          </a:p>
          <a:p>
            <a:r>
              <a:rPr lang="en-US" sz="1900" dirty="0" smtClean="0"/>
              <a:t>Local Businesses</a:t>
            </a:r>
          </a:p>
          <a:p>
            <a:endParaRPr lang="en-US" sz="1000" dirty="0" smtClean="0"/>
          </a:p>
          <a:p>
            <a:r>
              <a:rPr lang="en-US" sz="1900" dirty="0" smtClean="0"/>
              <a:t>Civic and Community Organizations</a:t>
            </a:r>
          </a:p>
          <a:p>
            <a:endParaRPr lang="en-US" sz="1000" dirty="0" smtClean="0"/>
          </a:p>
          <a:p>
            <a:r>
              <a:rPr lang="en-US" sz="1900" dirty="0" smtClean="0"/>
              <a:t>Ethnic &amp; Cultural Organizations</a:t>
            </a:r>
          </a:p>
          <a:p>
            <a:endParaRPr lang="en-US" sz="1000" dirty="0" smtClean="0"/>
          </a:p>
          <a:p>
            <a:r>
              <a:rPr lang="en-US" sz="1900" dirty="0" smtClean="0"/>
              <a:t>Parents’ Employer</a:t>
            </a:r>
            <a:endParaRPr lang="en-US" sz="1000" dirty="0" smtClean="0"/>
          </a:p>
          <a:p>
            <a:endParaRPr lang="en-US" sz="1000" dirty="0" smtClean="0"/>
          </a:p>
          <a:p>
            <a:r>
              <a:rPr lang="en-US" sz="1900" dirty="0" smtClean="0"/>
              <a:t>Churches/Religious Groups</a:t>
            </a:r>
            <a:endParaRPr lang="en-US" sz="19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Outside Scholarships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Fast Web</a:t>
            </a:r>
          </a:p>
          <a:p>
            <a:pPr lvl="1"/>
            <a:r>
              <a:rPr lang="en-US" sz="1400" dirty="0" smtClean="0">
                <a:hlinkClick r:id="rId2"/>
              </a:rPr>
              <a:t>www.fastweb.com</a:t>
            </a:r>
            <a:r>
              <a:rPr lang="en-US" sz="1400" dirty="0" smtClean="0"/>
              <a:t> </a:t>
            </a:r>
          </a:p>
          <a:p>
            <a:pPr lvl="1"/>
            <a:endParaRPr lang="en-US" sz="1400" dirty="0" smtClean="0"/>
          </a:p>
          <a:p>
            <a:r>
              <a:rPr lang="en-US" dirty="0" smtClean="0"/>
              <a:t>School Soup</a:t>
            </a:r>
          </a:p>
          <a:p>
            <a:pPr lvl="1"/>
            <a:r>
              <a:rPr lang="en-US" sz="1400" dirty="0" smtClean="0">
                <a:hlinkClick r:id="rId3"/>
              </a:rPr>
              <a:t>www.schoolsoup.com</a:t>
            </a:r>
            <a:endParaRPr lang="en-US" sz="1400" dirty="0" smtClean="0"/>
          </a:p>
          <a:p>
            <a:pPr marL="274320" lvl="1" indent="0">
              <a:buNone/>
            </a:pPr>
            <a:endParaRPr lang="en-US" dirty="0" smtClean="0"/>
          </a:p>
          <a:p>
            <a:r>
              <a:rPr lang="en-US" dirty="0" smtClean="0"/>
              <a:t>Admission Hook </a:t>
            </a:r>
          </a:p>
          <a:p>
            <a:pPr lvl="1"/>
            <a:r>
              <a:rPr lang="en-US" sz="1400" dirty="0">
                <a:hlinkClick r:id="rId4"/>
              </a:rPr>
              <a:t>http://www.admissionhook.com/</a:t>
            </a:r>
            <a:r>
              <a:rPr lang="en-US" sz="1400" dirty="0"/>
              <a:t> </a:t>
            </a:r>
            <a:endParaRPr lang="en-US" sz="1400" dirty="0" smtClean="0"/>
          </a:p>
          <a:p>
            <a:pPr lvl="1"/>
            <a:endParaRPr lang="en-US" sz="1400" dirty="0"/>
          </a:p>
          <a:p>
            <a:r>
              <a:rPr lang="en-US" dirty="0" smtClean="0"/>
              <a:t>Scholarship America</a:t>
            </a:r>
          </a:p>
          <a:p>
            <a:pPr lvl="1"/>
            <a:r>
              <a:rPr lang="en-US" sz="1400" dirty="0" smtClean="0">
                <a:hlinkClick r:id="rId5"/>
              </a:rPr>
              <a:t>www.scholarshipamerica.org</a:t>
            </a:r>
            <a:endParaRPr lang="en-US" sz="1400" dirty="0" smtClean="0"/>
          </a:p>
          <a:p>
            <a:pPr lvl="1"/>
            <a:endParaRPr lang="en-US" sz="2000" dirty="0" smtClean="0"/>
          </a:p>
          <a:p>
            <a:r>
              <a:rPr lang="en-US" dirty="0" smtClean="0"/>
              <a:t>Tuition Funding Sources</a:t>
            </a:r>
          </a:p>
          <a:p>
            <a:pPr lvl="1"/>
            <a:r>
              <a:rPr lang="en-US" sz="1400" dirty="0">
                <a:hlinkClick r:id="rId6"/>
              </a:rPr>
              <a:t>http://www.tuitionfundingsources.com</a:t>
            </a:r>
            <a:r>
              <a:rPr lang="en-US" sz="1400" dirty="0" smtClean="0">
                <a:hlinkClick r:id="rId6"/>
              </a:rPr>
              <a:t>/</a:t>
            </a:r>
            <a:r>
              <a:rPr lang="en-US" sz="1400" dirty="0" smtClean="0"/>
              <a:t>   </a:t>
            </a:r>
            <a:endParaRPr lang="en-US" sz="14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Should not pay for these applications</a:t>
            </a:r>
          </a:p>
          <a:p>
            <a:endParaRPr lang="en-US" dirty="0" smtClean="0"/>
          </a:p>
          <a:p>
            <a:r>
              <a:rPr lang="en-US" dirty="0" smtClean="0"/>
              <a:t>May require information from financial aid forms</a:t>
            </a:r>
          </a:p>
          <a:p>
            <a:pPr lvl="1"/>
            <a:r>
              <a:rPr lang="en-US" dirty="0" smtClean="0">
                <a:solidFill>
                  <a:schemeClr val="accent5"/>
                </a:solidFill>
              </a:rPr>
              <a:t>Expected Family Contribution</a:t>
            </a:r>
          </a:p>
          <a:p>
            <a:endParaRPr lang="en-US" dirty="0" smtClean="0"/>
          </a:p>
          <a:p>
            <a:r>
              <a:rPr lang="en-US" dirty="0" smtClean="0"/>
              <a:t>Renewal varies based on award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7865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Questions to ask and </a:t>
            </a:r>
            <a:r>
              <a:rPr lang="en-US" i="1" dirty="0" smtClean="0">
                <a:solidFill>
                  <a:schemeClr val="bg2">
                    <a:lumMod val="10000"/>
                  </a:schemeClr>
                </a:solidFill>
              </a:rPr>
              <a:t>not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 assume!</a:t>
            </a:r>
            <a:endParaRPr lang="en-US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600200"/>
            <a:ext cx="8613648" cy="48768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When will I receive my financial aid award?</a:t>
            </a:r>
          </a:p>
          <a:p>
            <a:pPr marL="0" indent="0">
              <a:buNone/>
            </a:pPr>
            <a:endParaRPr lang="en-US" sz="2400" dirty="0" smtClean="0"/>
          </a:p>
          <a:p>
            <a:r>
              <a:rPr lang="en-US" sz="2400" dirty="0" smtClean="0"/>
              <a:t>How do outside awards affect the aid package?</a:t>
            </a:r>
          </a:p>
          <a:p>
            <a:pPr>
              <a:buNone/>
            </a:pPr>
            <a:endParaRPr lang="en-US" sz="2400" dirty="0" smtClean="0"/>
          </a:p>
          <a:p>
            <a:r>
              <a:rPr lang="en-US" sz="2400" dirty="0" smtClean="0"/>
              <a:t>What is the school’s policy on non-custodial parents?</a:t>
            </a:r>
          </a:p>
          <a:p>
            <a:pPr>
              <a:buNone/>
            </a:pPr>
            <a:endParaRPr lang="en-US" sz="2400" dirty="0" smtClean="0"/>
          </a:p>
          <a:p>
            <a:r>
              <a:rPr lang="en-US" sz="2400" dirty="0" smtClean="0"/>
              <a:t>Are the scholarships/grants renewable each year?</a:t>
            </a:r>
          </a:p>
          <a:p>
            <a:pPr>
              <a:buNone/>
            </a:pPr>
            <a:endParaRPr lang="en-US" sz="2400" dirty="0" smtClean="0"/>
          </a:p>
          <a:p>
            <a:r>
              <a:rPr lang="en-US" sz="2400" dirty="0" smtClean="0"/>
              <a:t>What happens if financial circumstances change?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Financial Aid Resources</a:t>
            </a:r>
            <a:endParaRPr lang="en-US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797552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sz="2000" dirty="0" smtClean="0">
                <a:hlinkClick r:id="rId2"/>
              </a:rPr>
              <a:t>www.irs.gov/transcript</a:t>
            </a:r>
            <a:r>
              <a:rPr lang="en-US" sz="2000" dirty="0" smtClean="0"/>
              <a:t> To request a copy of your Tax Return Transcript (if unable to use data retrieval tool on FAFSA) </a:t>
            </a:r>
          </a:p>
          <a:p>
            <a:pPr>
              <a:buFont typeface="Arial" pitchFamily="34" charset="0"/>
              <a:buChar char="•"/>
            </a:pPr>
            <a:endParaRPr lang="en-US" sz="2000" dirty="0" smtClean="0"/>
          </a:p>
          <a:p>
            <a:pPr>
              <a:buFont typeface="Arial" pitchFamily="34" charset="0"/>
              <a:buChar char="•"/>
            </a:pPr>
            <a:r>
              <a:rPr lang="en-US" sz="2000" dirty="0" smtClean="0">
                <a:hlinkClick r:id="rId3"/>
              </a:rPr>
              <a:t>studentloans.gov</a:t>
            </a:r>
            <a:r>
              <a:rPr lang="en-US" sz="2000" dirty="0" smtClean="0"/>
              <a:t> To completed Stafford Loan paperwork and Apply for Plus Loans</a:t>
            </a:r>
          </a:p>
          <a:p>
            <a:pPr>
              <a:buFont typeface="Arial" pitchFamily="34" charset="0"/>
              <a:buChar char="•"/>
            </a:pPr>
            <a:endParaRPr lang="en-US" sz="2000" dirty="0"/>
          </a:p>
          <a:p>
            <a:pPr>
              <a:buFont typeface="Arial" pitchFamily="34" charset="0"/>
              <a:buChar char="•"/>
            </a:pPr>
            <a:r>
              <a:rPr lang="en-US" sz="2000" dirty="0">
                <a:hlinkClick r:id="rId4"/>
              </a:rPr>
              <a:t>www.nasfaa.org</a:t>
            </a:r>
            <a:r>
              <a:rPr lang="en-US" sz="2000" dirty="0"/>
              <a:t> Consumer tips for parents and students as well as financial aid tools for completing required </a:t>
            </a:r>
            <a:r>
              <a:rPr lang="en-US" sz="2000" dirty="0" smtClean="0"/>
              <a:t>applications</a:t>
            </a:r>
            <a:endParaRPr lang="en-US" sz="2000" dirty="0"/>
          </a:p>
          <a:p>
            <a:pPr marL="0" indent="0">
              <a:buNone/>
            </a:pPr>
            <a:r>
              <a:rPr lang="en-US" sz="2000" dirty="0"/>
              <a:t>	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>
                <a:hlinkClick r:id="rId5"/>
              </a:rPr>
              <a:t>studentaid.ed.gov</a:t>
            </a:r>
            <a:r>
              <a:rPr lang="en-US" sz="2000" dirty="0" smtClean="0"/>
              <a:t>  An Office of the U.S. Department of Education</a:t>
            </a:r>
          </a:p>
          <a:p>
            <a:pPr>
              <a:buFont typeface="Arial" pitchFamily="34" charset="0"/>
              <a:buChar char="•"/>
            </a:pPr>
            <a:endParaRPr lang="en-US" sz="2000" dirty="0"/>
          </a:p>
          <a:p>
            <a:pPr>
              <a:buFont typeface="Arial" pitchFamily="34" charset="0"/>
              <a:buChar char="•"/>
            </a:pPr>
            <a:r>
              <a:rPr lang="en-US" sz="2000" dirty="0" smtClean="0">
                <a:hlinkClick r:id="rId6"/>
              </a:rPr>
              <a:t>www.ctohe.org</a:t>
            </a:r>
            <a:r>
              <a:rPr lang="en-US" sz="2000" dirty="0" smtClean="0"/>
              <a:t> The Connecticut Office of Higher Education</a:t>
            </a:r>
          </a:p>
          <a:p>
            <a:pPr>
              <a:buFont typeface="Arial" pitchFamily="34" charset="0"/>
              <a:buChar char="•"/>
            </a:pPr>
            <a:endParaRPr lang="en-US" sz="2200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smtClean="0"/>
              <a:t>“Old” FAFSA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en-US" dirty="0" smtClean="0"/>
              <a:t>New Prior-Prior FAFSA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Available January of student’s senior year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 smtClean="0"/>
              <a:t>Use taxes from year prior </a:t>
            </a:r>
          </a:p>
          <a:p>
            <a:pPr lvl="1"/>
            <a:r>
              <a:rPr lang="en-US" sz="1500" dirty="0" smtClean="0">
                <a:solidFill>
                  <a:schemeClr val="accent5"/>
                </a:solidFill>
              </a:rPr>
              <a:t>Student enters college Fall 2016, report 2015 tax information</a:t>
            </a:r>
          </a:p>
          <a:p>
            <a:pPr lvl="1"/>
            <a:r>
              <a:rPr lang="en-US" sz="1500" dirty="0">
                <a:solidFill>
                  <a:schemeClr val="accent5"/>
                </a:solidFill>
              </a:rPr>
              <a:t>Make corrections once taxes are filed</a:t>
            </a:r>
          </a:p>
          <a:p>
            <a:pPr marL="274320" lvl="1" indent="0">
              <a:buNone/>
            </a:pPr>
            <a:endParaRPr lang="en-US" sz="2000" dirty="0">
              <a:solidFill>
                <a:schemeClr val="tx1"/>
              </a:solidFill>
            </a:endParaRPr>
          </a:p>
          <a:p>
            <a:r>
              <a:rPr lang="en-US" sz="2000" dirty="0" smtClean="0"/>
              <a:t>College enrollment deadline before you may have accurate financial aid information</a:t>
            </a:r>
            <a:endParaRPr lang="en-US" sz="2000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Available October of student’s senior year</a:t>
            </a:r>
          </a:p>
          <a:p>
            <a:pPr marL="0" indent="0">
              <a:buNone/>
            </a:pPr>
            <a:endParaRPr lang="en-US" sz="2000" dirty="0" smtClean="0"/>
          </a:p>
          <a:p>
            <a:r>
              <a:rPr lang="en-US" sz="2000" dirty="0" smtClean="0"/>
              <a:t>Use taxes from two years prior</a:t>
            </a:r>
          </a:p>
          <a:p>
            <a:pPr lvl="1"/>
            <a:r>
              <a:rPr lang="en-US" sz="1500" dirty="0">
                <a:solidFill>
                  <a:schemeClr val="accent5"/>
                </a:solidFill>
              </a:rPr>
              <a:t>Student enters college Fall </a:t>
            </a:r>
            <a:r>
              <a:rPr lang="en-US" sz="1500" dirty="0" smtClean="0">
                <a:solidFill>
                  <a:schemeClr val="accent5"/>
                </a:solidFill>
              </a:rPr>
              <a:t>2017, </a:t>
            </a:r>
            <a:r>
              <a:rPr lang="en-US" sz="1500" dirty="0">
                <a:solidFill>
                  <a:schemeClr val="accent5"/>
                </a:solidFill>
              </a:rPr>
              <a:t>report 2015 tax information</a:t>
            </a:r>
          </a:p>
          <a:p>
            <a:pPr lvl="1"/>
            <a:r>
              <a:rPr lang="en-US" sz="1500" dirty="0">
                <a:solidFill>
                  <a:schemeClr val="accent5"/>
                </a:solidFill>
              </a:rPr>
              <a:t>Taxes have been </a:t>
            </a:r>
            <a:r>
              <a:rPr lang="en-US" sz="1500" dirty="0" smtClean="0">
                <a:solidFill>
                  <a:schemeClr val="accent5"/>
                </a:solidFill>
              </a:rPr>
              <a:t>filed</a:t>
            </a:r>
            <a:endParaRPr lang="en-US" sz="1500" dirty="0">
              <a:solidFill>
                <a:schemeClr val="accent5"/>
              </a:solidFill>
            </a:endParaRPr>
          </a:p>
          <a:p>
            <a:pPr marL="274320" lvl="1" indent="0">
              <a:buNone/>
            </a:pPr>
            <a:endParaRPr lang="en-US" sz="2000" dirty="0" smtClean="0"/>
          </a:p>
          <a:p>
            <a:r>
              <a:rPr lang="en-US" sz="2000" dirty="0" smtClean="0"/>
              <a:t>Allows more time to consider the financial aspect of college decision</a:t>
            </a:r>
            <a:endParaRPr lang="en-US" sz="2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FAFSA Update 2017-2018 Academic Year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721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8" grpId="0" build="p"/>
      <p:bldP spid="7" grpId="0" uiExpand="1" build="p"/>
      <p:bldP spid="9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Sources &amp; Types of Financial Aid</a:t>
            </a:r>
            <a:endParaRPr lang="en-US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Grants &amp; Scholarships</a:t>
            </a:r>
          </a:p>
          <a:p>
            <a:pPr lvl="1"/>
            <a:r>
              <a:rPr lang="en-US" dirty="0" smtClean="0">
                <a:solidFill>
                  <a:schemeClr val="tx1">
                    <a:lumMod val="50000"/>
                  </a:schemeClr>
                </a:solidFill>
              </a:rPr>
              <a:t>Free, sometimes referred to as</a:t>
            </a:r>
          </a:p>
          <a:p>
            <a:pPr marL="594360" lvl="2" indent="0">
              <a:buNone/>
            </a:pPr>
            <a:r>
              <a:rPr lang="en-US" dirty="0" smtClean="0">
                <a:solidFill>
                  <a:schemeClr val="tx1">
                    <a:lumMod val="50000"/>
                  </a:schemeClr>
                </a:solidFill>
              </a:rPr>
              <a:t>gift aid</a:t>
            </a:r>
          </a:p>
          <a:p>
            <a:pPr marL="274320" lvl="1" indent="0">
              <a:buNone/>
            </a:pPr>
            <a:endParaRPr lang="en-US" dirty="0" smtClean="0"/>
          </a:p>
          <a:p>
            <a:r>
              <a:rPr lang="en-US" dirty="0" smtClean="0"/>
              <a:t>Work-Study Program</a:t>
            </a:r>
          </a:p>
          <a:p>
            <a:pPr lvl="1"/>
            <a:r>
              <a:rPr lang="en-US" dirty="0" smtClean="0">
                <a:solidFill>
                  <a:schemeClr val="tx1">
                    <a:lumMod val="50000"/>
                  </a:schemeClr>
                </a:solidFill>
              </a:rPr>
              <a:t>Earned in a paycheck as the</a:t>
            </a:r>
          </a:p>
          <a:p>
            <a:pPr marL="274320" lvl="1" indent="0">
              <a:buNone/>
            </a:pPr>
            <a:r>
              <a:rPr lang="en-US" dirty="0" smtClean="0">
                <a:solidFill>
                  <a:schemeClr val="tx1">
                    <a:lumMod val="50000"/>
                  </a:schemeClr>
                </a:solidFill>
              </a:rPr>
              <a:t>     student works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Federal Stafford Loans</a:t>
            </a:r>
          </a:p>
          <a:p>
            <a:pPr lvl="1"/>
            <a:r>
              <a:rPr lang="en-US" i="1" dirty="0" smtClean="0">
                <a:solidFill>
                  <a:schemeClr val="accent5"/>
                </a:solidFill>
              </a:rPr>
              <a:t>Subsidized</a:t>
            </a:r>
            <a:r>
              <a:rPr lang="en-US" dirty="0" smtClean="0">
                <a:solidFill>
                  <a:schemeClr val="accent5"/>
                </a:solidFill>
              </a:rPr>
              <a:t>: no interest while enrolled</a:t>
            </a:r>
          </a:p>
          <a:p>
            <a:pPr lvl="1"/>
            <a:r>
              <a:rPr lang="en-US" i="1" dirty="0" smtClean="0">
                <a:solidFill>
                  <a:schemeClr val="accent5"/>
                </a:solidFill>
              </a:rPr>
              <a:t>Unsubsidized</a:t>
            </a:r>
            <a:r>
              <a:rPr lang="en-US" dirty="0" smtClean="0">
                <a:solidFill>
                  <a:schemeClr val="accent5"/>
                </a:solidFill>
              </a:rPr>
              <a:t>: interest accrues while enrolled</a:t>
            </a:r>
          </a:p>
          <a:p>
            <a:pPr lvl="2"/>
            <a:r>
              <a:rPr lang="en-US" b="1" u="sng" dirty="0" smtClean="0"/>
              <a:t>Repaid</a:t>
            </a:r>
            <a:r>
              <a:rPr lang="en-US" dirty="0" smtClean="0"/>
              <a:t>, however, no payment due on either loan while enrolled</a:t>
            </a:r>
          </a:p>
          <a:p>
            <a:endParaRPr lang="en-US" dirty="0" smtClean="0"/>
          </a:p>
        </p:txBody>
      </p:sp>
      <p:sp>
        <p:nvSpPr>
          <p:cNvPr id="7" name="Cloud Callout 6"/>
          <p:cNvSpPr/>
          <p:nvPr/>
        </p:nvSpPr>
        <p:spPr>
          <a:xfrm>
            <a:off x="4805172" y="1447800"/>
            <a:ext cx="3962400" cy="3429000"/>
          </a:xfrm>
          <a:prstGeom prst="cloudCallout">
            <a:avLst>
              <a:gd name="adj1" fmla="val 34696"/>
              <a:gd name="adj2" fmla="val 67500"/>
            </a:avLst>
          </a:prstGeom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Read your award package carefully! Understand what is free, what is earned, and what is repaid.</a:t>
            </a:r>
            <a:endParaRPr lang="en-US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Financial Aid Applications</a:t>
            </a:r>
            <a:endParaRPr lang="en-US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797552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Free Application for Federal Student Aid (FAFSA)</a:t>
            </a:r>
          </a:p>
          <a:p>
            <a:pPr lvl="1"/>
            <a:r>
              <a:rPr lang="en-US" dirty="0" smtClean="0">
                <a:solidFill>
                  <a:schemeClr val="accent5"/>
                </a:solidFill>
              </a:rPr>
              <a:t>Required for Federal &amp; State Aid</a:t>
            </a:r>
          </a:p>
          <a:p>
            <a:pPr lvl="2"/>
            <a:r>
              <a:rPr lang="en-US" dirty="0" smtClean="0">
                <a:hlinkClick r:id="rId2"/>
              </a:rPr>
              <a:t>fafsa.gov</a:t>
            </a:r>
            <a:r>
              <a:rPr lang="en-US" dirty="0" smtClean="0"/>
              <a:t> </a:t>
            </a:r>
          </a:p>
          <a:p>
            <a:pPr marL="594360" lvl="2" indent="0">
              <a:buNone/>
            </a:pPr>
            <a:endParaRPr lang="en-US" dirty="0" smtClean="0"/>
          </a:p>
          <a:p>
            <a:r>
              <a:rPr lang="en-US" dirty="0" smtClean="0"/>
              <a:t>CSS Profile </a:t>
            </a:r>
          </a:p>
          <a:p>
            <a:pPr lvl="1"/>
            <a:r>
              <a:rPr lang="en-US" b="1" u="sng" dirty="0" smtClean="0">
                <a:solidFill>
                  <a:schemeClr val="accent5"/>
                </a:solidFill>
              </a:rPr>
              <a:t>Not</a:t>
            </a:r>
            <a:r>
              <a:rPr lang="en-US" dirty="0" smtClean="0">
                <a:solidFill>
                  <a:schemeClr val="accent5"/>
                </a:solidFill>
              </a:rPr>
              <a:t> used by every college; primarily only by private colleges</a:t>
            </a:r>
          </a:p>
          <a:p>
            <a:pPr lvl="2"/>
            <a:r>
              <a:rPr lang="en-US" sz="2100" dirty="0" smtClean="0">
                <a:hlinkClick r:id="rId3"/>
              </a:rPr>
              <a:t>css.collegeboard.org</a:t>
            </a:r>
            <a:r>
              <a:rPr lang="en-US" sz="2100" dirty="0" smtClean="0"/>
              <a:t> </a:t>
            </a:r>
            <a:endParaRPr lang="en-US" sz="2100" dirty="0"/>
          </a:p>
          <a:p>
            <a:pPr marL="594360" lvl="2" indent="0">
              <a:buNone/>
            </a:pPr>
            <a:endParaRPr lang="en-US" dirty="0" smtClean="0"/>
          </a:p>
          <a:p>
            <a:r>
              <a:rPr lang="en-US" dirty="0"/>
              <a:t>Institutional Applications</a:t>
            </a:r>
          </a:p>
          <a:p>
            <a:pPr lvl="1"/>
            <a:r>
              <a:rPr lang="en-US" dirty="0" smtClean="0">
                <a:solidFill>
                  <a:schemeClr val="accent5"/>
                </a:solidFill>
              </a:rPr>
              <a:t>Check school publications and websites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Deadlines</a:t>
            </a:r>
          </a:p>
          <a:p>
            <a:pPr lvl="1"/>
            <a:r>
              <a:rPr lang="en-US" dirty="0" smtClean="0">
                <a:solidFill>
                  <a:schemeClr val="accent5"/>
                </a:solidFill>
              </a:rPr>
              <a:t>Each school may have their own deadlines </a:t>
            </a:r>
          </a:p>
          <a:p>
            <a:pPr lvl="1"/>
            <a:r>
              <a:rPr lang="en-US" dirty="0" smtClean="0">
                <a:solidFill>
                  <a:schemeClr val="accent5"/>
                </a:solidFill>
              </a:rPr>
              <a:t>Submit </a:t>
            </a:r>
            <a:r>
              <a:rPr lang="en-US" dirty="0">
                <a:solidFill>
                  <a:schemeClr val="accent5"/>
                </a:solidFill>
              </a:rPr>
              <a:t>two weeks before earliest </a:t>
            </a:r>
            <a:r>
              <a:rPr lang="en-US" dirty="0" smtClean="0">
                <a:solidFill>
                  <a:schemeClr val="accent5"/>
                </a:solidFill>
              </a:rPr>
              <a:t>deadline</a:t>
            </a:r>
            <a:endParaRPr lang="en-US" dirty="0">
              <a:solidFill>
                <a:schemeClr val="accent5"/>
              </a:solidFill>
            </a:endParaRPr>
          </a:p>
          <a:p>
            <a:pPr lvl="2"/>
            <a:r>
              <a:rPr lang="en-US" sz="1600" b="1" dirty="0">
                <a:solidFill>
                  <a:schemeClr val="bg2">
                    <a:lumMod val="10000"/>
                  </a:schemeClr>
                </a:solidFill>
              </a:rPr>
              <a:t>February 15</a:t>
            </a:r>
            <a:r>
              <a:rPr lang="en-US" sz="1600" b="1" baseline="30000" dirty="0">
                <a:solidFill>
                  <a:schemeClr val="bg2">
                    <a:lumMod val="10000"/>
                  </a:schemeClr>
                </a:solidFill>
              </a:rPr>
              <a:t>th</a:t>
            </a:r>
            <a:r>
              <a:rPr lang="en-US" sz="1600" b="1" dirty="0">
                <a:solidFill>
                  <a:schemeClr val="bg2">
                    <a:lumMod val="10000"/>
                  </a:schemeClr>
                </a:solidFill>
              </a:rPr>
              <a:t>  Deadline - Submit by February 1</a:t>
            </a:r>
            <a:r>
              <a:rPr lang="en-US" sz="1600" b="1" baseline="30000" dirty="0">
                <a:solidFill>
                  <a:schemeClr val="bg2">
                    <a:lumMod val="10000"/>
                  </a:schemeClr>
                </a:solidFill>
              </a:rPr>
              <a:t>st</a:t>
            </a:r>
            <a:endParaRPr lang="en-US" sz="1600" b="1" dirty="0">
              <a:solidFill>
                <a:schemeClr val="bg2">
                  <a:lumMod val="10000"/>
                </a:schemeClr>
              </a:solidFill>
            </a:endParaRP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Federal Student Aid ID (FSA ID)</a:t>
            </a:r>
            <a:endParaRPr lang="en-US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"/>
          </p:nvPr>
        </p:nvSpPr>
        <p:spPr>
          <a:xfrm>
            <a:off x="301752" y="1600200"/>
            <a:ext cx="8503920" cy="45720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Gives </a:t>
            </a:r>
            <a:r>
              <a:rPr lang="en-US" dirty="0"/>
              <a:t>you access to Federal Student Aid’s online </a:t>
            </a:r>
            <a:r>
              <a:rPr lang="en-US" dirty="0" smtClean="0"/>
              <a:t>systems</a:t>
            </a:r>
          </a:p>
          <a:p>
            <a:pPr marL="548640" lvl="2">
              <a:buClr>
                <a:schemeClr val="accent1"/>
              </a:buClr>
              <a:buSzPct val="85000"/>
              <a:buFont typeface="Wingdings 2"/>
              <a:buChar char=""/>
            </a:pPr>
            <a:r>
              <a:rPr lang="en-US" dirty="0">
                <a:solidFill>
                  <a:schemeClr val="accent5"/>
                </a:solidFill>
              </a:rPr>
              <a:t>Serves as your legal, electronic </a:t>
            </a:r>
            <a:r>
              <a:rPr lang="en-US" dirty="0" smtClean="0">
                <a:solidFill>
                  <a:schemeClr val="accent5"/>
                </a:solidFill>
              </a:rPr>
              <a:t>signature for FAFSA</a:t>
            </a:r>
            <a:r>
              <a:rPr lang="en-US" dirty="0">
                <a:solidFill>
                  <a:schemeClr val="accent5"/>
                </a:solidFill>
              </a:rPr>
              <a:t>, Federal Stafford Loans and Federal Parent Loans. </a:t>
            </a:r>
            <a:endParaRPr lang="en-US" dirty="0" smtClean="0">
              <a:solidFill>
                <a:schemeClr val="accent5"/>
              </a:solidFill>
            </a:endParaRPr>
          </a:p>
          <a:p>
            <a:pPr marL="548640" lvl="2">
              <a:buClr>
                <a:schemeClr val="accent1"/>
              </a:buClr>
              <a:buSzPct val="85000"/>
              <a:buFont typeface="Wingdings 2"/>
              <a:buChar char=""/>
            </a:pPr>
            <a:r>
              <a:rPr lang="en-US" dirty="0" smtClean="0">
                <a:solidFill>
                  <a:schemeClr val="accent5"/>
                </a:solidFill>
              </a:rPr>
              <a:t>Replaces the </a:t>
            </a:r>
            <a:r>
              <a:rPr lang="en-US" sz="2100" dirty="0" smtClean="0">
                <a:solidFill>
                  <a:schemeClr val="accent5"/>
                </a:solidFill>
              </a:rPr>
              <a:t>Federal </a:t>
            </a:r>
            <a:r>
              <a:rPr lang="en-US" sz="2100" dirty="0">
                <a:solidFill>
                  <a:schemeClr val="accent5"/>
                </a:solidFill>
              </a:rPr>
              <a:t>Student AID </a:t>
            </a:r>
            <a:r>
              <a:rPr lang="en-US" sz="2100" dirty="0" smtClean="0">
                <a:solidFill>
                  <a:schemeClr val="accent5"/>
                </a:solidFill>
              </a:rPr>
              <a:t>PIN (used from 1998-2015)</a:t>
            </a:r>
            <a:endParaRPr lang="en-US" sz="2100" dirty="0">
              <a:solidFill>
                <a:schemeClr val="accent5"/>
              </a:solidFill>
            </a:endParaRPr>
          </a:p>
          <a:p>
            <a:endParaRPr lang="en-US" dirty="0"/>
          </a:p>
          <a:p>
            <a:r>
              <a:rPr lang="en-US" dirty="0"/>
              <a:t>Students </a:t>
            </a:r>
            <a:r>
              <a:rPr lang="en-US" b="1" dirty="0"/>
              <a:t>and</a:t>
            </a:r>
            <a:r>
              <a:rPr lang="en-US" dirty="0"/>
              <a:t> </a:t>
            </a:r>
            <a:r>
              <a:rPr lang="en-US" i="1" dirty="0"/>
              <a:t>at least </a:t>
            </a:r>
            <a:r>
              <a:rPr lang="en-US" dirty="0"/>
              <a:t>one parent need an FSA ID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>
                <a:solidFill>
                  <a:schemeClr val="accent5"/>
                </a:solidFill>
              </a:rPr>
              <a:t>Specific to each individual, i.e. if you have more than one student in college, a parent only has one FSA ID</a:t>
            </a:r>
          </a:p>
          <a:p>
            <a:pPr lvl="1"/>
            <a:endParaRPr lang="en-US" dirty="0"/>
          </a:p>
          <a:p>
            <a:r>
              <a:rPr lang="en-US" sz="2800" dirty="0" smtClean="0"/>
              <a:t>Create FSA ID</a:t>
            </a:r>
          </a:p>
          <a:p>
            <a:pPr lvl="1"/>
            <a:r>
              <a:rPr lang="en-US" sz="2300" dirty="0" smtClean="0">
                <a:hlinkClick r:id="rId2"/>
              </a:rPr>
              <a:t>fsaid.ed.gov</a:t>
            </a:r>
            <a:endParaRPr lang="en-US" dirty="0"/>
          </a:p>
          <a:p>
            <a:pPr lvl="1"/>
            <a:r>
              <a:rPr lang="en-US" sz="2400" dirty="0">
                <a:solidFill>
                  <a:schemeClr val="accent5"/>
                </a:solidFill>
              </a:rPr>
              <a:t>Name, </a:t>
            </a:r>
            <a:r>
              <a:rPr lang="en-US" sz="2400" dirty="0" smtClean="0">
                <a:solidFill>
                  <a:schemeClr val="accent5"/>
                </a:solidFill>
              </a:rPr>
              <a:t>SSN, </a:t>
            </a:r>
            <a:r>
              <a:rPr lang="en-US" sz="2400" dirty="0">
                <a:solidFill>
                  <a:schemeClr val="accent5"/>
                </a:solidFill>
              </a:rPr>
              <a:t>date of birth, mailing address, email address </a:t>
            </a:r>
            <a:r>
              <a:rPr lang="en-US" sz="2400" dirty="0" smtClean="0">
                <a:solidFill>
                  <a:schemeClr val="accent5"/>
                </a:solidFill>
              </a:rPr>
              <a:t>&amp; </a:t>
            </a:r>
            <a:r>
              <a:rPr lang="en-US" sz="2400" dirty="0">
                <a:solidFill>
                  <a:schemeClr val="accent5"/>
                </a:solidFill>
              </a:rPr>
              <a:t>phone </a:t>
            </a:r>
            <a:r>
              <a:rPr lang="en-US" sz="2400" dirty="0" smtClean="0">
                <a:solidFill>
                  <a:schemeClr val="accent5"/>
                </a:solidFill>
              </a:rPr>
              <a:t>number</a:t>
            </a:r>
          </a:p>
          <a:p>
            <a:pPr lvl="2"/>
            <a:r>
              <a:rPr lang="en-US" dirty="0"/>
              <a:t>Students should not use a high school email </a:t>
            </a:r>
            <a:r>
              <a:rPr lang="en-US" dirty="0" smtClean="0"/>
              <a:t>address</a:t>
            </a:r>
          </a:p>
          <a:p>
            <a:pPr lvl="2"/>
            <a:r>
              <a:rPr lang="en-US" dirty="0" smtClean="0"/>
              <a:t>Must match </a:t>
            </a:r>
            <a:r>
              <a:rPr lang="en-US" dirty="0"/>
              <a:t>the information on file with the Social Security Administration (SSA)</a:t>
            </a:r>
          </a:p>
          <a:p>
            <a:pPr marL="0" indent="0">
              <a:buNone/>
            </a:pPr>
            <a:endParaRPr lang="en-US" sz="2800" dirty="0">
              <a:hlinkClick r:id="rId2"/>
            </a:endParaRP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974774" y="2401163"/>
            <a:ext cx="2712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800" dirty="0" smtClean="0"/>
              <a:t> </a:t>
            </a:r>
            <a:endParaRPr lang="en-US" sz="2800" dirty="0">
              <a:hlinkClick r:id="rId3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smtClean="0"/>
              <a:t>FAFSA Basics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en-US" dirty="0" smtClean="0"/>
              <a:t>Information Requested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>
          <a:xfrm>
            <a:off x="301752" y="2362200"/>
            <a:ext cx="4041648" cy="4191000"/>
          </a:xfrm>
        </p:spPr>
        <p:txBody>
          <a:bodyPr>
            <a:normAutofit fontScale="40000" lnSpcReduction="20000"/>
          </a:bodyPr>
          <a:lstStyle/>
          <a:p>
            <a:r>
              <a:rPr lang="en-US" sz="4500" dirty="0" smtClean="0">
                <a:hlinkClick r:id="rId2"/>
              </a:rPr>
              <a:t>fafsa.gov</a:t>
            </a:r>
            <a:r>
              <a:rPr lang="en-US" sz="4500" dirty="0" smtClean="0"/>
              <a:t> </a:t>
            </a:r>
            <a:r>
              <a:rPr lang="en-US" sz="4500" dirty="0" smtClean="0">
                <a:sym typeface="Wingdings" panose="05000000000000000000" pitchFamily="2" charset="2"/>
              </a:rPr>
              <a:t> </a:t>
            </a:r>
            <a:r>
              <a:rPr lang="en-US" sz="4500" b="1" u="sng" dirty="0" smtClean="0">
                <a:sym typeface="Wingdings" panose="05000000000000000000" pitchFamily="2" charset="2"/>
              </a:rPr>
              <a:t>not</a:t>
            </a:r>
            <a:r>
              <a:rPr lang="en-US" sz="4500" dirty="0" smtClean="0">
                <a:sym typeface="Wingdings" panose="05000000000000000000" pitchFamily="2" charset="2"/>
              </a:rPr>
              <a:t> “.com”</a:t>
            </a:r>
            <a:endParaRPr lang="en-US" sz="4500" dirty="0" smtClean="0"/>
          </a:p>
          <a:p>
            <a:endParaRPr lang="en-US" sz="4500" dirty="0" smtClean="0"/>
          </a:p>
          <a:p>
            <a:r>
              <a:rPr lang="en-US" sz="4500" dirty="0" smtClean="0"/>
              <a:t>2017-2018 FAFSA will be available 10/1/16</a:t>
            </a:r>
          </a:p>
          <a:p>
            <a:endParaRPr lang="en-US" sz="4500" dirty="0" smtClean="0"/>
          </a:p>
          <a:p>
            <a:r>
              <a:rPr lang="en-US" sz="4500" dirty="0" smtClean="0"/>
              <a:t>Creates eligibility for Federal &amp; State Financial Aid</a:t>
            </a:r>
          </a:p>
          <a:p>
            <a:pPr lvl="1"/>
            <a:endParaRPr lang="en-US" sz="4500" dirty="0" smtClean="0"/>
          </a:p>
          <a:p>
            <a:r>
              <a:rPr lang="en-US" sz="4500" dirty="0" smtClean="0"/>
              <a:t>Submitted each year the student is in school</a:t>
            </a:r>
          </a:p>
          <a:p>
            <a:endParaRPr lang="en-US" sz="4500" dirty="0" smtClean="0"/>
          </a:p>
          <a:p>
            <a:r>
              <a:rPr lang="en-US" sz="4500" dirty="0" smtClean="0"/>
              <a:t>1 FAFSA per student, not per family</a:t>
            </a:r>
          </a:p>
          <a:p>
            <a:endParaRPr lang="en-US" sz="4500" dirty="0" smtClean="0"/>
          </a:p>
          <a:p>
            <a:r>
              <a:rPr lang="en-US" sz="4500" dirty="0" smtClean="0"/>
              <a:t>No cost to complete FAFSA</a:t>
            </a:r>
          </a:p>
          <a:p>
            <a:pPr lvl="1">
              <a:buNone/>
            </a:pP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4"/>
          </p:nvPr>
        </p:nvSpPr>
        <p:spPr>
          <a:xfrm>
            <a:off x="4791330" y="2362200"/>
            <a:ext cx="4038600" cy="3931375"/>
          </a:xfrm>
        </p:spPr>
        <p:txBody>
          <a:bodyPr>
            <a:noAutofit/>
          </a:bodyPr>
          <a:lstStyle/>
          <a:p>
            <a:r>
              <a:rPr lang="en-US" sz="1800" dirty="0" smtClean="0"/>
              <a:t>Parent </a:t>
            </a:r>
            <a:r>
              <a:rPr lang="en-US" sz="1800" dirty="0"/>
              <a:t>&amp; Student 2015 tax </a:t>
            </a:r>
            <a:r>
              <a:rPr lang="en-US" sz="1800" dirty="0" smtClean="0"/>
              <a:t>information</a:t>
            </a:r>
          </a:p>
          <a:p>
            <a:pPr lvl="1"/>
            <a:r>
              <a:rPr lang="en-US" sz="1600" dirty="0" smtClean="0">
                <a:solidFill>
                  <a:schemeClr val="accent5"/>
                </a:solidFill>
              </a:rPr>
              <a:t>If eligible, use data retrieval tool, otherwise enter manually</a:t>
            </a:r>
            <a:endParaRPr lang="en-US" sz="1600" dirty="0">
              <a:solidFill>
                <a:schemeClr val="accent5"/>
              </a:solidFill>
            </a:endParaRPr>
          </a:p>
          <a:p>
            <a:pPr lvl="1"/>
            <a:r>
              <a:rPr lang="en-US" sz="1600" dirty="0">
                <a:solidFill>
                  <a:schemeClr val="accent5"/>
                </a:solidFill>
              </a:rPr>
              <a:t>If divorced/separated, use custodial parent </a:t>
            </a:r>
            <a:r>
              <a:rPr lang="en-US" sz="1600" dirty="0" smtClean="0">
                <a:solidFill>
                  <a:schemeClr val="accent5"/>
                </a:solidFill>
              </a:rPr>
              <a:t>information</a:t>
            </a:r>
          </a:p>
          <a:p>
            <a:pPr lvl="1"/>
            <a:endParaRPr lang="en-US" sz="1800" dirty="0" smtClean="0">
              <a:solidFill>
                <a:schemeClr val="accent5"/>
              </a:solidFill>
            </a:endParaRPr>
          </a:p>
          <a:p>
            <a:r>
              <a:rPr lang="en-US" sz="1800" dirty="0"/>
              <a:t>Information </a:t>
            </a:r>
            <a:r>
              <a:rPr lang="en-US" sz="1800" dirty="0" smtClean="0"/>
              <a:t>on savings &amp; </a:t>
            </a:r>
            <a:r>
              <a:rPr lang="en-US" sz="1800" dirty="0"/>
              <a:t>checking account balances; investments, including stocks and </a:t>
            </a:r>
            <a:r>
              <a:rPr lang="en-US" sz="1800" dirty="0" smtClean="0"/>
              <a:t>bonds</a:t>
            </a:r>
          </a:p>
          <a:p>
            <a:endParaRPr lang="en-US" sz="1800" dirty="0"/>
          </a:p>
          <a:p>
            <a:r>
              <a:rPr lang="en-US" sz="1800" dirty="0" smtClean="0"/>
              <a:t>Will take into account more than 1 student in college</a:t>
            </a:r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Free Application for Federal Student Aid</a:t>
            </a:r>
            <a:endParaRPr lang="en-US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  <p:bldP spid="10" grpId="0" build="p"/>
      <p:bldP spid="3" grpId="0" uiExpand="1" build="p"/>
      <p:bldP spid="11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5"/>
                </a:solidFill>
              </a:rPr>
              <a:t>Data Retrieval Tool (DRT)</a:t>
            </a:r>
            <a:endParaRPr lang="en-US" dirty="0">
              <a:solidFill>
                <a:schemeClr val="accent5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>
          <a:xfrm>
            <a:off x="301752" y="1600200"/>
            <a:ext cx="8503920" cy="4724400"/>
          </a:xfrm>
        </p:spPr>
        <p:txBody>
          <a:bodyPr>
            <a:normAutofit fontScale="77500" lnSpcReduction="20000"/>
          </a:bodyPr>
          <a:lstStyle/>
          <a:p>
            <a:r>
              <a:rPr lang="en-US" sz="3100" dirty="0" smtClean="0"/>
              <a:t>Transfer parent &amp; student tax </a:t>
            </a:r>
            <a:r>
              <a:rPr lang="en-US" sz="3100" dirty="0"/>
              <a:t>data directly into FAFSA from the </a:t>
            </a:r>
            <a:r>
              <a:rPr lang="en-US" sz="3100" dirty="0" smtClean="0"/>
              <a:t>IRS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sz="2300" dirty="0" smtClean="0">
                <a:solidFill>
                  <a:schemeClr val="accent5"/>
                </a:solidFill>
              </a:rPr>
              <a:t>On “Parent </a:t>
            </a:r>
            <a:r>
              <a:rPr lang="en-US" sz="2300" dirty="0">
                <a:solidFill>
                  <a:schemeClr val="accent5"/>
                </a:solidFill>
              </a:rPr>
              <a:t>Financial Information" </a:t>
            </a:r>
            <a:r>
              <a:rPr lang="en-US" sz="2300" dirty="0" smtClean="0">
                <a:solidFill>
                  <a:schemeClr val="accent5"/>
                </a:solidFill>
              </a:rPr>
              <a:t>page, answer DRT eligibility questions</a:t>
            </a:r>
            <a:endParaRPr lang="en-US" sz="2300" dirty="0">
              <a:solidFill>
                <a:schemeClr val="accent5"/>
              </a:solidFill>
            </a:endParaRPr>
          </a:p>
          <a:p>
            <a:pPr marL="731520" lvl="1" indent="-457200">
              <a:buFont typeface="+mj-lt"/>
              <a:buAutoNum type="arabicPeriod"/>
            </a:pPr>
            <a:r>
              <a:rPr lang="en-US" sz="2300" dirty="0" smtClean="0">
                <a:solidFill>
                  <a:schemeClr val="accent5"/>
                </a:solidFill>
              </a:rPr>
              <a:t>Enter Parent’s </a:t>
            </a:r>
            <a:r>
              <a:rPr lang="en-US" sz="2300" dirty="0">
                <a:solidFill>
                  <a:schemeClr val="accent5"/>
                </a:solidFill>
              </a:rPr>
              <a:t>FSA ID </a:t>
            </a:r>
            <a:r>
              <a:rPr lang="en-US" sz="2300" dirty="0" smtClean="0">
                <a:solidFill>
                  <a:schemeClr val="accent5"/>
                </a:solidFill>
              </a:rPr>
              <a:t>&amp; Click </a:t>
            </a:r>
            <a:r>
              <a:rPr lang="en-US" sz="2300" dirty="0">
                <a:solidFill>
                  <a:schemeClr val="accent5"/>
                </a:solidFill>
              </a:rPr>
              <a:t>"Link to </a:t>
            </a:r>
            <a:r>
              <a:rPr lang="en-US" sz="2300" dirty="0" smtClean="0">
                <a:solidFill>
                  <a:schemeClr val="accent5"/>
                </a:solidFill>
              </a:rPr>
              <a:t>IRS“ (</a:t>
            </a:r>
            <a:r>
              <a:rPr lang="en-US" sz="2300" i="1" dirty="0" smtClean="0">
                <a:solidFill>
                  <a:schemeClr val="accent5"/>
                </a:solidFill>
              </a:rPr>
              <a:t>will leave the FAFSA website</a:t>
            </a:r>
            <a:r>
              <a:rPr lang="en-US" sz="2300" dirty="0" smtClean="0">
                <a:solidFill>
                  <a:schemeClr val="accent5"/>
                </a:solidFill>
              </a:rPr>
              <a:t>)</a:t>
            </a:r>
            <a:endParaRPr lang="en-US" sz="2300" dirty="0">
              <a:solidFill>
                <a:schemeClr val="accent5"/>
              </a:solidFill>
            </a:endParaRPr>
          </a:p>
          <a:p>
            <a:pPr marL="731520" lvl="1" indent="-457200">
              <a:buFont typeface="+mj-lt"/>
              <a:buAutoNum type="arabicPeriod"/>
            </a:pPr>
            <a:r>
              <a:rPr lang="en-US" sz="2300" dirty="0" smtClean="0">
                <a:solidFill>
                  <a:schemeClr val="accent5"/>
                </a:solidFill>
              </a:rPr>
              <a:t>Submit IRS information &amp; select “Transfer </a:t>
            </a:r>
            <a:r>
              <a:rPr lang="en-US" sz="2300" dirty="0">
                <a:solidFill>
                  <a:schemeClr val="accent5"/>
                </a:solidFill>
              </a:rPr>
              <a:t>My Information into the FAFSA” </a:t>
            </a:r>
            <a:endParaRPr lang="en-US" sz="2300" dirty="0" smtClean="0">
              <a:solidFill>
                <a:schemeClr val="accent5"/>
              </a:solidFill>
            </a:endParaRPr>
          </a:p>
          <a:p>
            <a:pPr marL="731520" lvl="1" indent="-457200">
              <a:buFont typeface="+mj-lt"/>
              <a:buAutoNum type="arabicPeriod"/>
            </a:pPr>
            <a:r>
              <a:rPr lang="en-US" sz="2300" dirty="0" smtClean="0">
                <a:solidFill>
                  <a:schemeClr val="accent5"/>
                </a:solidFill>
              </a:rPr>
              <a:t>Repeat for student tax filers on “Student Financial Information” page</a:t>
            </a:r>
            <a:endParaRPr lang="en-US" sz="2300" dirty="0">
              <a:solidFill>
                <a:schemeClr val="accent5"/>
              </a:solidFill>
            </a:endParaRPr>
          </a:p>
          <a:p>
            <a:endParaRPr lang="en-US" sz="3100" dirty="0" smtClean="0"/>
          </a:p>
          <a:p>
            <a:r>
              <a:rPr lang="en-US" sz="3100" dirty="0" smtClean="0"/>
              <a:t>If unable to use DRT, enter information manually</a:t>
            </a:r>
          </a:p>
          <a:p>
            <a:pPr lvl="1"/>
            <a:r>
              <a:rPr lang="en-US" sz="2300" dirty="0" smtClean="0">
                <a:solidFill>
                  <a:schemeClr val="accent5"/>
                </a:solidFill>
              </a:rPr>
              <a:t>Current unable to use DRT if, on 2015 taxes:</a:t>
            </a:r>
          </a:p>
          <a:p>
            <a:pPr lvl="2"/>
            <a:r>
              <a:rPr lang="en-US" sz="2300" dirty="0"/>
              <a:t>M</a:t>
            </a:r>
            <a:r>
              <a:rPr lang="en-US" sz="2300" dirty="0" smtClean="0"/>
              <a:t>arried </a:t>
            </a:r>
            <a:r>
              <a:rPr lang="en-US" sz="2300" dirty="0"/>
              <a:t>and filed as Married Filing </a:t>
            </a:r>
            <a:r>
              <a:rPr lang="en-US" sz="2300" dirty="0" smtClean="0"/>
              <a:t>Separately </a:t>
            </a:r>
          </a:p>
          <a:p>
            <a:pPr lvl="2"/>
            <a:r>
              <a:rPr lang="en-US" sz="2300" dirty="0"/>
              <a:t>M</a:t>
            </a:r>
            <a:r>
              <a:rPr lang="en-US" sz="2300" dirty="0" smtClean="0"/>
              <a:t>arried </a:t>
            </a:r>
            <a:r>
              <a:rPr lang="en-US" sz="2300" dirty="0"/>
              <a:t>and filed as Head of </a:t>
            </a:r>
            <a:r>
              <a:rPr lang="en-US" sz="2300" dirty="0" smtClean="0"/>
              <a:t>Household</a:t>
            </a:r>
          </a:p>
          <a:p>
            <a:pPr lvl="2"/>
            <a:r>
              <a:rPr lang="en-US" sz="2300" dirty="0"/>
              <a:t>F</a:t>
            </a:r>
            <a:r>
              <a:rPr lang="en-US" sz="2300" dirty="0" smtClean="0"/>
              <a:t>iled </a:t>
            </a:r>
            <a:r>
              <a:rPr lang="en-US" sz="2300" dirty="0"/>
              <a:t>a Form 1040X amended tax </a:t>
            </a:r>
            <a:r>
              <a:rPr lang="en-US" sz="2300" dirty="0" smtClean="0"/>
              <a:t>return</a:t>
            </a:r>
          </a:p>
          <a:p>
            <a:pPr lvl="2"/>
            <a:r>
              <a:rPr lang="en-US" sz="2300" dirty="0" smtClean="0"/>
              <a:t>Filed </a:t>
            </a:r>
            <a:r>
              <a:rPr lang="en-US" sz="2300" dirty="0"/>
              <a:t>a Puerto Rican or foreign tax return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7120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accent5"/>
                </a:solidFill>
              </a:rPr>
              <a:t>After Submitting the FAFSA</a:t>
            </a:r>
            <a:endParaRPr lang="en-US" dirty="0">
              <a:solidFill>
                <a:schemeClr val="accent5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527048"/>
            <a:ext cx="8577072" cy="4797552"/>
          </a:xfrm>
        </p:spPr>
        <p:txBody>
          <a:bodyPr>
            <a:normAutofit/>
          </a:bodyPr>
          <a:lstStyle/>
          <a:p>
            <a:r>
              <a:rPr lang="en-US" sz="2400" dirty="0" smtClean="0"/>
              <a:t>Review the Student Aid Report for errors</a:t>
            </a:r>
          </a:p>
          <a:p>
            <a:pPr lvl="1"/>
            <a:r>
              <a:rPr lang="en-US" sz="2000" dirty="0" smtClean="0">
                <a:solidFill>
                  <a:schemeClr val="accent5"/>
                </a:solidFill>
              </a:rPr>
              <a:t>If necessary, make corrections and resubmit FAFSA</a:t>
            </a:r>
          </a:p>
          <a:p>
            <a:pPr lvl="1"/>
            <a:r>
              <a:rPr lang="en-US" sz="2000" dirty="0" smtClean="0">
                <a:solidFill>
                  <a:schemeClr val="accent5"/>
                </a:solidFill>
              </a:rPr>
              <a:t>If selected for verification, a notification will be present </a:t>
            </a:r>
          </a:p>
          <a:p>
            <a:pPr lvl="2"/>
            <a:r>
              <a:rPr lang="en-US" dirty="0" smtClean="0"/>
              <a:t>You may be required to submit tax transcripts and/or other forms for verification purposes to the school</a:t>
            </a:r>
          </a:p>
          <a:p>
            <a:pPr lvl="2"/>
            <a:r>
              <a:rPr lang="en-US" b="1" dirty="0" smtClean="0"/>
              <a:t>If selected, financial aid awards are tentative until verification is complete</a:t>
            </a:r>
          </a:p>
          <a:p>
            <a:pPr marL="594360" lvl="2" indent="0">
              <a:buNone/>
            </a:pPr>
            <a:endParaRPr lang="en-US" b="1" dirty="0" smtClean="0"/>
          </a:p>
          <a:p>
            <a:r>
              <a:rPr lang="en-US" sz="2400" dirty="0"/>
              <a:t>If 2015 tax information is </a:t>
            </a:r>
            <a:r>
              <a:rPr lang="en-US" sz="2400" dirty="0" smtClean="0"/>
              <a:t>not representative of current </a:t>
            </a:r>
            <a:r>
              <a:rPr lang="en-US" sz="2400" dirty="0"/>
              <a:t>income</a:t>
            </a:r>
          </a:p>
          <a:p>
            <a:pPr lvl="1"/>
            <a:r>
              <a:rPr lang="en-US" dirty="0" smtClean="0">
                <a:solidFill>
                  <a:schemeClr val="accent5"/>
                </a:solidFill>
              </a:rPr>
              <a:t>Contact each school about appeal/professional judgment</a:t>
            </a:r>
          </a:p>
          <a:p>
            <a:pPr lvl="2"/>
            <a:r>
              <a:rPr lang="en-US" dirty="0" smtClean="0">
                <a:solidFill>
                  <a:schemeClr val="accent5"/>
                </a:solidFill>
              </a:rPr>
              <a:t>Do not alter FAFSA information on your own</a:t>
            </a:r>
          </a:p>
          <a:p>
            <a:pPr lvl="1">
              <a:buNone/>
            </a:pPr>
            <a:endParaRPr lang="en-US" sz="1000" dirty="0" smtClean="0"/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ustom 57">
      <a:dk1>
        <a:srgbClr val="9C0000"/>
      </a:dk1>
      <a:lt1>
        <a:srgbClr val="FFFFFF"/>
      </a:lt1>
      <a:dk2>
        <a:srgbClr val="9C0000"/>
      </a:dk2>
      <a:lt2>
        <a:srgbClr val="E7E7E7"/>
      </a:lt2>
      <a:accent1>
        <a:srgbClr val="8B8B8B"/>
      </a:accent1>
      <a:accent2>
        <a:srgbClr val="8F8F8F"/>
      </a:accent2>
      <a:accent3>
        <a:srgbClr val="9C0000"/>
      </a:accent3>
      <a:accent4>
        <a:srgbClr val="F9B639"/>
      </a:accent4>
      <a:accent5>
        <a:srgbClr val="2F2F2F"/>
      </a:accent5>
      <a:accent6>
        <a:srgbClr val="FA8D3D"/>
      </a:accent6>
      <a:hlink>
        <a:srgbClr val="0070C0"/>
      </a:hlink>
      <a:folHlink>
        <a:srgbClr val="D490C5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2349</TotalTime>
  <Words>1382</Words>
  <Application>Microsoft Office PowerPoint</Application>
  <PresentationFormat>On-screen Show (4:3)</PresentationFormat>
  <Paragraphs>315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9" baseType="lpstr">
      <vt:lpstr>Arial</vt:lpstr>
      <vt:lpstr>Calibri</vt:lpstr>
      <vt:lpstr>Georgia</vt:lpstr>
      <vt:lpstr>Wingdings</vt:lpstr>
      <vt:lpstr>Wingdings 2</vt:lpstr>
      <vt:lpstr>Civic</vt:lpstr>
      <vt:lpstr>College Financial Aid Night</vt:lpstr>
      <vt:lpstr>Tonight’s Agenda</vt:lpstr>
      <vt:lpstr>FAFSA Update 2017-2018 Academic Year</vt:lpstr>
      <vt:lpstr>Sources &amp; Types of Financial Aid</vt:lpstr>
      <vt:lpstr>Financial Aid Applications</vt:lpstr>
      <vt:lpstr>Federal Student Aid ID (FSA ID)</vt:lpstr>
      <vt:lpstr>Free Application for Federal Student Aid</vt:lpstr>
      <vt:lpstr>Data Retrieval Tool (DRT)</vt:lpstr>
      <vt:lpstr>After Submitting the FAFSA</vt:lpstr>
      <vt:lpstr>CSS Profile Application</vt:lpstr>
      <vt:lpstr>Determining Eligibility</vt:lpstr>
      <vt:lpstr>The Cost of Attendance</vt:lpstr>
      <vt:lpstr>Expected Family Contribution (EFC)</vt:lpstr>
      <vt:lpstr>Eligibility for Financial Aid</vt:lpstr>
      <vt:lpstr>Need-Based vs. Merit Based</vt:lpstr>
      <vt:lpstr>The Financial Aid Award Package</vt:lpstr>
      <vt:lpstr>The Financial Aid Award Package</vt:lpstr>
      <vt:lpstr>Net Price Calculator</vt:lpstr>
      <vt:lpstr>Student Loans</vt:lpstr>
      <vt:lpstr>Outside Scholarships</vt:lpstr>
      <vt:lpstr>Outside Scholarships</vt:lpstr>
      <vt:lpstr>Questions to ask and not assume!</vt:lpstr>
      <vt:lpstr>Financial Aid Resources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College Financial Aid Night</dc:title>
  <dc:creator>kellym1</dc:creator>
  <cp:lastModifiedBy>Drexel, Sara</cp:lastModifiedBy>
  <cp:revision>433</cp:revision>
  <dcterms:created xsi:type="dcterms:W3CDTF">2010-10-01T15:49:48Z</dcterms:created>
  <dcterms:modified xsi:type="dcterms:W3CDTF">2016-09-27T16:09:23Z</dcterms:modified>
</cp:coreProperties>
</file>