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  <p:sldId id="261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1B26-9F11-42E3-BFE9-355ED2CF399D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9A65-DF28-4CF4-B227-2E1357002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25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1B26-9F11-42E3-BFE9-355ED2CF399D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9A65-DF28-4CF4-B227-2E1357002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5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1B26-9F11-42E3-BFE9-355ED2CF399D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9A65-DF28-4CF4-B227-2E1357002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9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1B26-9F11-42E3-BFE9-355ED2CF399D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9A65-DF28-4CF4-B227-2E1357002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51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1B26-9F11-42E3-BFE9-355ED2CF399D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9A65-DF28-4CF4-B227-2E1357002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07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1B26-9F11-42E3-BFE9-355ED2CF399D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9A65-DF28-4CF4-B227-2E1357002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7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1B26-9F11-42E3-BFE9-355ED2CF399D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9A65-DF28-4CF4-B227-2E1357002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0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1B26-9F11-42E3-BFE9-355ED2CF399D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9A65-DF28-4CF4-B227-2E1357002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1B26-9F11-42E3-BFE9-355ED2CF399D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9A65-DF28-4CF4-B227-2E1357002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55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1B26-9F11-42E3-BFE9-355ED2CF399D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9A65-DF28-4CF4-B227-2E1357002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1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1B26-9F11-42E3-BFE9-355ED2CF399D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9A65-DF28-4CF4-B227-2E1357002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8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1B26-9F11-42E3-BFE9-355ED2CF399D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89A65-DF28-4CF4-B227-2E1357002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15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aid.ed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nkrate.com/" TargetMode="External"/><Relationship Id="rId2" Type="http://schemas.openxmlformats.org/officeDocument/2006/relationships/hyperlink" Target="http://www.finaid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andsonbanking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Paying For College</a:t>
            </a:r>
            <a:br>
              <a:rPr lang="en-US" altLang="en-US" dirty="0" smtClean="0"/>
            </a:br>
            <a:r>
              <a:rPr lang="en-US" altLang="en-US" dirty="0" smtClean="0"/>
              <a:t> What Are the Options?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eaLnBrk="1" hangingPunct="1">
              <a:buFont typeface="Wingdings" pitchFamily="2" charset="2"/>
              <a:buNone/>
            </a:pPr>
            <a:endParaRPr lang="en-US" altLang="en-US" dirty="0" smtClean="0">
              <a:latin typeface="Georgia" pitchFamily="18" charset="0"/>
            </a:endParaRPr>
          </a:p>
          <a:p>
            <a:pPr marL="0" eaLnBrk="1" hangingPunct="1">
              <a:buFont typeface="Wingdings" pitchFamily="2" charset="2"/>
              <a:buNone/>
            </a:pPr>
            <a:r>
              <a:rPr lang="en-US" altLang="en-US" dirty="0" smtClean="0">
                <a:latin typeface="Georgia" pitchFamily="18" charset="0"/>
              </a:rPr>
              <a:t>Jennifer Dudley</a:t>
            </a:r>
          </a:p>
          <a:p>
            <a:pPr marL="0" eaLnBrk="1" hangingPunct="1">
              <a:buFont typeface="Wingdings" pitchFamily="2" charset="2"/>
              <a:buNone/>
            </a:pPr>
            <a:r>
              <a:rPr lang="en-US" altLang="en-US" sz="1800" dirty="0" smtClean="0">
                <a:latin typeface="Georgia" pitchFamily="18" charset="0"/>
              </a:rPr>
              <a:t>Wells Fargo - Assistant Vice President </a:t>
            </a:r>
          </a:p>
        </p:txBody>
      </p:sp>
    </p:spTree>
    <p:extLst>
      <p:ext uri="{BB962C8B-B14F-4D97-AF65-F5344CB8AC3E}">
        <p14:creationId xmlns:p14="http://schemas.microsoft.com/office/powerpoint/2010/main" val="34365642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3600" b="1" dirty="0" smtClean="0"/>
              <a:t>Option </a:t>
            </a:r>
            <a:r>
              <a:rPr lang="en-US" altLang="en-US" sz="3600" b="1" dirty="0"/>
              <a:t>#1 - Federal Parent Loans</a:t>
            </a:r>
            <a:br>
              <a:rPr lang="en-US" altLang="en-US" sz="3600" b="1" dirty="0"/>
            </a:br>
            <a:endParaRPr lang="en-US" altLang="en-US" sz="36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2000" b="1" dirty="0" smtClean="0"/>
              <a:t>Borrower  = Parent, loans are borrowed through the college</a:t>
            </a:r>
            <a:br>
              <a:rPr lang="en-US" altLang="en-US" sz="2000" b="1" dirty="0" smtClean="0"/>
            </a:br>
            <a:endParaRPr lang="en-US" altLang="en-US" sz="2000" b="1" dirty="0" smtClean="0"/>
          </a:p>
          <a:p>
            <a:pPr lvl="2" eaLnBrk="1" hangingPunct="1"/>
            <a:r>
              <a:rPr lang="en-US" altLang="en-US" sz="1800" dirty="0" smtClean="0"/>
              <a:t>Fixed interest rate</a:t>
            </a:r>
          </a:p>
          <a:p>
            <a:pPr lvl="2" eaLnBrk="1" hangingPunct="1"/>
            <a:r>
              <a:rPr lang="en-US" altLang="en-US" sz="1800" dirty="0" smtClean="0"/>
              <a:t>Fee</a:t>
            </a:r>
          </a:p>
          <a:p>
            <a:pPr lvl="2" eaLnBrk="1" hangingPunct="1"/>
            <a:r>
              <a:rPr lang="en-US" altLang="en-US" sz="1800" dirty="0" smtClean="0"/>
              <a:t>Covers the cost of education (COE) minus financial aid</a:t>
            </a:r>
          </a:p>
          <a:p>
            <a:pPr lvl="2" eaLnBrk="1" hangingPunct="1"/>
            <a:r>
              <a:rPr lang="en-US" altLang="en-US" sz="1800" dirty="0" smtClean="0"/>
              <a:t>Not need-based</a:t>
            </a:r>
          </a:p>
          <a:p>
            <a:pPr lvl="2" eaLnBrk="1" hangingPunct="1"/>
            <a:r>
              <a:rPr lang="en-US" altLang="en-US" sz="1800" dirty="0" smtClean="0"/>
              <a:t>Credit check required</a:t>
            </a:r>
          </a:p>
          <a:p>
            <a:pPr lvl="2" eaLnBrk="1" hangingPunct="1"/>
            <a:r>
              <a:rPr lang="en-US" altLang="en-US" sz="1800" dirty="0" smtClean="0"/>
              <a:t>Repayment begins after disbursement, may request deferment</a:t>
            </a:r>
          </a:p>
          <a:p>
            <a:pPr lvl="2" eaLnBrk="1" hangingPunct="1"/>
            <a:r>
              <a:rPr lang="en-US" altLang="en-US" sz="1800" dirty="0" smtClean="0"/>
              <a:t>10 – 25 year repayment depending on repayment plan</a:t>
            </a:r>
          </a:p>
          <a:p>
            <a:pPr lvl="2" eaLnBrk="1" hangingPunct="1"/>
            <a:r>
              <a:rPr lang="en-US" altLang="en-US" sz="1800" dirty="0" smtClean="0">
                <a:hlinkClick r:id="rId2"/>
              </a:rPr>
              <a:t>www.studentaid.ed.gov</a:t>
            </a:r>
            <a:endParaRPr lang="en-US" altLang="en-US" sz="1800" dirty="0" smtClean="0"/>
          </a:p>
          <a:p>
            <a:pPr marL="914400" lvl="2" indent="0">
              <a:buNone/>
            </a:pPr>
            <a:endParaRPr lang="en-US" altLang="en-US" sz="1800" dirty="0"/>
          </a:p>
          <a:p>
            <a:pPr marL="914400" lvl="2" indent="0">
              <a:buNone/>
            </a:pPr>
            <a:endParaRPr lang="en-US" altLang="en-US" sz="1800" dirty="0" smtClean="0"/>
          </a:p>
          <a:p>
            <a:pPr marL="914400" lvl="2" indent="0">
              <a:buNone/>
            </a:pPr>
            <a:r>
              <a:rPr lang="en-US" altLang="en-US" sz="1800" b="1" dirty="0" smtClean="0"/>
              <a:t>Tip</a:t>
            </a:r>
            <a:r>
              <a:rPr lang="en-US" altLang="en-US" sz="1800" dirty="0" smtClean="0"/>
              <a:t>:  </a:t>
            </a:r>
            <a:r>
              <a:rPr lang="en-US" altLang="en-US" sz="1800" dirty="0"/>
              <a:t>C</a:t>
            </a:r>
            <a:r>
              <a:rPr lang="en-US" altLang="en-US" sz="1800" dirty="0" smtClean="0"/>
              <a:t>onsider interest rate and fees, evaluate the monthly payment amount. </a:t>
            </a:r>
          </a:p>
          <a:p>
            <a:pPr lvl="2" eaLnBrk="1" hangingPunct="1"/>
            <a:endParaRPr lang="en-US" altLang="en-US" sz="1800" dirty="0" smtClean="0"/>
          </a:p>
          <a:p>
            <a:pPr lvl="2" eaLnBrk="1" hangingPunct="1"/>
            <a:endParaRPr lang="en-US" altLang="en-US" sz="1800" dirty="0"/>
          </a:p>
          <a:p>
            <a:pPr lvl="1" eaLnBrk="1" hangingPunct="1"/>
            <a:endParaRPr lang="en-US" altLang="en-US" sz="1800" dirty="0" smtClean="0"/>
          </a:p>
          <a:p>
            <a:pPr lvl="1" eaLnBrk="1" hangingPunct="1"/>
            <a:endParaRPr lang="en-US" altLang="en-US" sz="1800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327571" y="6629400"/>
            <a:ext cx="816429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rgbClr val="626366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1600">
                <a:solidFill>
                  <a:srgbClr val="626366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rgbClr val="626366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rgbClr val="626366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rgbClr val="626366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626366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626366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626366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626366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5E29992E-E9A1-4BCE-BEA0-F743FC126957}" type="slidenum">
              <a:rPr lang="en-US" altLang="en-US" sz="800">
                <a:solidFill>
                  <a:srgbClr val="9B9C9E"/>
                </a:solidFill>
              </a:rPr>
              <a:pPr/>
              <a:t>2</a:t>
            </a:fld>
            <a:endParaRPr lang="en-US" altLang="en-US" sz="800" dirty="0">
              <a:solidFill>
                <a:srgbClr val="9B9C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1200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3600" b="1" dirty="0" smtClean="0"/>
              <a:t>Option #2 – Private Student Loans </a:t>
            </a:r>
            <a:r>
              <a:rPr lang="en-US" altLang="en-US" sz="3600" b="1" dirty="0"/>
              <a:t/>
            </a:r>
            <a:br>
              <a:rPr lang="en-US" altLang="en-US" sz="3600" b="1" dirty="0"/>
            </a:br>
            <a:endParaRPr lang="en-US" altLang="en-US" sz="36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 sz="2400" b="1" dirty="0" smtClean="0"/>
              <a:t>Borrower = Student with parent/sponsor as co-borrower</a:t>
            </a:r>
          </a:p>
          <a:p>
            <a:pPr>
              <a:spcAft>
                <a:spcPts val="1200"/>
              </a:spcAft>
            </a:pPr>
            <a:r>
              <a:rPr lang="en-US" altLang="en-US" sz="2000" dirty="0" smtClean="0"/>
              <a:t>Private loans are offered by a variety of lenders</a:t>
            </a:r>
            <a:endParaRPr lang="en-US" altLang="en-US" sz="2000" dirty="0"/>
          </a:p>
          <a:p>
            <a:pPr>
              <a:spcAft>
                <a:spcPts val="1200"/>
              </a:spcAft>
            </a:pPr>
            <a:r>
              <a:rPr lang="en-US" altLang="en-US" sz="1800" dirty="0" smtClean="0"/>
              <a:t>Credit based loan approvals</a:t>
            </a:r>
          </a:p>
          <a:p>
            <a:pPr>
              <a:spcAft>
                <a:spcPts val="1200"/>
              </a:spcAft>
            </a:pPr>
            <a:r>
              <a:rPr lang="en-US" altLang="en-US" sz="1800" dirty="0" smtClean="0"/>
              <a:t>Fixed and Variable interest rates , check with lender</a:t>
            </a:r>
          </a:p>
          <a:p>
            <a:pPr>
              <a:spcAft>
                <a:spcPts val="1200"/>
              </a:spcAft>
            </a:pPr>
            <a:r>
              <a:rPr lang="en-US" altLang="en-US" sz="1800" dirty="0" smtClean="0"/>
              <a:t>Rates determined at application, usually no fees</a:t>
            </a:r>
          </a:p>
          <a:p>
            <a:pPr>
              <a:spcAft>
                <a:spcPts val="1200"/>
              </a:spcAft>
            </a:pPr>
            <a:r>
              <a:rPr lang="en-US" altLang="en-US" sz="1800" dirty="0" smtClean="0"/>
              <a:t>Borrow Cost of Attendance minus financial aid  (borrowing limits)</a:t>
            </a:r>
            <a:endParaRPr lang="en-US" altLang="en-US" sz="1800" dirty="0"/>
          </a:p>
          <a:p>
            <a:pPr>
              <a:spcAft>
                <a:spcPts val="1200"/>
              </a:spcAft>
            </a:pPr>
            <a:r>
              <a:rPr lang="en-US" altLang="en-US" sz="1800" dirty="0" smtClean="0"/>
              <a:t>Deferred repayment available</a:t>
            </a:r>
          </a:p>
          <a:p>
            <a:pPr>
              <a:spcAft>
                <a:spcPts val="1200"/>
              </a:spcAft>
            </a:pPr>
            <a:r>
              <a:rPr lang="en-US" altLang="en-US" sz="1800" dirty="0" smtClean="0"/>
              <a:t>Typically 15 -25 year repayment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1800" b="1" dirty="0" smtClean="0"/>
              <a:t>Tips</a:t>
            </a:r>
            <a:r>
              <a:rPr lang="en-US" altLang="en-US" sz="1800" dirty="0" smtClean="0"/>
              <a:t>:  </a:t>
            </a:r>
            <a:r>
              <a:rPr lang="en-US" altLang="en-US" sz="1800" dirty="0"/>
              <a:t>C</a:t>
            </a:r>
            <a:r>
              <a:rPr lang="en-US" altLang="en-US" sz="1800" dirty="0" smtClean="0"/>
              <a:t>onsider interest-only payments while in-school/grace. </a:t>
            </a:r>
            <a:r>
              <a:rPr lang="en-US" altLang="en-US" sz="1800" dirty="0"/>
              <a:t>S</a:t>
            </a:r>
            <a:r>
              <a:rPr lang="en-US" altLang="en-US" sz="1800" dirty="0" smtClean="0"/>
              <a:t>hop lenders for repayment, forbearance, death and co-signer release options. Consider total monthly payment on loans.</a:t>
            </a:r>
          </a:p>
          <a:p>
            <a:pPr>
              <a:spcAft>
                <a:spcPts val="1200"/>
              </a:spcAft>
            </a:pPr>
            <a:endParaRPr lang="en-US" altLang="en-US" sz="1800" dirty="0" smtClean="0"/>
          </a:p>
          <a:p>
            <a:pPr lvl="1" eaLnBrk="1" hangingPunct="1"/>
            <a:endParaRPr lang="en-US" altLang="en-US" sz="1800" dirty="0" smtClean="0"/>
          </a:p>
          <a:p>
            <a:pPr lvl="1" eaLnBrk="1" hangingPunct="1"/>
            <a:endParaRPr lang="en-US" altLang="en-US" sz="1800" dirty="0" smtClean="0"/>
          </a:p>
          <a:p>
            <a:pPr lvl="1" eaLnBrk="1" hangingPunct="1"/>
            <a:endParaRPr lang="en-US" altLang="en-US" sz="1800" dirty="0" smtClean="0"/>
          </a:p>
          <a:p>
            <a:pPr lvl="1" eaLnBrk="1" hangingPunct="1"/>
            <a:endParaRPr lang="en-US" altLang="en-US" sz="1800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327571" y="6629400"/>
            <a:ext cx="816429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rgbClr val="626366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1600">
                <a:solidFill>
                  <a:srgbClr val="626366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rgbClr val="626366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rgbClr val="626366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rgbClr val="626366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626366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626366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626366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626366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BFDD1342-FE99-45C5-9419-BC335B77372E}" type="slidenum">
              <a:rPr lang="en-US" altLang="en-US" sz="800">
                <a:solidFill>
                  <a:srgbClr val="9B9C9E"/>
                </a:solidFill>
              </a:rPr>
              <a:pPr/>
              <a:t>3</a:t>
            </a:fld>
            <a:endParaRPr lang="en-US" altLang="en-US" sz="800" dirty="0">
              <a:solidFill>
                <a:srgbClr val="9B9C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2776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/>
              <a:t>Option </a:t>
            </a:r>
            <a:r>
              <a:rPr lang="en-US" altLang="en-US" sz="3600" b="1" dirty="0" smtClean="0"/>
              <a:t>#3 – Home Equity 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3000" b="1" dirty="0" smtClean="0"/>
          </a:p>
          <a:p>
            <a:pPr marL="0" indent="0">
              <a:buNone/>
            </a:pPr>
            <a:r>
              <a:rPr lang="en-US" sz="3000" b="1" dirty="0" smtClean="0"/>
              <a:t>Income</a:t>
            </a:r>
            <a:r>
              <a:rPr lang="en-US" sz="3000" b="1" dirty="0"/>
              <a:t>, debt  and credit score determine eligibility and the interest rate of </a:t>
            </a:r>
            <a:r>
              <a:rPr lang="en-US" sz="3000" b="1" dirty="0" smtClean="0"/>
              <a:t>loan</a:t>
            </a:r>
            <a:endParaRPr lang="en-US" sz="30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Home Equity Loan </a:t>
            </a:r>
          </a:p>
          <a:p>
            <a:r>
              <a:rPr lang="en-US" sz="2400" dirty="0"/>
              <a:t>The lender advances you the total loan amount upfront</a:t>
            </a:r>
          </a:p>
          <a:p>
            <a:r>
              <a:rPr lang="en-US" sz="2400" dirty="0"/>
              <a:t>Amount borrowed usually is limited to </a:t>
            </a:r>
            <a:r>
              <a:rPr lang="en-US" sz="2400" dirty="0" smtClean="0"/>
              <a:t>80% </a:t>
            </a:r>
            <a:r>
              <a:rPr lang="en-US" sz="2400" dirty="0"/>
              <a:t>of the equity in your home determined by the home’s market value and how much you owe on the mortgage</a:t>
            </a:r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Home Equity Line of Credit </a:t>
            </a:r>
            <a:r>
              <a:rPr lang="en-US" sz="2400" dirty="0"/>
              <a:t>(HELOC) </a:t>
            </a:r>
          </a:p>
          <a:p>
            <a:r>
              <a:rPr lang="en-US" sz="2400" dirty="0"/>
              <a:t>Provides you with a source of funds that you can draw on as needed for a pre-determined time-frame</a:t>
            </a:r>
          </a:p>
          <a:p>
            <a:endParaRPr lang="en-US" sz="2400" dirty="0"/>
          </a:p>
          <a:p>
            <a:r>
              <a:rPr lang="en-US" sz="2400" dirty="0"/>
              <a:t>	What are the fees and closing costs associated with the loan?</a:t>
            </a:r>
          </a:p>
          <a:p>
            <a:r>
              <a:rPr lang="en-US" sz="2400" dirty="0"/>
              <a:t>	Consider risks  of  a variable rate loan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Tip</a:t>
            </a:r>
            <a:r>
              <a:rPr lang="en-US" sz="2400" dirty="0"/>
              <a:t>: If you tap into your home equity </a:t>
            </a:r>
            <a:r>
              <a:rPr lang="en-US" sz="2400" dirty="0" smtClean="0"/>
              <a:t>and </a:t>
            </a:r>
            <a:r>
              <a:rPr lang="en-US" sz="2400" dirty="0"/>
              <a:t>fail to pay the loan back ,this may put your house at </a:t>
            </a:r>
            <a:r>
              <a:rPr lang="en-US" sz="2400" dirty="0" smtClean="0"/>
              <a:t>risk.</a:t>
            </a:r>
            <a:endParaRPr lang="en-US" sz="2400" dirty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1500" dirty="0"/>
              <a:t>Source: Consumer Federal Trade Commission article Home Equity</a:t>
            </a:r>
          </a:p>
          <a:p>
            <a:pPr marL="0" indent="0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86169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Option </a:t>
            </a:r>
            <a:r>
              <a:rPr lang="en-US" altLang="en-US" sz="3200" b="1" dirty="0" smtClean="0"/>
              <a:t>#4 – 401K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7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000" dirty="0"/>
              <a:t>You may be able to borrow money from your </a:t>
            </a:r>
            <a:r>
              <a:rPr lang="en-US" sz="2000" dirty="0" smtClean="0"/>
              <a:t>employer’s retirement </a:t>
            </a:r>
            <a:r>
              <a:rPr lang="en-US" sz="2000" dirty="0"/>
              <a:t>plan to pay for college expenses for yourself, your spouse, or your children. For example, you can borrow up to half your vested balance in your company 401(k) plan or $</a:t>
            </a:r>
            <a:r>
              <a:rPr lang="en-US" sz="2000" dirty="0" smtClean="0"/>
              <a:t>50,000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Advantage</a:t>
            </a:r>
          </a:p>
          <a:p>
            <a:r>
              <a:rPr lang="en-US" sz="2000" dirty="0"/>
              <a:t>The interest you pay goes back into your retirement account, so you're paying </a:t>
            </a:r>
            <a:r>
              <a:rPr lang="en-US" sz="2000" dirty="0" smtClean="0"/>
              <a:t>yourself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Disadvantages</a:t>
            </a:r>
          </a:p>
          <a:p>
            <a:r>
              <a:rPr lang="en-US" sz="2000" dirty="0"/>
              <a:t>The loan must be repaid in five </a:t>
            </a:r>
            <a:r>
              <a:rPr lang="en-US" sz="2000" dirty="0" smtClean="0"/>
              <a:t>years </a:t>
            </a:r>
            <a:endParaRPr lang="en-US" sz="2000" dirty="0"/>
          </a:p>
          <a:p>
            <a:r>
              <a:rPr lang="en-US" sz="2000" dirty="0"/>
              <a:t>If you quit, are fired, or are laid off, your loan may be due </a:t>
            </a:r>
            <a:r>
              <a:rPr lang="en-US" sz="2000" dirty="0" smtClean="0"/>
              <a:t>immediately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money you borrow is no longer invested in your retirement </a:t>
            </a:r>
            <a:r>
              <a:rPr lang="en-US" sz="2000" dirty="0" smtClean="0"/>
              <a:t>fund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Tip</a:t>
            </a:r>
            <a:r>
              <a:rPr lang="en-US" sz="2000" dirty="0" smtClean="0"/>
              <a:t>:  Ask you Financial Advisor about using retirement funds for college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1400" dirty="0" smtClean="0"/>
              <a:t>Source: finaid.org/savings/retirement funds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618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Thank you for your time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For even more information: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47500" lnSpcReduction="20000"/>
          </a:bodyPr>
          <a:lstStyle/>
          <a:p>
            <a:r>
              <a:rPr lang="en-US" sz="4400" b="1" dirty="0" smtClean="0">
                <a:hlinkClick r:id="rId2"/>
              </a:rPr>
              <a:t>www.finaid.org</a:t>
            </a:r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4400" b="1" dirty="0" smtClean="0">
                <a:hlinkClick r:id="rId3"/>
              </a:rPr>
              <a:t>www.bankrate.com</a:t>
            </a:r>
            <a:endParaRPr lang="en-US" sz="4400" b="1" dirty="0" smtClean="0"/>
          </a:p>
          <a:p>
            <a:endParaRPr lang="en-US" sz="4400" b="1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4400" b="1" dirty="0">
                <a:hlinkClick r:id="rId4"/>
              </a:rPr>
              <a:t>studentaid.ed.gov</a:t>
            </a:r>
            <a:br>
              <a:rPr lang="en-US" sz="4400" b="1" dirty="0">
                <a:hlinkClick r:id="rId4"/>
              </a:rPr>
            </a:br>
            <a:endParaRPr lang="en-US" sz="4400" b="1" dirty="0" smtClean="0">
              <a:hlinkClick r:id="rId4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4400" b="1" dirty="0" smtClean="0">
                <a:hlinkClick r:id="rId4"/>
              </a:rPr>
              <a:t>fafsa.ed.gov</a:t>
            </a:r>
            <a:r>
              <a:rPr lang="en-US" sz="4400" b="1" dirty="0">
                <a:hlinkClick r:id="rId4"/>
              </a:rPr>
              <a:t/>
            </a:r>
            <a:br>
              <a:rPr lang="en-US" sz="4400" b="1" dirty="0">
                <a:hlinkClick r:id="rId4"/>
              </a:rPr>
            </a:br>
            <a:endParaRPr lang="en-US" sz="4400" b="1" dirty="0" smtClean="0">
              <a:hlinkClick r:id="rId4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4400" b="1" dirty="0" smtClean="0">
                <a:hlinkClick r:id="rId4"/>
              </a:rPr>
              <a:t>anycollege.com</a:t>
            </a:r>
            <a:r>
              <a:rPr lang="en-US" sz="4400" b="1" dirty="0">
                <a:hlinkClick r:id="rId4"/>
              </a:rPr>
              <a:t/>
            </a:r>
            <a:br>
              <a:rPr lang="en-US" sz="4400" b="1" dirty="0">
                <a:hlinkClick r:id="rId4"/>
              </a:rPr>
            </a:br>
            <a:endParaRPr lang="en-US" sz="4400" b="1" dirty="0" smtClean="0">
              <a:hlinkClick r:id="rId4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4400" b="1" dirty="0" smtClean="0">
                <a:hlinkClick r:id="rId4"/>
              </a:rPr>
              <a:t>collegenet.com</a:t>
            </a:r>
            <a:r>
              <a:rPr lang="en-US" sz="4400" b="1" dirty="0">
                <a:hlinkClick r:id="rId4"/>
              </a:rPr>
              <a:t/>
            </a:r>
            <a:br>
              <a:rPr lang="en-US" sz="4400" b="1" dirty="0">
                <a:hlinkClick r:id="rId4"/>
              </a:rPr>
            </a:br>
            <a:endParaRPr lang="en-US" sz="4400" b="1" dirty="0" smtClean="0">
              <a:hlinkClick r:id="rId4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4400" b="1" dirty="0" smtClean="0">
                <a:hlinkClick r:id="rId4"/>
              </a:rPr>
              <a:t>tuitionfundingsources.com</a:t>
            </a:r>
            <a:endParaRPr lang="en-US" sz="4400" b="1" dirty="0">
              <a:hlinkClick r:id="rId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4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2355</TotalTime>
  <Words>326</Words>
  <Application>Microsoft Office PowerPoint</Application>
  <PresentationFormat>On-screen Show (4:3)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PGothic</vt:lpstr>
      <vt:lpstr>Arial</vt:lpstr>
      <vt:lpstr>Calibri</vt:lpstr>
      <vt:lpstr>Georgia</vt:lpstr>
      <vt:lpstr>Verdana</vt:lpstr>
      <vt:lpstr>Wingdings</vt:lpstr>
      <vt:lpstr>Office Theme</vt:lpstr>
      <vt:lpstr>Paying For College  What Are the Options?</vt:lpstr>
      <vt:lpstr> Option #1 - Federal Parent Loans </vt:lpstr>
      <vt:lpstr> Option #2 – Private Student Loans  </vt:lpstr>
      <vt:lpstr>Option #3 – Home Equity  </vt:lpstr>
      <vt:lpstr>Option #4 – 401K</vt:lpstr>
      <vt:lpstr>Thank you for your time  For even more information:</vt:lpstr>
    </vt:vector>
  </TitlesOfParts>
  <Company>Wells Fargo &amp;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&amp; Paying For College</dc:title>
  <dc:creator>Dudley, Jennifer C.</dc:creator>
  <cp:lastModifiedBy>Windows User</cp:lastModifiedBy>
  <cp:revision>36</cp:revision>
  <cp:lastPrinted>2016-09-22T17:06:47Z</cp:lastPrinted>
  <dcterms:created xsi:type="dcterms:W3CDTF">2016-09-19T19:03:00Z</dcterms:created>
  <dcterms:modified xsi:type="dcterms:W3CDTF">2016-09-29T16:09:22Z</dcterms:modified>
</cp:coreProperties>
</file>