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avi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58" r:id="rId2"/>
    <p:sldId id="257" r:id="rId3"/>
    <p:sldId id="309" r:id="rId4"/>
    <p:sldId id="310" r:id="rId5"/>
    <p:sldId id="260" r:id="rId6"/>
    <p:sldId id="311" r:id="rId7"/>
    <p:sldId id="312" r:id="rId8"/>
    <p:sldId id="313" r:id="rId9"/>
    <p:sldId id="259" r:id="rId10"/>
    <p:sldId id="316" r:id="rId11"/>
    <p:sldId id="315" r:id="rId12"/>
    <p:sldId id="317" r:id="rId13"/>
    <p:sldId id="318" r:id="rId14"/>
    <p:sldId id="320" r:id="rId15"/>
    <p:sldId id="319" r:id="rId16"/>
    <p:sldId id="266" r:id="rId17"/>
    <p:sldId id="321" r:id="rId18"/>
    <p:sldId id="261" r:id="rId19"/>
    <p:sldId id="263" r:id="rId20"/>
    <p:sldId id="279" r:id="rId21"/>
    <p:sldId id="264" r:id="rId22"/>
    <p:sldId id="265" r:id="rId23"/>
    <p:sldId id="267" r:id="rId24"/>
    <p:sldId id="295" r:id="rId25"/>
    <p:sldId id="268" r:id="rId26"/>
    <p:sldId id="269" r:id="rId27"/>
    <p:sldId id="304" r:id="rId28"/>
    <p:sldId id="274" r:id="rId29"/>
    <p:sldId id="272" r:id="rId30"/>
    <p:sldId id="273" r:id="rId31"/>
    <p:sldId id="287" r:id="rId32"/>
    <p:sldId id="290" r:id="rId33"/>
    <p:sldId id="322" r:id="rId34"/>
    <p:sldId id="294" r:id="rId35"/>
    <p:sldId id="323" r:id="rId36"/>
    <p:sldId id="324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33" autoAdjust="0"/>
    <p:restoredTop sz="93407" autoAdjust="0"/>
  </p:normalViewPr>
  <p:slideViewPr>
    <p:cSldViewPr>
      <p:cViewPr varScale="1">
        <p:scale>
          <a:sx n="98" d="100"/>
          <a:sy n="98" d="100"/>
        </p:scale>
        <p:origin x="-96" y="-1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8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4DBB0-0C47-4BBE-A1D8-455A6960B083}" type="datetimeFigureOut">
              <a:rPr lang="en-US" smtClean="0"/>
              <a:t>3/3/2015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E3B480-CA82-4396-AD0F-0EAC2A9D72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698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E3B480-CA82-4396-AD0F-0EAC2A9D72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92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85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98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642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3150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071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0543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4635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59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49948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3601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558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4D144-3E9C-4BD3-9598-36E8C2D2643A}" type="datetimeFigureOut">
              <a:rPr lang="en-US" smtClean="0"/>
              <a:pPr/>
              <a:t>3/3/2015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0D581D-76CC-4B8A-9738-01FE802BC45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934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cambio.com/videos/cambio-on-aol/protecting-the-long-island-sound--516987329/" TargetMode="Externa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hyperlink" Target="http://periodictable.com/Items/082.27/index.html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1.png"/><Relationship Id="rId4" Type="http://schemas.openxmlformats.org/officeDocument/2006/relationships/hyperlink" Target="https://www.youtube.com/watch?v=2VrrxMIiwgQ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greenplanetethics.com/wordpress/wp-content/uploads/2012/03/4310095-image-showing-earth-sinking-in-heavy-water-pollution-with-tons-of-plastic-contain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46" y="-34636"/>
            <a:ext cx="9184474" cy="6892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13855" y="16164"/>
            <a:ext cx="4419600" cy="253509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WATER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POLLUTION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96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4369"/>
            <a:ext cx="9144000" cy="6169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177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Any other sources of nutrients?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43000"/>
            <a:ext cx="5181600" cy="451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2353486"/>
            <a:ext cx="6667500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255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7483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-15240"/>
            <a:ext cx="8591550" cy="687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33400" y="609600"/>
            <a:ext cx="640080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hlinkClick r:id="rId2"/>
              </a:rPr>
              <a:t>http://www.cambio.com/videos/cambio-on-aol/protecting-the-long-island-sound--516987329</a:t>
            </a:r>
            <a:r>
              <a:rPr lang="en-US" sz="1200" dirty="0" smtClean="0">
                <a:hlinkClick r:id="rId2"/>
              </a:rPr>
              <a:t>/</a:t>
            </a:r>
            <a:endParaRPr lang="en-US" sz="12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768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2" b="76395"/>
          <a:stretch/>
        </p:blipFill>
        <p:spPr bwMode="auto">
          <a:xfrm>
            <a:off x="0" y="0"/>
            <a:ext cx="7905750" cy="933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38" t="36636" r="33702" b="10711"/>
          <a:stretch/>
        </p:blipFill>
        <p:spPr bwMode="auto">
          <a:xfrm>
            <a:off x="665195" y="933061"/>
            <a:ext cx="7225004" cy="5467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571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1" y="-21771"/>
            <a:ext cx="908377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268" y="3174449"/>
            <a:ext cx="4911401" cy="368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2921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blog.cleveland.com/pdworld/2007/08/sew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7"/>
            <a:ext cx="9222346" cy="6825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114800"/>
            <a:ext cx="8229600" cy="2011363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Overflows 40,000 times per year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Close beaches, shellfish contamination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89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illions Of Gallons Of Sewage In Harbor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496404"/>
            <a:ext cx="9144000" cy="5143951"/>
          </a:xfrm>
        </p:spPr>
      </p:pic>
      <p:sp>
        <p:nvSpPr>
          <p:cNvPr id="5" name="Rectangle 4"/>
          <p:cNvSpPr/>
          <p:nvPr/>
        </p:nvSpPr>
        <p:spPr>
          <a:xfrm>
            <a:off x="228600" y="6400800"/>
            <a:ext cx="62484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0000"/>
                </a:solidFill>
              </a:rPr>
              <a:t>https://www.youtube.com/watch?v=S-jvoOZGq8I</a:t>
            </a:r>
          </a:p>
        </p:txBody>
      </p:sp>
    </p:spTree>
    <p:extLst>
      <p:ext uri="{BB962C8B-B14F-4D97-AF65-F5344CB8AC3E}">
        <p14:creationId xmlns:p14="http://schemas.microsoft.com/office/powerpoint/2010/main" val="230064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letsgoeverywhere.files.wordpress.com/2007/11/chole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2868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1771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Disease Causing Organisms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Pathogens:  viruses, bacteria, parasites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Cholera:  </a:t>
            </a:r>
          </a:p>
          <a:p>
            <a:pPr lvl="1"/>
            <a:r>
              <a:rPr lang="en-US" dirty="0" smtClean="0">
                <a:solidFill>
                  <a:schemeClr val="bg1"/>
                </a:solidFill>
              </a:rPr>
              <a:t>Hepatitis (A is becoming more frequent) due to bacterium </a:t>
            </a:r>
            <a:r>
              <a:rPr lang="en-US" i="1" dirty="0" smtClean="0">
                <a:solidFill>
                  <a:schemeClr val="bg1"/>
                </a:solidFill>
              </a:rPr>
              <a:t>Cryptosporidium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typhoid fever, stomach flu &amp; diarrhea</a:t>
            </a:r>
          </a:p>
          <a:p>
            <a:endParaRPr lang="en-US" dirty="0" smtClean="0"/>
          </a:p>
        </p:txBody>
      </p:sp>
      <p:pic>
        <p:nvPicPr>
          <p:cNvPr id="1028" name="Picture 4" descr="http://mondediplo.com/IMG/arton5525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0629" y="1981199"/>
            <a:ext cx="5324475" cy="487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354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6" y="0"/>
            <a:ext cx="6629400" cy="1249362"/>
          </a:xfrm>
        </p:spPr>
        <p:txBody>
          <a:bodyPr/>
          <a:lstStyle/>
          <a:p>
            <a:r>
              <a:rPr lang="en-US" dirty="0" smtClean="0"/>
              <a:t>Using indicator species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76593"/>
            <a:ext cx="8229600" cy="4297363"/>
          </a:xfrm>
        </p:spPr>
        <p:txBody>
          <a:bodyPr/>
          <a:lstStyle/>
          <a:p>
            <a:r>
              <a:rPr lang="en-US" dirty="0" smtClean="0"/>
              <a:t>Fecal coliform</a:t>
            </a:r>
          </a:p>
          <a:p>
            <a:r>
              <a:rPr lang="en-US" i="1" dirty="0" smtClean="0"/>
              <a:t>Escherichia coli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Acceptable </a:t>
            </a:r>
            <a:r>
              <a:rPr lang="en-US" dirty="0" smtClean="0"/>
              <a:t>levels:  less than 500 to 10,000 colonies per 100mL of water</a:t>
            </a:r>
            <a:endParaRPr lang="en-US" dirty="0"/>
          </a:p>
        </p:txBody>
      </p:sp>
      <p:pic>
        <p:nvPicPr>
          <p:cNvPr id="4098" name="Picture 2" descr="http://www.ars.usda.gov/images/docs/8057_8251/2005-06-20-coliform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8325" y="1066800"/>
            <a:ext cx="50456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686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304801"/>
            <a:ext cx="3505200" cy="19050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Point </a:t>
            </a:r>
            <a:r>
              <a:rPr lang="en-US" dirty="0"/>
              <a:t>&amp;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Non-point Source </a:t>
            </a:r>
            <a:endParaRPr lang="en-US" dirty="0"/>
          </a:p>
        </p:txBody>
      </p:sp>
      <p:pic>
        <p:nvPicPr>
          <p:cNvPr id="3074" name="Picture 2" descr="This drainage outlet delivering polluted runoff into the Ohio River is a point source of pollution because the pollution originates from a single, identifiable source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600200"/>
            <a:ext cx="5410200" cy="5186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upload.wikimedia.org/wikipedia/commons/thumb/b/b0/Runoff.jpg/220px-Runof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-1"/>
            <a:ext cx="4648200" cy="680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146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aiti struggles to contain cholera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21771" y="914400"/>
            <a:ext cx="9218194" cy="5181600"/>
          </a:xfrm>
        </p:spPr>
      </p:pic>
    </p:spTree>
    <p:extLst>
      <p:ext uri="{BB962C8B-B14F-4D97-AF65-F5344CB8AC3E}">
        <p14:creationId xmlns:p14="http://schemas.microsoft.com/office/powerpoint/2010/main" val="7711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CLEANING WASTE WATER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034" y="1371600"/>
            <a:ext cx="82296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Septic systems</a:t>
            </a:r>
          </a:p>
          <a:p>
            <a:r>
              <a:rPr lang="en-US" dirty="0" smtClean="0"/>
              <a:t>Leach field and tank</a:t>
            </a:r>
          </a:p>
          <a:p>
            <a:r>
              <a:rPr lang="en-US" dirty="0" smtClean="0"/>
              <a:t>3 layers:  scum layer (floats to top), </a:t>
            </a:r>
            <a:r>
              <a:rPr lang="en-US" dirty="0" err="1" smtClean="0"/>
              <a:t>septage</a:t>
            </a:r>
            <a:r>
              <a:rPr lang="en-US" dirty="0" smtClean="0"/>
              <a:t> (middle, clearer layer), sludge (bottom, heavy layer)</a:t>
            </a:r>
          </a:p>
          <a:p>
            <a:r>
              <a:rPr lang="en-US" dirty="0" smtClean="0"/>
              <a:t>Organisms are outcompeted, water into leach field, absorbed by plants</a:t>
            </a:r>
          </a:p>
          <a:p>
            <a:r>
              <a:rPr lang="en-US" dirty="0" smtClean="0"/>
              <a:t>No electricity, uses gravity and natural bacteria</a:t>
            </a:r>
          </a:p>
          <a:p>
            <a:r>
              <a:rPr lang="en-US" dirty="0" smtClean="0"/>
              <a:t>Sludge pumped out every 5-10 years</a:t>
            </a:r>
            <a:endParaRPr lang="en-US" dirty="0"/>
          </a:p>
        </p:txBody>
      </p:sp>
      <p:pic>
        <p:nvPicPr>
          <p:cNvPr id="5122" name="Picture 2" descr="http://souheganseptic.com/g/qa-diagram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57" y="2438400"/>
            <a:ext cx="9018354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loomistank.com/blog/wp-content/uploads/2010/08/eq36-brochure-cover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19200"/>
            <a:ext cx="4953000" cy="5477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5224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SEWAGE TREATMENT PLANTS</a:t>
            </a:r>
            <a:endParaRPr lang="en-US" dirty="0"/>
          </a:p>
        </p:txBody>
      </p:sp>
      <p:pic>
        <p:nvPicPr>
          <p:cNvPr id="6146" name="Picture 2" descr="http://cagesun.nmsu.edu/~rjaquez/CE_356/treatment%20plants_clip_image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599"/>
            <a:ext cx="9144000" cy="553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127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228600"/>
            <a:ext cx="8229600" cy="1143000"/>
          </a:xfrm>
        </p:spPr>
        <p:txBody>
          <a:bodyPr/>
          <a:lstStyle/>
          <a:p>
            <a:r>
              <a:rPr lang="en-US" dirty="0" smtClean="0"/>
              <a:t>FEED LOTS/MANURE LAGOONS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1" y="1524000"/>
            <a:ext cx="3276600" cy="22098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CFO’s:  manure, hormones, antibiotics</a:t>
            </a:r>
          </a:p>
        </p:txBody>
      </p:sp>
      <p:pic>
        <p:nvPicPr>
          <p:cNvPr id="8194" name="Picture 2" descr="http://www.nocafos.org/pageimages/2007/10-31-07vh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1447800"/>
            <a:ext cx="4867527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4735286"/>
            <a:ext cx="8229600" cy="21336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Manure lagoon</a:t>
            </a:r>
          </a:p>
          <a:p>
            <a:r>
              <a:rPr lang="en-US" dirty="0" smtClean="0"/>
              <a:t>Lined with rubber</a:t>
            </a:r>
          </a:p>
          <a:p>
            <a:r>
              <a:rPr lang="en-US" dirty="0" smtClean="0"/>
              <a:t>Bacteria break down manure:  then can be used</a:t>
            </a:r>
          </a:p>
          <a:p>
            <a:r>
              <a:rPr lang="en-US" dirty="0" smtClean="0"/>
              <a:t>LEAKING?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989598"/>
            <a:ext cx="3962400" cy="277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4492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www.livingmachines.com/images/uploads/portfolio/living_machine_banner_sma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067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HEAVY METALS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2819400"/>
            <a:ext cx="8229600" cy="3505200"/>
          </a:xfrm>
        </p:spPr>
        <p:txBody>
          <a:bodyPr/>
          <a:lstStyle/>
          <a:p>
            <a:r>
              <a:rPr lang="en-US" dirty="0" smtClean="0"/>
              <a:t>Lead</a:t>
            </a:r>
          </a:p>
          <a:p>
            <a:r>
              <a:rPr lang="en-US" dirty="0" smtClean="0"/>
              <a:t>Arsenic</a:t>
            </a:r>
          </a:p>
          <a:p>
            <a:r>
              <a:rPr lang="en-US" dirty="0" smtClean="0"/>
              <a:t>Mercury</a:t>
            </a:r>
          </a:p>
          <a:p>
            <a:r>
              <a:rPr lang="en-US" dirty="0" smtClean="0"/>
              <a:t>Acids</a:t>
            </a:r>
          </a:p>
          <a:p>
            <a:r>
              <a:rPr lang="en-US" dirty="0" smtClean="0"/>
              <a:t>Synthetics (pesticides, pharmaceuticals, hormones. PCB)</a:t>
            </a:r>
            <a:endParaRPr lang="en-US" dirty="0"/>
          </a:p>
        </p:txBody>
      </p:sp>
      <p:pic>
        <p:nvPicPr>
          <p:cNvPr id="1026" name="Picture 2" descr="http://www.westislandkids.com/photos/wikphotos/facepaint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1295400"/>
            <a:ext cx="5600698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0157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4754336"/>
            <a:ext cx="7924800" cy="18288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Old lead pipes, brass fittings, solder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Fetuses and infants most affected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Brain damage, nervous system and kidneys</a:t>
            </a:r>
          </a:p>
          <a:p>
            <a:endParaRPr lang="en-US" dirty="0"/>
          </a:p>
        </p:txBody>
      </p:sp>
      <p:pic>
        <p:nvPicPr>
          <p:cNvPr id="2050" name="Picture 2" descr="Lead 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48200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9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dsconsultinginc.com/images/leadpai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2"/>
            <a:ext cx="9173028" cy="687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810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Lead used to be in gasoline and paint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650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examiner.com/images/blog/EXID2759/images/coal-fired-power-generation-plan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656"/>
            <a:ext cx="9124256" cy="6825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05599" y="32657"/>
            <a:ext cx="3374571" cy="1567544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Acid Deposition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295400"/>
            <a:ext cx="7696200" cy="12954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chemeClr val="bg1"/>
                </a:solidFill>
              </a:rPr>
              <a:t>Coal burning power plants </a:t>
            </a:r>
            <a:r>
              <a:rPr lang="en-US" dirty="0" smtClean="0">
                <a:solidFill>
                  <a:schemeClr val="bg1"/>
                </a:solidFill>
              </a:rPr>
              <a:t>produce CO2</a:t>
            </a:r>
            <a:endParaRPr lang="en-US" dirty="0" smtClean="0">
              <a:solidFill>
                <a:schemeClr val="bg1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33400" y="1981200"/>
            <a:ext cx="6096000" cy="1295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>
                <a:solidFill>
                  <a:schemeClr val="bg1"/>
                </a:solidFill>
              </a:rPr>
              <a:t>CO2 becomes acidic in solution</a:t>
            </a:r>
            <a:endParaRPr lang="en-US" dirty="0" smtClean="0">
              <a:solidFill>
                <a:schemeClr val="bg1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28" y="2713653"/>
            <a:ext cx="8305800" cy="3994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2284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90900" y="4114800"/>
            <a:ext cx="5486400" cy="2514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2/3</a:t>
            </a:r>
            <a:r>
              <a:rPr lang="en-US" baseline="30000" dirty="0" smtClean="0">
                <a:solidFill>
                  <a:schemeClr val="bg1"/>
                </a:solidFill>
              </a:rPr>
              <a:t>rd</a:t>
            </a:r>
            <a:r>
              <a:rPr lang="en-US" dirty="0" smtClean="0">
                <a:solidFill>
                  <a:schemeClr val="bg1"/>
                </a:solidFill>
              </a:rPr>
              <a:t> of mercury comes from burning fossil fuels (especially coal)</a:t>
            </a:r>
          </a:p>
          <a:p>
            <a:endParaRPr lang="en-US" dirty="0" smtClean="0"/>
          </a:p>
        </p:txBody>
      </p:sp>
      <p:pic>
        <p:nvPicPr>
          <p:cNvPr id="4098" name="Picture 2" descr="http://oecotextiles.files.wordpress.com/2010/08/mercury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771"/>
            <a:ext cx="33909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304800"/>
            <a:ext cx="504825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266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000" y="5334000"/>
            <a:ext cx="8229600" cy="12240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Abundance of fertility (N and P)</a:t>
            </a:r>
          </a:p>
          <a:p>
            <a:r>
              <a:rPr lang="en-US" dirty="0" smtClean="0"/>
              <a:t>Algae blooms - hypoxia</a:t>
            </a:r>
          </a:p>
          <a:p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  <a:p>
            <a:pPr marL="0" indent="0">
              <a:buFont typeface="Arial" pitchFamily="34" charset="0"/>
              <a:buNone/>
            </a:pPr>
            <a:endParaRPr lang="en-US" dirty="0" smtClean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191" y="685800"/>
            <a:ext cx="39624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72796"/>
            <a:ext cx="6064073" cy="2928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4386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://www.modu-system.com/Web/images/stories/Intro/sush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376352"/>
            <a:ext cx="3131003" cy="2481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2379769"/>
            <a:ext cx="8458200" cy="3407376"/>
          </a:xfrm>
        </p:spPr>
        <p:txBody>
          <a:bodyPr>
            <a:normAutofit/>
          </a:bodyPr>
          <a:lstStyle/>
          <a:p>
            <a:r>
              <a:rPr lang="en-US" dirty="0" smtClean="0"/>
              <a:t>Methyl-mercury </a:t>
            </a:r>
            <a:r>
              <a:rPr lang="en-US" dirty="0" smtClean="0"/>
              <a:t>in humans comes from  eating contaminated fish</a:t>
            </a:r>
          </a:p>
          <a:p>
            <a:r>
              <a:rPr lang="en-US" dirty="0" smtClean="0"/>
              <a:t>NY Times </a:t>
            </a:r>
            <a:r>
              <a:rPr lang="en-US" dirty="0"/>
              <a:t>reporter 2008</a:t>
            </a:r>
          </a:p>
          <a:p>
            <a:pPr lvl="1"/>
            <a:r>
              <a:rPr lang="en-US" dirty="0"/>
              <a:t>Purchased tuna sushi from 20 locations</a:t>
            </a:r>
          </a:p>
          <a:p>
            <a:pPr lvl="1"/>
            <a:r>
              <a:rPr lang="en-US" dirty="0"/>
              <a:t>Most restaurants:  diet of 6 pieces of sushi per week would exceed EPA </a:t>
            </a:r>
            <a:r>
              <a:rPr lang="en-US" dirty="0" smtClean="0"/>
              <a:t>standards</a:t>
            </a:r>
            <a:endParaRPr lang="en-US" dirty="0"/>
          </a:p>
        </p:txBody>
      </p:sp>
      <p:pic>
        <p:nvPicPr>
          <p:cNvPr id="5122" name="Picture 2" descr="http://i.cdn.turner.com/cnn/interactive/2010/05/health/explainer.toxic.america/media/methylmercury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795" b="7817"/>
          <a:stretch/>
        </p:blipFill>
        <p:spPr bwMode="auto">
          <a:xfrm rot="16200000">
            <a:off x="587716" y="-587716"/>
            <a:ext cx="1985507" cy="3160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220"/>
            <a:ext cx="34671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24428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204" y="152401"/>
            <a:ext cx="3276600" cy="106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Used </a:t>
            </a:r>
            <a:r>
              <a:rPr lang="en-US" dirty="0" smtClean="0"/>
              <a:t>in plastics &amp; insulation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804" y="-19050"/>
            <a:ext cx="5715000" cy="394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3048000"/>
            <a:ext cx="5772150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68" y="1371600"/>
            <a:ext cx="4360586" cy="545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5373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643" y="21771"/>
            <a:ext cx="8229600" cy="1143000"/>
          </a:xfrm>
        </p:spPr>
        <p:txBody>
          <a:bodyPr/>
          <a:lstStyle/>
          <a:p>
            <a:r>
              <a:rPr lang="en-US" dirty="0" smtClean="0"/>
              <a:t>SOLID WASTE POLLUTION</a:t>
            </a:r>
            <a:endParaRPr lang="en-US" dirty="0"/>
          </a:p>
        </p:txBody>
      </p:sp>
      <p:pic>
        <p:nvPicPr>
          <p:cNvPr id="2050" name="Picture 2" descr="http://www.mnn.com/sites/default/files/user-47/fabien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14400"/>
            <a:ext cx="6324600" cy="47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83946"/>
            <a:ext cx="5272548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6249" y="1565545"/>
            <a:ext cx="5517751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334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286000" y="3105835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4"/>
              </a:rPr>
              <a:t>https://</a:t>
            </a:r>
            <a:r>
              <a:rPr lang="en-US" dirty="0" smtClean="0">
                <a:hlinkClick r:id="rId4"/>
              </a:rPr>
              <a:t>www.youtube.com/watch?v=2VrrxMIiwgQ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Oprah Shines Light On Great Pacific Garbage Patch (VIDEO).flv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602"/>
          </a:xfrm>
        </p:spPr>
      </p:pic>
    </p:spTree>
    <p:extLst>
      <p:ext uri="{BB962C8B-B14F-4D97-AF65-F5344CB8AC3E}">
        <p14:creationId xmlns:p14="http://schemas.microsoft.com/office/powerpoint/2010/main" val="1714416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450850"/>
            <a:ext cx="8229600" cy="4525963"/>
          </a:xfrm>
        </p:spPr>
        <p:txBody>
          <a:bodyPr/>
          <a:lstStyle/>
          <a:p>
            <a:r>
              <a:rPr lang="en-US" dirty="0" smtClean="0"/>
              <a:t>Clean Air Act</a:t>
            </a:r>
          </a:p>
          <a:p>
            <a:r>
              <a:rPr lang="en-US" dirty="0" smtClean="0"/>
              <a:t>Clean Water Act</a:t>
            </a:r>
          </a:p>
          <a:p>
            <a:r>
              <a:rPr lang="en-US" dirty="0" smtClean="0"/>
              <a:t>Safe Drinking Water Act</a:t>
            </a:r>
          </a:p>
          <a:p>
            <a:pPr lvl="1"/>
            <a:r>
              <a:rPr lang="en-US" dirty="0" smtClean="0"/>
              <a:t>MCL (maximum contaminant levels)</a:t>
            </a:r>
            <a:endParaRPr lang="en-US" dirty="0"/>
          </a:p>
        </p:txBody>
      </p:sp>
      <p:pic>
        <p:nvPicPr>
          <p:cNvPr id="6146" name="Picture 2" descr="http://www.lasmogtown.com/wp-content/uploads/2011/06/Clean-Air-Act-logo.-jpe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381000"/>
            <a:ext cx="190500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://www.epa.gov/region6/6en/w/cree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3962400"/>
            <a:ext cx="3048000" cy="2028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wingate.govoffice.com/vertical/Sites/%7B97E181A6-5F3F-4B46-B6D8-5965A146C00C%7D/uploads/%7B60069950-E793-4BB5-87FE-040C758749A1%7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895600"/>
            <a:ext cx="2857500" cy="3676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9562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6869045"/>
              </p:ext>
            </p:extLst>
          </p:nvPr>
        </p:nvGraphicFramePr>
        <p:xfrm>
          <a:off x="457200" y="1600200"/>
          <a:ext cx="8229600" cy="276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0"/>
                <a:gridCol w="2743200"/>
                <a:gridCol w="2743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Type of Pollution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Source of Pollution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Effects on Ecosystem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Fertilizers</a:t>
                      </a:r>
                      <a:r>
                        <a:rPr lang="en-US" baseline="0" dirty="0" smtClean="0"/>
                        <a:t> (N, 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Farms, agriculture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Algae bloom, hypoxia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Sewage overflow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Sewers/septic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Algae</a:t>
                      </a:r>
                      <a:r>
                        <a:rPr lang="en-US" baseline="0" dirty="0" smtClean="0"/>
                        <a:t> bloom, hypoxia</a:t>
                      </a:r>
                    </a:p>
                    <a:p>
                      <a:r>
                        <a:rPr lang="en-US" baseline="0" dirty="0" smtClean="0"/>
                        <a:t>Pathogens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Heavy</a:t>
                      </a:r>
                      <a:r>
                        <a:rPr lang="en-US" baseline="0" dirty="0" smtClean="0"/>
                        <a:t> Metals (</a:t>
                      </a:r>
                      <a:r>
                        <a:rPr lang="en-US" baseline="0" dirty="0" err="1" smtClean="0"/>
                        <a:t>Pb</a:t>
                      </a:r>
                      <a:r>
                        <a:rPr lang="en-US" baseline="0" dirty="0" smtClean="0"/>
                        <a:t>, Hg)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Paint, gas, burning fossil fuels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Toxins/pollutants </a:t>
                      </a:r>
                    </a:p>
                    <a:p>
                      <a:r>
                        <a:rPr lang="en-US" dirty="0" smtClean="0"/>
                        <a:t>Bioaccumulation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CO2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Burning fossil fuels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Acidification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Trash/plastic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Trash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Death, estrogen disrupters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4657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Ways to Clean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Proper working septic system</a:t>
            </a:r>
          </a:p>
          <a:p>
            <a:r>
              <a:rPr lang="en-US" dirty="0" smtClean="0"/>
              <a:t>Properly treat waste water</a:t>
            </a:r>
          </a:p>
          <a:p>
            <a:r>
              <a:rPr lang="en-US" dirty="0" smtClean="0"/>
              <a:t>Buffers/scrubbers on burning fossil fuels</a:t>
            </a:r>
          </a:p>
          <a:p>
            <a:r>
              <a:rPr lang="en-US" dirty="0" smtClean="0"/>
              <a:t>Prevent leaching of toxic chemical/dispose </a:t>
            </a:r>
            <a:r>
              <a:rPr lang="en-US" smtClean="0"/>
              <a:t>of properly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98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Where do all the fertilizers go?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4" y="1251857"/>
            <a:ext cx="9213715" cy="5606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341" y="2057400"/>
            <a:ext cx="4396903" cy="4396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9146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5791200"/>
            <a:ext cx="8229600" cy="8382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Algae blooms - hypoxia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5122" name="Picture 2" descr="Before Installati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94" y="1066800"/>
            <a:ext cx="5715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www.tokresource.org/tok_classes/enviro/syllabus_content/5.4_eutrophication/eutrophicationbi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19200"/>
            <a:ext cx="7905750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698"/>
            <a:ext cx="8229600" cy="1143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What happens when the fertilizers reach </a:t>
            </a:r>
            <a:br>
              <a:rPr lang="en-US" sz="3200" dirty="0" smtClean="0"/>
            </a:br>
            <a:r>
              <a:rPr lang="en-US" sz="3200" dirty="0" smtClean="0"/>
              <a:t>the Sound?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6016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304800"/>
            <a:ext cx="8229600" cy="4525963"/>
          </a:xfrm>
        </p:spPr>
        <p:txBody>
          <a:bodyPr/>
          <a:lstStyle/>
          <a:p>
            <a:r>
              <a:rPr lang="en-US" dirty="0" smtClean="0"/>
              <a:t>Some just reproduce like crazy.</a:t>
            </a:r>
          </a:p>
          <a:p>
            <a:r>
              <a:rPr lang="en-US" dirty="0" smtClean="0"/>
              <a:t>Some are toxic </a:t>
            </a:r>
            <a:r>
              <a:rPr lang="en-US" dirty="0" err="1"/>
              <a:t>P</a:t>
            </a:r>
            <a:r>
              <a:rPr lang="en-US" dirty="0" err="1" smtClean="0"/>
              <a:t>rotists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09800"/>
            <a:ext cx="7391400" cy="4705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100" y="1371600"/>
            <a:ext cx="5101724" cy="409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86"/>
            <a:ext cx="6196194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43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growing-algae.com/images/Chlorella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45" y="691885"/>
            <a:ext cx="3000375" cy="218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03673" y="21562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1.  Algae reproduce</a:t>
            </a:r>
            <a:endParaRPr lang="en-US" sz="2400" dirty="0"/>
          </a:p>
        </p:txBody>
      </p:sp>
      <p:sp>
        <p:nvSpPr>
          <p:cNvPr id="5" name="Right Arrow 4"/>
          <p:cNvSpPr/>
          <p:nvPr/>
        </p:nvSpPr>
        <p:spPr>
          <a:xfrm>
            <a:off x="3505200" y="1219200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4" name="Picture 4" descr="http://www.sea-way.org/blog/Qingdao_algae_bloom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30928"/>
            <a:ext cx="4038600" cy="2481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238345" y="2871488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2.  Algae bloom</a:t>
            </a:r>
            <a:endParaRPr lang="en-US" sz="2400" dirty="0"/>
          </a:p>
        </p:txBody>
      </p:sp>
      <p:sp>
        <p:nvSpPr>
          <p:cNvPr id="9" name="Right Arrow 8"/>
          <p:cNvSpPr/>
          <p:nvPr/>
        </p:nvSpPr>
        <p:spPr>
          <a:xfrm rot="5400000">
            <a:off x="7607840" y="3138188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6" name="Picture 6" descr="http://blog.stillpondfarm.com/wp-content/uploads/2011/02/IMG_20110227_1508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604" y="4114800"/>
            <a:ext cx="3366654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69604" y="3653135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3.  Algae die</a:t>
            </a:r>
            <a:endParaRPr lang="en-US" sz="2400" dirty="0"/>
          </a:p>
        </p:txBody>
      </p:sp>
      <p:sp>
        <p:nvSpPr>
          <p:cNvPr id="12" name="Right Arrow 11"/>
          <p:cNvSpPr/>
          <p:nvPr/>
        </p:nvSpPr>
        <p:spPr>
          <a:xfrm rot="10800000">
            <a:off x="5238345" y="5219700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845958"/>
            <a:ext cx="4907604" cy="301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9" descr="http://i.huffpost.com/gen/1056041/thumbs/r-BACTERIA-BREATHE-IRON-large570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628"/>
            <a:ext cx="6675672" cy="278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ight Arrow 14"/>
          <p:cNvSpPr/>
          <p:nvPr/>
        </p:nvSpPr>
        <p:spPr>
          <a:xfrm rot="16200000">
            <a:off x="1677108" y="3404888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533400" y="4988867"/>
            <a:ext cx="365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4.  Bacterial Decomposition</a:t>
            </a:r>
            <a:endParaRPr lang="en-US" sz="2400" dirty="0"/>
          </a:p>
        </p:txBody>
      </p:sp>
      <p:sp>
        <p:nvSpPr>
          <p:cNvPr id="17" name="TextBox 16"/>
          <p:cNvSpPr txBox="1"/>
          <p:nvPr/>
        </p:nvSpPr>
        <p:spPr>
          <a:xfrm>
            <a:off x="1222442" y="2184624"/>
            <a:ext cx="4949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5.  Bacteria Respiration uses OXYGEN</a:t>
            </a:r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131" name="Picture 11" descr="http://cdn.24.co.za/files/Cms/General/d/1937/36732849c27f4122826441f4afdb96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9459" y="1376062"/>
            <a:ext cx="4444813" cy="5481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ight Arrow 18"/>
          <p:cNvSpPr/>
          <p:nvPr/>
        </p:nvSpPr>
        <p:spPr>
          <a:xfrm rot="1073032">
            <a:off x="4245112" y="1809297"/>
            <a:ext cx="8382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7498404" y="1398925"/>
            <a:ext cx="1562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>
                <a:solidFill>
                  <a:schemeClr val="bg1"/>
                </a:solidFill>
              </a:rPr>
              <a:t>6.  No OXYGEN, fish die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98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8" grpId="0"/>
      <p:bldP spid="9" grpId="0" animBg="1"/>
      <p:bldP spid="11" grpId="0"/>
      <p:bldP spid="12" grpId="0" animBg="1"/>
      <p:bldP spid="15" grpId="0" animBg="1"/>
      <p:bldP spid="16" grpId="0"/>
      <p:bldP spid="17" grpId="0"/>
      <p:bldP spid="19" grpId="0" animBg="1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www.ecy.wa.gov/programs/eap/Nitrogen/Images/eutrophica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-32658"/>
            <a:ext cx="5105400" cy="689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040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457200"/>
            <a:ext cx="8229600" cy="6019800"/>
          </a:xfrm>
        </p:spPr>
        <p:txBody>
          <a:bodyPr/>
          <a:lstStyle/>
          <a:p>
            <a:r>
              <a:rPr lang="en-US" dirty="0" smtClean="0"/>
              <a:t>Human Wastewater</a:t>
            </a:r>
          </a:p>
          <a:p>
            <a:r>
              <a:rPr lang="en-US" dirty="0" smtClean="0"/>
              <a:t>Decomposition (hypoxia)</a:t>
            </a:r>
          </a:p>
          <a:p>
            <a:r>
              <a:rPr lang="en-US" dirty="0" smtClean="0"/>
              <a:t>Nutrients increase (hypoxia)</a:t>
            </a:r>
          </a:p>
          <a:p>
            <a:r>
              <a:rPr lang="en-US" dirty="0" smtClean="0"/>
              <a:t>Disease causing organisms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Dead Zones</a:t>
            </a:r>
          </a:p>
          <a:p>
            <a:r>
              <a:rPr lang="en-US" dirty="0"/>
              <a:t>UN states 200 dead zones world wide</a:t>
            </a:r>
          </a:p>
          <a:p>
            <a:endParaRPr lang="en-US" dirty="0"/>
          </a:p>
        </p:txBody>
      </p:sp>
      <p:pic>
        <p:nvPicPr>
          <p:cNvPr id="4098" name="Picture 2" descr="http://water.epa.gov/type/watersheds/named/msbasin/images/NASA-world_dead_zones_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8600"/>
            <a:ext cx="6896100" cy="40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606" y="1600200"/>
            <a:ext cx="66675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64" y="152400"/>
            <a:ext cx="9168239" cy="485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307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1121</TotalTime>
  <Words>470</Words>
  <Application>Microsoft Office PowerPoint</Application>
  <PresentationFormat>On-screen Show (4:3)</PresentationFormat>
  <Paragraphs>115</Paragraphs>
  <Slides>36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WATER POLLUTION</vt:lpstr>
      <vt:lpstr>PowerPoint Presentation</vt:lpstr>
      <vt:lpstr>PowerPoint Presentation</vt:lpstr>
      <vt:lpstr>Where do all the fertilizers go?</vt:lpstr>
      <vt:lpstr>What happens when the fertilizers reach  the Sound?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Any other sources of nutrients?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Disease Causing Organisms</vt:lpstr>
      <vt:lpstr>Using indicator species</vt:lpstr>
      <vt:lpstr>PowerPoint Presentation</vt:lpstr>
      <vt:lpstr>CLEANING WASTE WATER</vt:lpstr>
      <vt:lpstr>SEWAGE TREATMENT PLANTS</vt:lpstr>
      <vt:lpstr>FEED LOTS/MANURE LAGOONS</vt:lpstr>
      <vt:lpstr>PowerPoint Presentation</vt:lpstr>
      <vt:lpstr>HEAVY METALS</vt:lpstr>
      <vt:lpstr>PowerPoint Presentation</vt:lpstr>
      <vt:lpstr>PowerPoint Presentation</vt:lpstr>
      <vt:lpstr>Acid Deposition</vt:lpstr>
      <vt:lpstr>PowerPoint Presentation</vt:lpstr>
      <vt:lpstr>PowerPoint Presentation</vt:lpstr>
      <vt:lpstr>PowerPoint Presentation</vt:lpstr>
      <vt:lpstr>SOLID WASTE POLLUTION</vt:lpstr>
      <vt:lpstr>PowerPoint Presentation</vt:lpstr>
      <vt:lpstr>PowerPoint Presentation</vt:lpstr>
      <vt:lpstr>PowerPoint Presentation</vt:lpstr>
      <vt:lpstr>Ways to Clean</vt:lpstr>
    </vt:vector>
  </TitlesOfParts>
  <Company>Fairfield Public Schools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POLLUTION</dc:title>
  <dc:creator>Windows User</dc:creator>
  <cp:lastModifiedBy>Windows User</cp:lastModifiedBy>
  <cp:revision>67</cp:revision>
  <dcterms:created xsi:type="dcterms:W3CDTF">2012-03-16T17:45:02Z</dcterms:created>
  <dcterms:modified xsi:type="dcterms:W3CDTF">2015-03-03T16:13:34Z</dcterms:modified>
</cp:coreProperties>
</file>