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9" r:id="rId2"/>
    <p:sldId id="334" r:id="rId3"/>
    <p:sldId id="336" r:id="rId4"/>
    <p:sldId id="337" r:id="rId5"/>
    <p:sldId id="333" r:id="rId6"/>
    <p:sldId id="338" r:id="rId7"/>
    <p:sldId id="339" r:id="rId8"/>
    <p:sldId id="271" r:id="rId9"/>
    <p:sldId id="327" r:id="rId10"/>
    <p:sldId id="340" r:id="rId11"/>
    <p:sldId id="342" r:id="rId12"/>
    <p:sldId id="344" r:id="rId13"/>
    <p:sldId id="309" r:id="rId14"/>
    <p:sldId id="273" r:id="rId15"/>
    <p:sldId id="335" r:id="rId16"/>
    <p:sldId id="275" r:id="rId17"/>
    <p:sldId id="345" r:id="rId18"/>
    <p:sldId id="320" r:id="rId19"/>
    <p:sldId id="331" r:id="rId20"/>
    <p:sldId id="346" r:id="rId21"/>
    <p:sldId id="285" r:id="rId22"/>
    <p:sldId id="322" r:id="rId23"/>
    <p:sldId id="321" r:id="rId24"/>
    <p:sldId id="353" r:id="rId25"/>
    <p:sldId id="289" r:id="rId26"/>
    <p:sldId id="290" r:id="rId27"/>
    <p:sldId id="296" r:id="rId28"/>
    <p:sldId id="291" r:id="rId29"/>
    <p:sldId id="292" r:id="rId30"/>
    <p:sldId id="361" r:id="rId31"/>
    <p:sldId id="363" r:id="rId32"/>
    <p:sldId id="347" r:id="rId33"/>
    <p:sldId id="259" r:id="rId34"/>
    <p:sldId id="359" r:id="rId35"/>
    <p:sldId id="352" r:id="rId36"/>
    <p:sldId id="355" r:id="rId37"/>
    <p:sldId id="356" r:id="rId38"/>
    <p:sldId id="357" r:id="rId39"/>
    <p:sldId id="348" r:id="rId40"/>
    <p:sldId id="313" r:id="rId41"/>
    <p:sldId id="360" r:id="rId42"/>
    <p:sldId id="362" r:id="rId43"/>
    <p:sldId id="314" r:id="rId44"/>
    <p:sldId id="329" r:id="rId45"/>
    <p:sldId id="358" r:id="rId46"/>
    <p:sldId id="317" r:id="rId47"/>
    <p:sldId id="318" r:id="rId48"/>
    <p:sldId id="350" r:id="rId49"/>
    <p:sldId id="351" r:id="rId50"/>
    <p:sldId id="319" r:id="rId51"/>
    <p:sldId id="310" r:id="rId52"/>
    <p:sldId id="354" r:id="rId53"/>
  </p:sldIdLst>
  <p:sldSz cx="9144000" cy="6858000" type="screen4x3"/>
  <p:notesSz cx="7053263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  <a:srgbClr val="00CCFF"/>
    <a:srgbClr val="FF0000"/>
    <a:srgbClr val="FFFF00"/>
    <a:srgbClr val="000099"/>
    <a:srgbClr val="000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7" d="100"/>
          <a:sy n="47" d="100"/>
        </p:scale>
        <p:origin x="-90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1714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8088" y="704850"/>
            <a:ext cx="4637087" cy="34782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435" y="4421823"/>
            <a:ext cx="5172393" cy="41890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523" tIns="45450" rIns="92523" bIns="45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8707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996849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996849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3" tIns="45450" rIns="92523" bIns="45450"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n-US" altLang="en-US" sz="1200"/>
              <a:t>1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996849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996849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3" tIns="45450" rIns="92523" bIns="45450"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n-US" altLang="en-US" sz="1200"/>
              <a:t>1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996849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996849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3" tIns="45450" rIns="92523" bIns="45450"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n-US" altLang="en-US" sz="1200"/>
              <a:t>1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 cap="flat"/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996849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996849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3" tIns="45450" rIns="92523" bIns="45450"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n-US" altLang="en-US" sz="1200"/>
              <a:t>1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3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996849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996849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3" tIns="45450" rIns="92523" bIns="45450"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n-US" altLang="en-US" sz="1200"/>
              <a:t>1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996849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996849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3" tIns="45450" rIns="92523" bIns="45450"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n-US" altLang="en-US" sz="1200"/>
              <a:t>4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2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>
            <a:lvl1pPr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59666" indent="-292179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68718" indent="-233744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36205" indent="-233744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103692" indent="-233744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5B5943B9-F574-458A-886F-DE26F288531B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>
            <a:lvl1pPr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59666" indent="-292179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68718" indent="-233744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36205" indent="-233744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103692" indent="-233744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F2B65CF-FE47-4F66-842B-2ED7BE49C2D6}" type="slidenum">
              <a:rPr lang="en-US" altLang="en-US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8088" y="704850"/>
            <a:ext cx="4637087" cy="347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41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>
            <a:lvl1pPr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59666" indent="-292179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68718" indent="-233744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36205" indent="-233744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103692" indent="-233744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D00DA38-9477-420B-9784-052C7668B20F}" type="slidenum">
              <a:rPr lang="en-US" altLang="en-US"/>
              <a:pPr/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>
            <a:lvl1pPr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59666" indent="-292179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68718" indent="-233744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36205" indent="-233744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103692" indent="-233744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EE30620-F2D6-41C4-86D1-7A019EA4488A}" type="slidenum">
              <a:rPr lang="en-US" altLang="en-US"/>
              <a:pPr/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7" tIns="46749" rIns="93497" bIns="46749"/>
          <a:lstStyle>
            <a:lvl1pPr>
              <a:defRPr sz="2500">
                <a:solidFill>
                  <a:schemeClr val="tx1"/>
                </a:solidFill>
                <a:latin typeface="Times" pitchFamily="18" charset="0"/>
              </a:defRPr>
            </a:lvl1pPr>
            <a:lvl2pPr marL="759666" indent="-292179">
              <a:defRPr sz="2500">
                <a:solidFill>
                  <a:schemeClr val="tx1"/>
                </a:solidFill>
                <a:latin typeface="Times" pitchFamily="18" charset="0"/>
              </a:defRPr>
            </a:lvl2pPr>
            <a:lvl3pPr marL="1168718" indent="-233744">
              <a:defRPr sz="2500">
                <a:solidFill>
                  <a:schemeClr val="tx1"/>
                </a:solidFill>
                <a:latin typeface="Times" pitchFamily="18" charset="0"/>
              </a:defRPr>
            </a:lvl3pPr>
            <a:lvl4pPr marL="1636205" indent="-233744">
              <a:defRPr sz="2500">
                <a:solidFill>
                  <a:schemeClr val="tx1"/>
                </a:solidFill>
                <a:latin typeface="Times" pitchFamily="18" charset="0"/>
              </a:defRPr>
            </a:lvl4pPr>
            <a:lvl5pPr marL="2103692" indent="-233744">
              <a:defRPr sz="2500">
                <a:solidFill>
                  <a:schemeClr val="tx1"/>
                </a:solidFill>
                <a:latin typeface="Times" pitchFamily="18" charset="0"/>
              </a:defRPr>
            </a:lvl5pPr>
            <a:lvl6pPr marL="2571179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6pPr>
            <a:lvl7pPr marL="3038666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7pPr>
            <a:lvl8pPr marL="3506153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8pPr>
            <a:lvl9pPr marL="3973640" indent="-23374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65FD3AC-0120-4646-B135-4BD6B2EE3F98}" type="slidenum">
              <a:rPr lang="en-US" altLang="en-US"/>
              <a:pPr/>
              <a:t>50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ChangeArrowheads="1"/>
          </p:cNvSpPr>
          <p:nvPr/>
        </p:nvSpPr>
        <p:spPr bwMode="auto">
          <a:xfrm>
            <a:off x="3996849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5" name="Rectangle 1027"/>
          <p:cNvSpPr>
            <a:spLocks noChangeArrowheads="1"/>
          </p:cNvSpPr>
          <p:nvPr/>
        </p:nvSpPr>
        <p:spPr bwMode="auto">
          <a:xfrm>
            <a:off x="3996849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3" tIns="45450" rIns="92523" bIns="45450"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n-US" altLang="en-US" sz="1200"/>
              <a:t>1</a:t>
            </a:r>
          </a:p>
        </p:txBody>
      </p:sp>
      <p:sp>
        <p:nvSpPr>
          <p:cNvPr id="38916" name="Rectangle 1028"/>
          <p:cNvSpPr>
            <a:spLocks noChangeArrowheads="1"/>
          </p:cNvSpPr>
          <p:nvPr/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7" name="Rectangle 1029"/>
          <p:cNvSpPr>
            <a:spLocks noChangeArrowheads="1"/>
          </p:cNvSpPr>
          <p:nvPr/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8" name="Rectangle 103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 cap="flat"/>
        </p:spPr>
      </p:sp>
      <p:sp>
        <p:nvSpPr>
          <p:cNvPr id="38919" name="Rectangle 103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96849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96849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3" tIns="45450" rIns="92523" bIns="45450"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n-US" altLang="en-US" sz="1200"/>
              <a:t>1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 cap="flat"/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996849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996849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3" tIns="45450" rIns="92523" bIns="45450"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n-US" altLang="en-US" sz="1200"/>
              <a:t>1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 cap="flat"/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996849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996849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3" tIns="45450" rIns="92523" bIns="45450"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n-US" altLang="en-US" sz="1200"/>
              <a:t>1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 cap="flat"/>
        </p:spPr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996849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996849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3" tIns="45450" rIns="92523" bIns="45450" anchor="b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n-US" altLang="en-US" sz="1200"/>
              <a:t>1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843645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497" tIns="46749" rIns="93497" bIns="46749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4850"/>
            <a:ext cx="4637087" cy="3478213"/>
          </a:xfrm>
          <a:ln cap="flat"/>
        </p:spPr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4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49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BF87F-6637-484A-B9CB-14CA7B952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50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65F7F-AF9D-4986-B246-29D5239BE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7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4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53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4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1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7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91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4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62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31" descr="cr15206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0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Extraordinary Properties of Water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Structure of Water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5737" y="990600"/>
            <a:ext cx="3624263" cy="3733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Polar</a:t>
            </a:r>
          </a:p>
          <a:p>
            <a:pPr lvl="1" eaLnBrk="1" hangingPunct="1"/>
            <a:r>
              <a:rPr lang="en-US" altLang="en-US" dirty="0" smtClean="0"/>
              <a:t>Unequal sharing of electrons</a:t>
            </a:r>
          </a:p>
          <a:p>
            <a:pPr lvl="1" eaLnBrk="1" hangingPunct="1"/>
            <a:r>
              <a:rPr lang="en-US" altLang="en-US" dirty="0" smtClean="0"/>
              <a:t>Opposite charges on opposite ends</a:t>
            </a:r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593" y="1295400"/>
            <a:ext cx="514201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4191000"/>
            <a:ext cx="356859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kern="0" dirty="0" smtClean="0">
                <a:solidFill>
                  <a:schemeClr val="accent2">
                    <a:lumMod val="75000"/>
                  </a:schemeClr>
                </a:solidFill>
              </a:rPr>
              <a:t>Water Molecules have a slight charge.</a:t>
            </a:r>
          </a:p>
        </p:txBody>
      </p:sp>
    </p:spTree>
    <p:extLst>
      <p:ext uri="{BB962C8B-B14F-4D97-AF65-F5344CB8AC3E}">
        <p14:creationId xmlns:p14="http://schemas.microsoft.com/office/powerpoint/2010/main" val="405182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Structure of Water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7467600" cy="2514600"/>
          </a:xfrm>
        </p:spPr>
        <p:txBody>
          <a:bodyPr/>
          <a:lstStyle/>
          <a:p>
            <a:pPr eaLnBrk="1" hangingPunct="1"/>
            <a:r>
              <a:rPr lang="en-US" altLang="en-US" smtClean="0"/>
              <a:t>Hydrogen bonds</a:t>
            </a:r>
          </a:p>
          <a:p>
            <a:pPr lvl="1" eaLnBrk="1" hangingPunct="1"/>
            <a:r>
              <a:rPr lang="en-US" altLang="en-US" smtClean="0"/>
              <a:t>Weak attractions</a:t>
            </a:r>
          </a:p>
        </p:txBody>
      </p:sp>
      <p:pic>
        <p:nvPicPr>
          <p:cNvPr id="66564" name="Picture 4" descr="02-11-PolarMolecule-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2" r="66204"/>
          <a:stretch/>
        </p:blipFill>
        <p:spPr>
          <a:xfrm>
            <a:off x="457200" y="2286000"/>
            <a:ext cx="3581400" cy="3074444"/>
          </a:xfr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1371600"/>
            <a:ext cx="4840287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6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5060" name="Picture 4" descr="hydrogenb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620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0" y="60198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Cohesion – Same molecules that stick together</a:t>
            </a:r>
          </a:p>
        </p:txBody>
      </p:sp>
    </p:spTree>
    <p:extLst>
      <p:ext uri="{BB962C8B-B14F-4D97-AF65-F5344CB8AC3E}">
        <p14:creationId xmlns:p14="http://schemas.microsoft.com/office/powerpoint/2010/main" val="296038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http://academic.brooklyn.cuny.edu/biology/bio4fv/page/image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72" y="0"/>
            <a:ext cx="66546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1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9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581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are the Properties of Water?</a:t>
            </a:r>
          </a:p>
        </p:txBody>
      </p:sp>
      <p:pic>
        <p:nvPicPr>
          <p:cNvPr id="7173" name="Picture 7" descr="http://www.grow.arizona.edu/images/water/ice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47625"/>
            <a:ext cx="4880610" cy="695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775" y="685800"/>
            <a:ext cx="6626225" cy="14401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Pure water boils at 100 °C </a:t>
            </a:r>
          </a:p>
        </p:txBody>
      </p:sp>
      <p:sp>
        <p:nvSpPr>
          <p:cNvPr id="2" name="AutoShape 2" descr="data:image/jpeg;base64,/9j/4AAQSkZJRgABAQAAAQABAAD/2wCEAAkGBhQSERQUEhQUFRQUFBQXFRcUFhQXFBUVFBQVFBQUFhcXHCYfGBkkGRQUHy8gIycpLCwsFR4xNTAqNSYrLCkBCQoKDgwOFA8PFCkdHRwpNSwsKSwpNSkpKSk1NSksKS01KSosKSktKSkpKSkpLCkpLCkpLCkpKSopKSksLCkpKf/AABEIALcBFAMBIgACEQEDEQH/xAAcAAAABwEBAAAAAAAAAAAAAAAAAQIDBAUGBwj/xABKEAACAQIDAwgECggEBQUAAAABAgADEQQSIQUxQQYTIlFhcYGRMqGxwQcjQlJTcpLR0vAUFWJjgpPC4RZDorIXJDNU8URzg7Pj/8QAFwEBAQEBAAAAAAAAAAAAAAAAAAECA//EACARAQEAAQQDAAMAAAAAAAAAAAABAhESMVEDEyFBYfD/2gAMAwEAAhEDEQA/AOxxQEAirygWigYQhyBQMEKFeAZh3hQCAcEEKAqAQCAwFAQrwCAwADDhWggHABAIBABMMQGFAOEYcKAd4IDAIAJggMKARibxRiDAPNChNE5oC7xV4yDDLQFs0YrGKJjVVtJURKjawompvhzSLJDDiVihMtFiGImKvIBAYzjFYoQhs3X+SJSHZ1ZvSrL4ID55yRAvmqgbyB3kCNPtGkvpVaY73Qe+UVfBNTGZq9lG88xQ07zl9drR5Nnvxr1D/DhgPC1GBY/r7D/T0vB1PshHlBQ4VQe4MfYI1Rw5H+ZUPig/2oJIF+tvMwEjblLgXPdTqn+mKO2U4LVPdRrfhiwe0+Z++Hf83gJG1l+ZW/lVPuhHao+jrfyz744DFCA2Npfu632Le0w/1j+6q/ZH4o4IBAR+sf3dX7I++F+sD9FV+yv4o7DgNfrA/RVfJPxwfp5+iq+SfjjtodoEdtoH6Gr5U/xwDaJ+iqj+FT7Gj9oLQGv1h+7q/Y/vAdo/u6v2P7x0wrQGTtE/RVvJB7XiTtQ/Q1vKn+OPNTHUPKNNRU/JHlAQdqn6Gv5U/wAcT+tz9BX+ynueB8DTO9F8pErbEoHfSU+Y98CUdrDjSr/YHuaENqKfk1R303915T1+TOFO+iv2qg9jSI/JjDC9qZF+qpV/HA0J2xTG8lfrq6/7lElYfELUGZGDDrUgjzE5zjeS1F2y01r5j1V6vvYzZ8mNgLhKApqSxJzMWJJLHv7IFsTG6kXG6olRCdtYIG3wTSLKLEbVo5eYaKEEAggCRMUtjcAdslGRsaOifH2QGedvCVdw3WGltN2gGnCJX7opDAcC98XaJixAUIoGN8Iu8BV4YMRFXgKBgzQhAYAFQxWaJWHAPNDBhWggDNBeEGHWLwxAF4M3bAICIBFoknvijEwEsI05jxEZeAw2vASHiW03CTGMgYo6GBE5PdLE1ydci0wvZmzE+wTS3mc5Ln47FHtpD/Qx94mitAUDGqxjxMj1TNIhtBA7awSoslEWDG1F44JhopTFxAMVAK0g7ZxPN08x1AIvbfY75OBlXykS+He3WPbAiUdq02AIdSOGsdbHqqlsw0BPkL75y/aNUq4dSOjqwY7idL7+kp6uBHbI1HlFVDXGWw3BM9zra1ielrpoeMiOn4HlGtRFboqWFwpOtgASdw+cPOO7O5SU6rsmqupIswtm7V65hamMSqlOovOB8+UsiMpUqBcE2IuLDXeJLqAOVZK5uCcxFMMFYgal7Kdw1374HSM4gBma2XyjQqFD8466HLqx01awG60sn2kx9EAADW97n1aDWVVpDBlRT24hbKatMPpdTa+vUb75LOMHX5W9sCbeDNI64kcCImvj1X0jYQJQaKvIB2lSy5swta97bx1yFV5RqFLAWQfKqdBLHcQTv8oEna/KOnQsDdnO5V3ntN9wEo6HKp2u3MnTeXbTfw0tK5KoxBNesyqLsAQGz5VPFTbKPX2TQYHAFqYZWyrY5RlIuN1zfd5QKp+XtqjIaSCwBHTILA2udRZRLnZ3K6jVC2JBPiL9V7WPhID8nedZlcA0m3q3zrWBXw9kzJwf6EWVL2W5yLdncDN6J10JtcW0gdOSuDrwjkwuweVYai1RS9UrrUpoL1EuL2yNYsAL7urjNNgNrJVUPSa4I3e7sPZAsmESZR7Y5ULRFrZmPAbh2Enj3XlRtLlg5pDJlBc6NfQA6cO3QQNkZExuMSmt6jqg62IEy1Da1ZEFnQ5hq+YnLbUnKRvmY23jlqOGzPWqdqnL1ejuUb914G6PKfDE2Fanfv0890cxR09c5Lapz9yvNu25SmRbdYFt0ujyqq0lyIjOo9Im5sBoLW3A9IwNzyTHTxJ/eIPKmv3zR2mW5A4jnKdZx8qsfVTpzUwCMZqx5jI9YzUREYwQnGsEqLUGKEQBFgzDRSxV4gQ80A5D2xTzUXHZ75MBkbaI+LbugYxuSVGqoNiGsdVNswOlmuD6rR6pyQYVKb0apVtQ2cXRV3DJpvHUT1y22e0dxlDEG/NPSIPCoje1TM0RsDyPRBdmZ3Y3dgqrckWNvmixPnffaz+J2Hhs2qvYWOVcwpm1iMwHpWIvJWyxif8A1BodnNBx55jaWIlGMxuwFqM74CoKdUWV01Vdd9wQCp9UjYbY20TfnCLgWBFSnY6cDYn1eM3RpDqEaxuHZ1srFTfeNCdDx77HwgZelsGlpzoQVLAFgQxJI1Cgj1SLhcS9E5CHy5rAhGyAfWtYeekstmcnSHdazM12zA5bdK+ZmzW0ucth32mkbDqd/j298IxLV6wraF3VxYIi3cW7tw7TJGEwNV3e1NiSRYuwCjTXNqbnsABlrX5PZmNzbirqAGFjoLDjbS/G0sTgSKQprUYEfKPSPaNeEKzdetUot0w5AGuUUstuA3kgd95VbU2bicURdPiSLhWKLmI1DErmLDUWsBumuo7A0Odi1+Nvvk7BbNSl6I4WubbuoWFgIRg9j7KFGoOd0DakFswvmvfMd40UdlrTQYvaOZSlyNxuLbgRxGltJe4zZtOoDmXU8RvGt/bKWtySordqlSoQNRcqMt+F1GsqipY8AkE63IGu7KNfHfKitss1KwZUZ0U6ixYtpfLrprr5mavZq0Dc07MRvJOZr2tx3HulgWCr1AQMJs/Zzs7gYOtQGYlSRSVQCBvyPdtQe68SvJauKrWBZX1LGolMr3WzN2btbb5v826YjbtavhqxK0BUpVDq92uLm4uFBsbnjv0kCtqbCVKRFqbHS+bpNu4EtoeF9B2SnxmzOcqDKaeUAZ6bBSLlQot0tDrawvu77WlY4lkzDCsy62W2pPAhWc3HbYd0XsnZeKppUrtTDVWPRpAorBOJUkWDbrdxgY/D8mcRWqO1qtOjnsiLm1C2Be5OVaY7zNMmHoUMMfi6IKtlABN8xPyvGx7ryZgqdWriDrzNlIdS2dyzLcK1hlvqDoTuEu6HJ2mts3SAsSCBYsNzHygZLD8nK9VlORKYIJL6DeNAFGtvdpGP8DVi5Z6qqNAcvSYoBYCxAC+wdV50RhIWL3GUVXIfZ5o0aikgnnnPRvbUL1zREys2CPi27aj+6WYEoJt0ZqGPGMVhKiI51hQMRBKi1BihELFWmGi4dom8UIBxnGC9Nvqn2R2N1x0W+qfZAzuCrqLXIHf6peUTKPZ46+uXlGA/FXjKhs28ZbCw1vfv6o9IAITtbUAnutf1wAw7wI1baGQdIZba9LdbrvujGG2nTxCPZrBGAJDdG9r6MND2jhHseHKgUwrX9IMbXFj1yJh8Czkc5TRFUdFbhrNfgoAAgS6VekqkioCBqTmBAtp+RG6G26TMFBIuLqWBAYcbEyDj8DTQjMruGbNq7CncXOqKQOHEGNYbmSt7sDmKgAnN0esnUfdAPEbVqrUckqFD2QZbgi1xe2uolpgNpiqxAB0AJb5Pd39kdo0lamMtwDr29Wt98fp0gosPPTXvtKFSoemrsc7ElSbg7r8JJx+0ghygXbf1BR1sTulTiccN7Kr/AFAfd74D1Ciq4qmaY0YPntutluL+IEvarGxsATwBNryJsyzU1fm8hN9DvAvJZgQ2xtXT4lzcjjSAA67577uzhJxMarVcqkm9gL6amZ6ryuQn5SjgWXLfrIz2v4QNLAJmm29UplDY1KbGx6OVlvxFtGE0DgOu8gEcND/aBDxexUclhmRmKkshIuVtYkHS+g8pOMbXDKBYDQ9p398UAALCBR7S2diWY81XyKx4gEr2DSKp4d6dILUqGowvdiLXHAeUtWbWUj7XSozIN4UMN2qnTwO7TtECZsM/Ffxv7f7SwEr9iD4le9/9xlgplBtGaw0jrGR67Sog1G1giXbWCBdLrFRIEO8yow0WIi8UsBV4h9Qe6KhGBlNlVDmYEaBjY+O4iaKjKHBplZx+0T7vdLygYEoQQoZEBVodokGHaQKyyrxWGqqSRWOvzsgsL7h0TfS8mrROpztu7LA9duuQcXhw1izqStxdlHj2W8IB4PK9yzhwrHUgBdf7SCmxMKa4rrzgcKbBXcU2VdTZdx8N8k4jZ5JQs1JALjRWN76jQkAevskvB0zYWCZdxOlyvUMukordpYh66A0Qwtmy7xqRxFxp7IrYn6WMorIoG92Lq3ggAvbvl6qgbhaFm1gVmOwCWZ6hKgEknQ3HXqNJUUuUgpE5KTvTBF3LKWt1gcRNPVphhYi4O+MphKXBUPgDAkU6oZQw3EAjuIvFRCKAAAAABYAdQ3RQMA7yFi9j0apzVKasSuU3HC97SaZBxlCq+isFXsJDd97aQJNKgqgKoAUAAAbhaLvIGy6FZLiq6uPkn5Q7DwIlheAkmJMUYhoFTtHZb1m1qFU4hLhivfwJ4nqlfh9l0aQc0dSeiSSCRbXL7Jd4+gXpsitlLKRmAva/G0pqezBRV9SzObsx4nhoO8yCy2NpQTx/3GTgZC2X/wBGn9Ueu5kwGaBsYxX3R0iMVTKivcaw4VQ6wQL0QEQA9cI75lSxDBiBFBuuAqAzKcv+XKbPw2dLPWclaSndmtcu37K6HvK9c8+7V5U4rEuXrV6rEn57BRruVQbKO4QO07Y5RNha1Toh1BOm47+BknZvwo4JvTdqZ45lOnit5zzktt5cRhmw9TWqlNrE6l0XUdt1F/BZLwnJWghtjOfw7X9JlJontFRQR5yI6zg+V+Eqi6Yiie9wp8msZOp7XoNuq0j3VEPsMwGC+CfBVVzU67up+VTdCvmBJtP4HMGN5qt3t9wjVW3OPpgXzpbrzCNPtvDjfXojvqIPaZmaHwUYFd6M3eze4iSB8GOBG6kRb9tiPG5PujUaAbZoWHx1HXd8bT17tdYttp0dL1aWu69RNe7XWVn+EcPzaU8vQptmVTcgG53a/fH8Xyco1Vy1VzqPkk2HjlsTAfGKRrtzyFRfcyFRwFzeFR2lSUa1qJ3EBWQaW6gdbxrC7JpKMmSmLWsqi1gOJ6++Fg9nUCMoVWsb2KjS5v1brwJQ2vR+kQfWZR7Yo7Vo/S0v5iffI1OitwMjjXfYW7zJYw6/m0CDiMajvl5wZQBoCLNfW9xwkKtiaaYik6Oqr0kqXYBbZTYm5toeMsMRWpAliuY0xqQoJHGw6zHcMaNYK62YA3Ukaq3cfRMBJ5QYbd+kUP5tPv8AndkSOUmF1/5ijpv6a2/vJZw6ngIBhl/8ce/rgVtTlhghvxVEfxg+yOYTlNhqoJp1lcDeVDED1Q8VsGm5FwMo3pkSzd5tfTeLEaiLXYtJdFGUWtZSQCN2o3GBC/xvgs2X9IQMDYg5gQe5hFDllgySoxFIsN4DAmB+SGFPpUlJ6yBceIAJ8Y1/gvCg3Wko1voF0PlKHK3LPBoSrYikGG8FtRIWP+EHBUr5q17fNVzvF9NNdI1X+DTBOzOyMSxudRv42NrjulJt/k/hKKlqiUxkcKEqN02QHLmFz47jp5Qn1YU/hIpVs3M06hA3s4CLx7zMry75Z1RZKToFdSTkILD0fldRueqWeRWpmls/CVKiH5bqKVLXfdmC5u5RMltXYlLBq1XFutSsSRTooLI7AAkk6FkBOpFr2IuYHYdiAjDUAd4o0r9+QScDKDkzylTFYanV9EsLMo3K69Fl7ri47CJdB7yqdLyPUaKLRqoRKiJUGsOJc6wQq9DQwsISLiseF0Gp9QkD9bEBRr4DiZWV8aW7BwEYd8xuSfGNPiQPR1MI4r8Ke2TWx7pfo0AKY6sw6VQ/aNv4Jjp0nlVyRwfx1Va9XnSzMwGWoudjcruGXU/OuOqc7r0cpkUmjXZGDKSGBuCN4nTeSXwzmki0sZTLqAAKiWvYCwzI2h04g+E5dF06V/77oHobZ21NkYts1J6NOqeKs2GreQKknzmio7JqLrSxdUrwFUJWX7RAb/VPNNJMMq9LnajdQKonmQSY/heUtSif+XzUvq1Kt/HpC/lA9N0ufHpcy461zo32TnHrEljuI8jPN+F+FfaNO3/MFgODKh9qy9wXw5YsDprSbTeaZ1P8Lrb1wO2VsM7EEOV6wANYqsSouTpOUYT4ciTZqNO/XnqKNewhvXLZfhZ3ZqLaEE5aq2Pmt5qYZXhi5yct6tNxqTc9duECsbkDeN8xqfC7SO+g/wDMT7otPhUw668zUF+ooffL6sul3RsbtC1mW/4rYW9jTrX7Fpn+uD/ixhPmVvs0/wAcnqy6N07aF8Le9+N/WLaeEdpU8osNO6ZTEfChhGA6FfQ30FMf1xbfCxh+FGsf5Y/qj1ZdG+dtZYwwrTHP8LdLhh6h72QSNX+F+wJGGIA4tVFvUserLpN+Pbec20brllF7XF7aAkjtsPDznL6/w8/Nw6/bYj/aJVYn4dMSR8XRpLobFs7G/Xv1mdG3aKZfKDlsxAuC1rHq3GJanUPylXuUt5XI9k4Jifhi2g26oiD9mmntIvIFf4RcXV0rVHYdS1KlP/6yIHeNo4OmNcTiqijqNZaC6fUyn1zL4zltsfCEtTNOpU11pIark/8Autcf6pxnEVKFW5IqK3WXLi/c33ypqLY9fbA6Zyi+GytU6OFp8yPnuQzkdg9Eeuc6xmPqVXL1XZ3O9mNz3dg7BIxMmbKZRUVnQVFB1RiwDDqJUgiB0b4INoFjWw/YKqDuISoB5ofAzo1LFMh7OImc5Hvgriph6NOlUCm41z5W3lSTqOsix6wJrq+HFQZl3/nQywO08SGFxr7uyN1HlQ1QobjQ8Rw8ZKpY0OO3iPzwgKd9YIy76wQLDHbY4Lu6+vukKjUB4HxjgUDfI9XEBtBoBxlQrFY1V3Hs8TuAHXOf8v8AlFUVv0ak2QkDnGB6Rz6ZVI3LrYkbyCOBmtx4AylbnI1z5G3tmI5X7M/SnWtRI50AKUNgKuQ6NTY6E77rx4SCRVwtM0ebUAUwoVfDUaAdZN5gtu7JqUnuwOQ7mGqnx4HsltT2vVpkgg3B6SOCLdhB1Bk2hyrpto90vob6qeoHTd3yDD7oebhNLtXD4YozqACFuDTIAJ4XUdG1+oCZinvhTsBaAmIeRCTF30iBNhyV5DfpFPnqzEU1PSRP+ra1wTcWVT2XO/daamNyukTLKYzWsnh6DOwVAWY7gNTN9Q2JSWhaqbVOgc+bRbL0hwBBN98mYjk1zRzYQK9M2GVfTGg3g6n87pRbcpNVTISUZWuVYEAm249U63DPx8MTLHNdbPr06tep+jJSIZMpXKSl+wE6E6boeJoVEw69FTzLlrWGYNfMDmtcg9R+bMjsPG1sFXWplJUHpAahl46jjN/tHadPED4lrDEUzlUizF0OYgjhcAj+KdsMt2P7Zy1mU6UO1NrVKZFcFDz6AMQEF8/pA9GxuQRe0ax+0TSVaZRWSra6rYEsoADXt16yJScsGKi2TQqOA7Bw1jFCvnJyFjbU3AH53TG7LjTkuM74/ouq+KIfD03pqzpTU0wAMoGZrCoLjMN2/U3jlQAmspojMSbsCctMkg9DS2huPCVGztqkVgUUmoumZ7WAHXxsPAS/x3KGlg8Io9KvUF//AND2HgPHdO2GWstvxyyllkn1FGz6FV0ympSRAwqE9J3a91Atoul/LdIWJ5LVqlECm4epUdstHMAwRCTdiTobW07fCZnC7QrGpmTMzE3IFyPVumyG0bIL6NYXyncewicL5N1s05d9uk5YKtQam2V1KsN4YEHyhXnXNi7OGLpAYukrUVpEIxGUplNwwfQ6qbX/AHY6zMVy25ILgnXI+ZHBKhtKg13G2h79OMxn4riY+SW6MvmhgxJgAnF1ORomKUxLSgpM2cmtzoOv874zSIA3C/br6o5z0gvMJth1qKaZKkaL2b/eSZ07kxywL0FqsNb5Xy+iT87XcDY9xB7DOPYQM2iAs/Z8kdZJ0UdptLuhjmpUqWGodNjUz1GF8rtfRF/ZFzrx14SxHb3CYhbrow/NjM/iEZG1uCPzpGdn4p6QU31AF+3SXwqJiktuYfaX+00qlG1z8pCT1rax84I1itlVUYjKTxBXUEdcEC6Zs+pOUcBxPafuiOZA4kiGFBECKfz/AGlQP0fXdKXbXI+nXG8oQb3W2W/ap0MvdYfNm3XIOcbU2Fi6YsQmIpjcHFyB+yx6S9waZbG4elrzlKtQPWPjEv2ZrEfaM7cKJ6oziNiJUGqjWTQcCxOBW3xdVHud2qN4h7DyJkR6LIbMLfnrnYtu8haCoXqNh1GutXodujLvNr8JynbVGkr/ABJ042JYXvwvqB3yKgBotWESpi1XugTMJjQpBvYg3BA1FtxHbLrZ/KHm75KmVm9I3sW1433m/EyuobEqNuoq31alj7THjsB/lYXED6ro3qyRLpwlkq9flOXJJdCSysTZQcyar6NtOzdHP12zCoDUDc4QWzAG1hbS4mZbYo408Uv/AMKsPUREfqun8+sv1sO3uaa9mXbHrx6aY1Fbm7InxYXNbMDUAtcMbm5O+4AMMYVMxYAqDfKFYqVOm5iOkAeBHjMwNnrwxFu+nWHuMP8ARhwxSePPj+iN+S7Y0FHAIM3p523sGsD84EW6V+8ReH2fTT0UIJvchzqOq3fxvM6MMeGLpfbrD+iGcM3/AHdP+ZU/DJuva3GNFT2bRW5FLUizXdrG+u7/AMxRwlIkE0la1gQxvuFtCRcd3YJmhhD/AN1S/mVPwwfoHXi6X2q5/ojdTbGrFlVwANRZfSGTUkaDRvHtiqO0hTZGWnRBUEXILE/tEs3pdsyf6tQ78Up7krt/RDGxEP8Amu31cPUP+4iWZ2cJcJeWuq8sKmt6qaWABC239W7ttulHtvbQruXqVQ5KgHdlsNAFUCw4+J8ZAXYSncuKbuoW9rR5OThO6hiT3tST3GLnllzSYYziKmpUThIjt1TQYnk8yKWahlAG96wPqW0o6qr2eF/fMNmS0VTpljYa+XvhGLwjKG6Qv2XI175Q6mEt6TKO45j6tPXJWHwt/QpvUPWdF8cv4vCX2w9imqwzc1QU7mKGoT3HcO8zouy+TFGjZiWrMBo1SxUfVQdEd/rgYDZfIvFVgOcK0qehCgDzyra/eTNpsXkrSw46K3bizG7eHV4TQNiBwEjVMRfdpKGKyWkRcSabBl0IkyrrK6sBeBpMLytplRn6LcRDmRYiFCNkKcAEEE1Q4i3iubMEEgcU9l++K53s8oIIHNPhFXnQ1LpHLZkzOTZxoeNtQSJzB8OUYht/H8+MOCZ/IDUok0jBBAsdj4HEVDaiL26yoH+qabAbKx1xzhRFG9jZiO4KYUEDTUdj6aPUHcRrfj2RxNluv+c48jpBBAbqYKrc/HaaWuov23t/fwiP0FySC40sb5Rr1woIDh2e9gS9Ox/dLEVdlE/Lpm/Dmhu69TBBAcTZJX5afyR98c/V78KqjupKIIJQHwNX6c6ngij3Rk7FYtmavU06rD1AQQQGcXsgFT8bUJ4XNxfusJkdo7Pxim2jLbQqwsRu3M1x5QQSDP4gPfpb/D3SPYwQQFIsRUGukEEDa8kcCqUHaoSCTm0AY29G1iQL365oeTm26uZVZQKRbKBfpWY2VrDQHiQNNe6CCQbB6YjFRDw90EE0qJVoHrkOrT6zCggMm3VBBB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QUEhQUFRQUFBQXFRcUFhQXFBUVFBQVFBQUFhcXHCYfGBkkGRQUHy8gIycpLCwsFR4xNTAqNSYrLCkBCQoKDgwOFA8PFCkdHRwpNSwsKSwpNSkpKSk1NSksKS01KSosKSktKSkpKSkpLCkpLCkpLCkpKSopKSksLCkpKf/AABEIALcBFAMBIgACEQEDEQH/xAAcAAAABwEBAAAAAAAAAAAAAAAAAQIDBAUGBwj/xABKEAACAQIDAwgECggEBQUAAAABAgADEQQSIQUxQQYTIlFhcYGRMqGxwQcjQlJTcpLR0vAUFWJjgpPC4RZDorIXJDNU8URzg7Pj/8QAFwEBAQEBAAAAAAAAAAAAAAAAAAECA//EACARAQEAAQQDAAMAAAAAAAAAAAABAhESMVEDEyFBYfD/2gAMAwEAAhEDEQA/AOxxQEAirygWigYQhyBQMEKFeAZh3hQCAcEEKAqAQCAwFAQrwCAwADDhWggHABAIBABMMQGFAOEYcKAd4IDAIAJggMKARibxRiDAPNChNE5oC7xV4yDDLQFs0YrGKJjVVtJURKjawompvhzSLJDDiVihMtFiGImKvIBAYzjFYoQhs3X+SJSHZ1ZvSrL4ID55yRAvmqgbyB3kCNPtGkvpVaY73Qe+UVfBNTGZq9lG88xQ07zl9drR5Nnvxr1D/DhgPC1GBY/r7D/T0vB1PshHlBQ4VQe4MfYI1Rw5H+ZUPig/2oJIF+tvMwEjblLgXPdTqn+mKO2U4LVPdRrfhiwe0+Z++Hf83gJG1l+ZW/lVPuhHao+jrfyz744DFCA2Npfu632Le0w/1j+6q/ZH4o4IBAR+sf3dX7I++F+sD9FV+yv4o7DgNfrA/RVfJPxwfp5+iq+SfjjtodoEdtoH6Gr5U/xwDaJ+iqj+FT7Gj9oLQGv1h+7q/Y/vAdo/u6v2P7x0wrQGTtE/RVvJB7XiTtQ/Q1vKn+OPNTHUPKNNRU/JHlAQdqn6Gv5U/wAcT+tz9BX+ynueB8DTO9F8pErbEoHfSU+Y98CUdrDjSr/YHuaENqKfk1R303915T1+TOFO+iv2qg9jSI/JjDC9qZF+qpV/HA0J2xTG8lfrq6/7lElYfELUGZGDDrUgjzE5zjeS1F2y01r5j1V6vvYzZ8mNgLhKApqSxJzMWJJLHv7IFsTG6kXG6olRCdtYIG3wTSLKLEbVo5eYaKEEAggCRMUtjcAdslGRsaOifH2QGedvCVdw3WGltN2gGnCJX7opDAcC98XaJixAUIoGN8Iu8BV4YMRFXgKBgzQhAYAFQxWaJWHAPNDBhWggDNBeEGHWLwxAF4M3bAICIBFoknvijEwEsI05jxEZeAw2vASHiW03CTGMgYo6GBE5PdLE1ydci0wvZmzE+wTS3mc5Ln47FHtpD/Qx94mitAUDGqxjxMj1TNIhtBA7awSoslEWDG1F44JhopTFxAMVAK0g7ZxPN08x1AIvbfY75OBlXykS+He3WPbAiUdq02AIdSOGsdbHqqlsw0BPkL75y/aNUq4dSOjqwY7idL7+kp6uBHbI1HlFVDXGWw3BM9zra1ielrpoeMiOn4HlGtRFboqWFwpOtgASdw+cPOO7O5SU6rsmqupIswtm7V65hamMSqlOovOB8+UsiMpUqBcE2IuLDXeJLqAOVZK5uCcxFMMFYgal7Kdw1374HSM4gBma2XyjQqFD8466HLqx01awG60sn2kx9EAADW97n1aDWVVpDBlRT24hbKatMPpdTa+vUb75LOMHX5W9sCbeDNI64kcCImvj1X0jYQJQaKvIB2lSy5swta97bx1yFV5RqFLAWQfKqdBLHcQTv8oEna/KOnQsDdnO5V3ntN9wEo6HKp2u3MnTeXbTfw0tK5KoxBNesyqLsAQGz5VPFTbKPX2TQYHAFqYZWyrY5RlIuN1zfd5QKp+XtqjIaSCwBHTILA2udRZRLnZ3K6jVC2JBPiL9V7WPhID8nedZlcA0m3q3zrWBXw9kzJwf6EWVL2W5yLdncDN6J10JtcW0gdOSuDrwjkwuweVYai1RS9UrrUpoL1EuL2yNYsAL7urjNNgNrJVUPSa4I3e7sPZAsmESZR7Y5ULRFrZmPAbh2Enj3XlRtLlg5pDJlBc6NfQA6cO3QQNkZExuMSmt6jqg62IEy1Da1ZEFnQ5hq+YnLbUnKRvmY23jlqOGzPWqdqnL1ejuUb914G6PKfDE2Fanfv0890cxR09c5Lapz9yvNu25SmRbdYFt0ujyqq0lyIjOo9Im5sBoLW3A9IwNzyTHTxJ/eIPKmv3zR2mW5A4jnKdZx8qsfVTpzUwCMZqx5jI9YzUREYwQnGsEqLUGKEQBFgzDRSxV4gQ80A5D2xTzUXHZ75MBkbaI+LbugYxuSVGqoNiGsdVNswOlmuD6rR6pyQYVKb0apVtQ2cXRV3DJpvHUT1y22e0dxlDEG/NPSIPCoje1TM0RsDyPRBdmZ3Y3dgqrckWNvmixPnffaz+J2Hhs2qvYWOVcwpm1iMwHpWIvJWyxif8A1BodnNBx55jaWIlGMxuwFqM74CoKdUWV01Vdd9wQCp9UjYbY20TfnCLgWBFSnY6cDYn1eM3RpDqEaxuHZ1srFTfeNCdDx77HwgZelsGlpzoQVLAFgQxJI1Cgj1SLhcS9E5CHy5rAhGyAfWtYeekstmcnSHdazM12zA5bdK+ZmzW0ucth32mkbDqd/j298IxLV6wraF3VxYIi3cW7tw7TJGEwNV3e1NiSRYuwCjTXNqbnsABlrX5PZmNzbirqAGFjoLDjbS/G0sTgSKQprUYEfKPSPaNeEKzdetUot0w5AGuUUstuA3kgd95VbU2bicURdPiSLhWKLmI1DErmLDUWsBumuo7A0Odi1+Nvvk7BbNSl6I4WubbuoWFgIRg9j7KFGoOd0DakFswvmvfMd40UdlrTQYvaOZSlyNxuLbgRxGltJe4zZtOoDmXU8RvGt/bKWtySordqlSoQNRcqMt+F1GsqipY8AkE63IGu7KNfHfKitss1KwZUZ0U6ixYtpfLrprr5mavZq0Dc07MRvJOZr2tx3HulgWCr1AQMJs/Zzs7gYOtQGYlSRSVQCBvyPdtQe68SvJauKrWBZX1LGolMr3WzN2btbb5v826YjbtavhqxK0BUpVDq92uLm4uFBsbnjv0kCtqbCVKRFqbHS+bpNu4EtoeF9B2SnxmzOcqDKaeUAZ6bBSLlQot0tDrawvu77WlY4lkzDCsy62W2pPAhWc3HbYd0XsnZeKppUrtTDVWPRpAorBOJUkWDbrdxgY/D8mcRWqO1qtOjnsiLm1C2Be5OVaY7zNMmHoUMMfi6IKtlABN8xPyvGx7ryZgqdWriDrzNlIdS2dyzLcK1hlvqDoTuEu6HJ2mts3SAsSCBYsNzHygZLD8nK9VlORKYIJL6DeNAFGtvdpGP8DVi5Z6qqNAcvSYoBYCxAC+wdV50RhIWL3GUVXIfZ5o0aikgnnnPRvbUL1zREys2CPi27aj+6WYEoJt0ZqGPGMVhKiI51hQMRBKi1BihELFWmGi4dom8UIBxnGC9Nvqn2R2N1x0W+qfZAzuCrqLXIHf6peUTKPZ46+uXlGA/FXjKhs28ZbCw1vfv6o9IAITtbUAnutf1wAw7wI1baGQdIZba9LdbrvujGG2nTxCPZrBGAJDdG9r6MND2jhHseHKgUwrX9IMbXFj1yJh8Czkc5TRFUdFbhrNfgoAAgS6VekqkioCBqTmBAtp+RG6G26TMFBIuLqWBAYcbEyDj8DTQjMruGbNq7CncXOqKQOHEGNYbmSt7sDmKgAnN0esnUfdAPEbVqrUckqFD2QZbgi1xe2uolpgNpiqxAB0AJb5Pd39kdo0lamMtwDr29Wt98fp0gosPPTXvtKFSoemrsc7ElSbg7r8JJx+0ghygXbf1BR1sTulTiccN7Kr/AFAfd74D1Ciq4qmaY0YPntutluL+IEvarGxsATwBNryJsyzU1fm8hN9DvAvJZgQ2xtXT4lzcjjSAA67577uzhJxMarVcqkm9gL6amZ6ryuQn5SjgWXLfrIz2v4QNLAJmm29UplDY1KbGx6OVlvxFtGE0DgOu8gEcND/aBDxexUclhmRmKkshIuVtYkHS+g8pOMbXDKBYDQ9p398UAALCBR7S2diWY81XyKx4gEr2DSKp4d6dILUqGowvdiLXHAeUtWbWUj7XSozIN4UMN2qnTwO7TtECZsM/Ffxv7f7SwEr9iD4le9/9xlgplBtGaw0jrGR67Sog1G1giXbWCBdLrFRIEO8yow0WIi8UsBV4h9Qe6KhGBlNlVDmYEaBjY+O4iaKjKHBplZx+0T7vdLygYEoQQoZEBVodokGHaQKyyrxWGqqSRWOvzsgsL7h0TfS8mrROpztu7LA9duuQcXhw1izqStxdlHj2W8IB4PK9yzhwrHUgBdf7SCmxMKa4rrzgcKbBXcU2VdTZdx8N8k4jZ5JQs1JALjRWN76jQkAevskvB0zYWCZdxOlyvUMukordpYh66A0Qwtmy7xqRxFxp7IrYn6WMorIoG92Lq3ggAvbvl6qgbhaFm1gVmOwCWZ6hKgEknQ3HXqNJUUuUgpE5KTvTBF3LKWt1gcRNPVphhYi4O+MphKXBUPgDAkU6oZQw3EAjuIvFRCKAAAAABYAdQ3RQMA7yFi9j0apzVKasSuU3HC97SaZBxlCq+isFXsJDd97aQJNKgqgKoAUAAAbhaLvIGy6FZLiq6uPkn5Q7DwIlheAkmJMUYhoFTtHZb1m1qFU4hLhivfwJ4nqlfh9l0aQc0dSeiSSCRbXL7Jd4+gXpsitlLKRmAva/G0pqezBRV9SzObsx4nhoO8yCy2NpQTx/3GTgZC2X/wBGn9Ueu5kwGaBsYxX3R0iMVTKivcaw4VQ6wQL0QEQA9cI75lSxDBiBFBuuAqAzKcv+XKbPw2dLPWclaSndmtcu37K6HvK9c8+7V5U4rEuXrV6rEn57BRruVQbKO4QO07Y5RNha1Toh1BOm47+BknZvwo4JvTdqZ45lOnit5zzktt5cRhmw9TWqlNrE6l0XUdt1F/BZLwnJWghtjOfw7X9JlJontFRQR5yI6zg+V+Eqi6Yiie9wp8msZOp7XoNuq0j3VEPsMwGC+CfBVVzU67up+VTdCvmBJtP4HMGN5qt3t9wjVW3OPpgXzpbrzCNPtvDjfXojvqIPaZmaHwUYFd6M3eze4iSB8GOBG6kRb9tiPG5PujUaAbZoWHx1HXd8bT17tdYttp0dL1aWu69RNe7XWVn+EcPzaU8vQptmVTcgG53a/fH8Xyco1Vy1VzqPkk2HjlsTAfGKRrtzyFRfcyFRwFzeFR2lSUa1qJ3EBWQaW6gdbxrC7JpKMmSmLWsqi1gOJ6++Fg9nUCMoVWsb2KjS5v1brwJQ2vR+kQfWZR7Yo7Vo/S0v5iffI1OitwMjjXfYW7zJYw6/m0CDiMajvl5wZQBoCLNfW9xwkKtiaaYik6Oqr0kqXYBbZTYm5toeMsMRWpAliuY0xqQoJHGw6zHcMaNYK62YA3Ukaq3cfRMBJ5QYbd+kUP5tPv8AndkSOUmF1/5ijpv6a2/vJZw6ngIBhl/8ce/rgVtTlhghvxVEfxg+yOYTlNhqoJp1lcDeVDED1Q8VsGm5FwMo3pkSzd5tfTeLEaiLXYtJdFGUWtZSQCN2o3GBC/xvgs2X9IQMDYg5gQe5hFDllgySoxFIsN4DAmB+SGFPpUlJ6yBceIAJ8Y1/gvCg3Wko1voF0PlKHK3LPBoSrYikGG8FtRIWP+EHBUr5q17fNVzvF9NNdI1X+DTBOzOyMSxudRv42NrjulJt/k/hKKlqiUxkcKEqN02QHLmFz47jp5Qn1YU/hIpVs3M06hA3s4CLx7zMry75Z1RZKToFdSTkILD0fldRueqWeRWpmls/CVKiH5bqKVLXfdmC5u5RMltXYlLBq1XFutSsSRTooLI7AAkk6FkBOpFr2IuYHYdiAjDUAd4o0r9+QScDKDkzylTFYanV9EsLMo3K69Fl7ri47CJdB7yqdLyPUaKLRqoRKiJUGsOJc6wQq9DQwsISLiseF0Gp9QkD9bEBRr4DiZWV8aW7BwEYd8xuSfGNPiQPR1MI4r8Ke2TWx7pfo0AKY6sw6VQ/aNv4Jjp0nlVyRwfx1Va9XnSzMwGWoudjcruGXU/OuOqc7r0cpkUmjXZGDKSGBuCN4nTeSXwzmki0sZTLqAAKiWvYCwzI2h04g+E5dF06V/77oHobZ21NkYts1J6NOqeKs2GreQKknzmio7JqLrSxdUrwFUJWX7RAb/VPNNJMMq9LnajdQKonmQSY/heUtSif+XzUvq1Kt/HpC/lA9N0ufHpcy461zo32TnHrEljuI8jPN+F+FfaNO3/MFgODKh9qy9wXw5YsDprSbTeaZ1P8Lrb1wO2VsM7EEOV6wANYqsSouTpOUYT4ciTZqNO/XnqKNewhvXLZfhZ3ZqLaEE5aq2Pmt5qYZXhi5yct6tNxqTc9duECsbkDeN8xqfC7SO+g/wDMT7otPhUw668zUF+ooffL6sul3RsbtC1mW/4rYW9jTrX7Fpn+uD/ixhPmVvs0/wAcnqy6N07aF8Le9+N/WLaeEdpU8osNO6ZTEfChhGA6FfQ30FMf1xbfCxh+FGsf5Y/qj1ZdG+dtZYwwrTHP8LdLhh6h72QSNX+F+wJGGIA4tVFvUserLpN+Pbec20brllF7XF7aAkjtsPDznL6/w8/Nw6/bYj/aJVYn4dMSR8XRpLobFs7G/Xv1mdG3aKZfKDlsxAuC1rHq3GJanUPylXuUt5XI9k4Jifhi2g26oiD9mmntIvIFf4RcXV0rVHYdS1KlP/6yIHeNo4OmNcTiqijqNZaC6fUyn1zL4zltsfCEtTNOpU11pIark/8Autcf6pxnEVKFW5IqK3WXLi/c33ypqLY9fbA6Zyi+GytU6OFp8yPnuQzkdg9Eeuc6xmPqVXL1XZ3O9mNz3dg7BIxMmbKZRUVnQVFB1RiwDDqJUgiB0b4INoFjWw/YKqDuISoB5ofAzo1LFMh7OImc5Hvgriph6NOlUCm41z5W3lSTqOsix6wJrq+HFQZl3/nQywO08SGFxr7uyN1HlQ1QobjQ8Rw8ZKpY0OO3iPzwgKd9YIy76wQLDHbY4Lu6+vukKjUB4HxjgUDfI9XEBtBoBxlQrFY1V3Hs8TuAHXOf8v8AlFUVv0ak2QkDnGB6Rz6ZVI3LrYkbyCOBmtx4AylbnI1z5G3tmI5X7M/SnWtRI50AKUNgKuQ6NTY6E77rx4SCRVwtM0ebUAUwoVfDUaAdZN5gtu7JqUnuwOQ7mGqnx4HsltT2vVpkgg3B6SOCLdhB1Bk2hyrpto90vob6qeoHTd3yDD7oebhNLtXD4YozqACFuDTIAJ4XUdG1+oCZinvhTsBaAmIeRCTF30iBNhyV5DfpFPnqzEU1PSRP+ra1wTcWVT2XO/daamNyukTLKYzWsnh6DOwVAWY7gNTN9Q2JSWhaqbVOgc+bRbL0hwBBN98mYjk1zRzYQK9M2GVfTGg3g6n87pRbcpNVTISUZWuVYEAm249U63DPx8MTLHNdbPr06tep+jJSIZMpXKSl+wE6E6boeJoVEw69FTzLlrWGYNfMDmtcg9R+bMjsPG1sFXWplJUHpAahl46jjN/tHadPED4lrDEUzlUizF0OYgjhcAj+KdsMt2P7Zy1mU6UO1NrVKZFcFDz6AMQEF8/pA9GxuQRe0ax+0TSVaZRWSra6rYEsoADXt16yJScsGKi2TQqOA7Bw1jFCvnJyFjbU3AH53TG7LjTkuM74/ouq+KIfD03pqzpTU0wAMoGZrCoLjMN2/U3jlQAmspojMSbsCctMkg9DS2huPCVGztqkVgUUmoumZ7WAHXxsPAS/x3KGlg8Io9KvUF//AND2HgPHdO2GWstvxyyllkn1FGz6FV0ympSRAwqE9J3a91Atoul/LdIWJ5LVqlECm4epUdstHMAwRCTdiTobW07fCZnC7QrGpmTMzE3IFyPVumyG0bIL6NYXyncewicL5N1s05d9uk5YKtQam2V1KsN4YEHyhXnXNi7OGLpAYukrUVpEIxGUplNwwfQ6qbX/AHY6zMVy25ILgnXI+ZHBKhtKg13G2h79OMxn4riY+SW6MvmhgxJgAnF1ORomKUxLSgpM2cmtzoOv874zSIA3C/br6o5z0gvMJth1qKaZKkaL2b/eSZ07kxywL0FqsNb5Xy+iT87XcDY9xB7DOPYQM2iAs/Z8kdZJ0UdptLuhjmpUqWGodNjUz1GF8rtfRF/ZFzrx14SxHb3CYhbrow/NjM/iEZG1uCPzpGdn4p6QU31AF+3SXwqJiktuYfaX+00qlG1z8pCT1rax84I1itlVUYjKTxBXUEdcEC6Zs+pOUcBxPafuiOZA4kiGFBECKfz/AGlQP0fXdKXbXI+nXG8oQb3W2W/ap0MvdYfNm3XIOcbU2Fi6YsQmIpjcHFyB+yx6S9waZbG4elrzlKtQPWPjEv2ZrEfaM7cKJ6oziNiJUGqjWTQcCxOBW3xdVHud2qN4h7DyJkR6LIbMLfnrnYtu8haCoXqNh1GutXodujLvNr8JynbVGkr/ABJ042JYXvwvqB3yKgBotWESpi1XugTMJjQpBvYg3BA1FtxHbLrZ/KHm75KmVm9I3sW1433m/EyuobEqNuoq31alj7THjsB/lYXED6ro3qyRLpwlkq9flOXJJdCSysTZQcyar6NtOzdHP12zCoDUDc4QWzAG1hbS4mZbYo408Uv/AMKsPUREfqun8+sv1sO3uaa9mXbHrx6aY1Fbm7InxYXNbMDUAtcMbm5O+4AMMYVMxYAqDfKFYqVOm5iOkAeBHjMwNnrwxFu+nWHuMP8ARhwxSePPj+iN+S7Y0FHAIM3p523sGsD84EW6V+8ReH2fTT0UIJvchzqOq3fxvM6MMeGLpfbrD+iGcM3/AHdP+ZU/DJuva3GNFT2bRW5FLUizXdrG+u7/AMxRwlIkE0la1gQxvuFtCRcd3YJmhhD/AN1S/mVPwwfoHXi6X2q5/ojdTbGrFlVwANRZfSGTUkaDRvHtiqO0hTZGWnRBUEXILE/tEs3pdsyf6tQ78Up7krt/RDGxEP8Amu31cPUP+4iWZ2cJcJeWuq8sKmt6qaWABC239W7ttulHtvbQruXqVQ5KgHdlsNAFUCw4+J8ZAXYSncuKbuoW9rR5OThO6hiT3tST3GLnllzSYYziKmpUThIjt1TQYnk8yKWahlAG96wPqW0o6qr2eF/fMNmS0VTpljYa+XvhGLwjKG6Qv2XI175Q6mEt6TKO45j6tPXJWHwt/QpvUPWdF8cv4vCX2w9imqwzc1QU7mKGoT3HcO8zouy+TFGjZiWrMBo1SxUfVQdEd/rgYDZfIvFVgOcK0qehCgDzyra/eTNpsXkrSw46K3bizG7eHV4TQNiBwEjVMRfdpKGKyWkRcSabBl0IkyrrK6sBeBpMLytplRn6LcRDmRYiFCNkKcAEEE1Q4i3iubMEEgcU9l++K53s8oIIHNPhFXnQ1LpHLZkzOTZxoeNtQSJzB8OUYht/H8+MOCZ/IDUok0jBBAsdj4HEVDaiL26yoH+qabAbKx1xzhRFG9jZiO4KYUEDTUdj6aPUHcRrfj2RxNluv+c48jpBBAbqYKrc/HaaWuov23t/fwiP0FySC40sb5Rr1woIDh2e9gS9Ox/dLEVdlE/Lpm/Dmhu69TBBAcTZJX5afyR98c/V78KqjupKIIJQHwNX6c6ngij3Rk7FYtmavU06rD1AQQQGcXsgFT8bUJ4XNxfusJkdo7Pxim2jLbQqwsRu3M1x5QQSDP4gPfpb/D3SPYwQQFIsRUGukEEDa8kcCqUHaoSCTm0AY29G1iQL365oeTm26uZVZQKRbKBfpWY2VrDQHiQNNe6CCQbB6YjFRDw90EE0qJVoHrkOrT6zCggMm3VBBBC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5143500" cy="341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1173162" y="1779270"/>
            <a:ext cx="1798638" cy="69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4000" b="1" kern="0" dirty="0" smtClean="0">
                <a:solidFill>
                  <a:srgbClr val="FF0000"/>
                </a:solidFill>
              </a:rPr>
              <a:t>100 °C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1293177" y="4343400"/>
            <a:ext cx="155860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4400" b="1" kern="0" dirty="0" smtClean="0">
                <a:solidFill>
                  <a:srgbClr val="00CCFF"/>
                </a:solidFill>
              </a:rPr>
              <a:t>0 °C</a:t>
            </a:r>
            <a:r>
              <a:rPr lang="en-US" kern="0" dirty="0" smtClean="0"/>
              <a:t> </a:t>
            </a:r>
          </a:p>
          <a:p>
            <a:endParaRPr lang="en-US" kern="0" dirty="0" smtClean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655002" y="3429000"/>
            <a:ext cx="1978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Freezes</a:t>
            </a:r>
          </a:p>
        </p:txBody>
      </p:sp>
    </p:spTree>
    <p:extLst>
      <p:ext uri="{BB962C8B-B14F-4D97-AF65-F5344CB8AC3E}">
        <p14:creationId xmlns:p14="http://schemas.microsoft.com/office/powerpoint/2010/main" val="1523192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6200" y="0"/>
            <a:ext cx="5181600" cy="1371600"/>
          </a:xfrm>
        </p:spPr>
        <p:txBody>
          <a:bodyPr/>
          <a:lstStyle/>
          <a:p>
            <a:pPr algn="r"/>
            <a:r>
              <a:rPr lang="en-US" dirty="0" smtClean="0"/>
              <a:t>Cohesion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4495800"/>
            <a:ext cx="7772400" cy="2005012"/>
          </a:xfrm>
        </p:spPr>
        <p:txBody>
          <a:bodyPr/>
          <a:lstStyle/>
          <a:p>
            <a:r>
              <a:rPr lang="en-US" dirty="0" smtClean="0"/>
              <a:t>Attraction between particles of the same substance</a:t>
            </a:r>
          </a:p>
          <a:p>
            <a:r>
              <a:rPr lang="en-US" dirty="0" smtClean="0"/>
              <a:t>Results in Surface tension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4637425" cy="429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02-13-SurfaceTensi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t="4572" r="13588" b="8345"/>
          <a:stretch>
            <a:fillRect/>
          </a:stretch>
        </p:blipFill>
        <p:spPr>
          <a:xfrm>
            <a:off x="490896" y="2743200"/>
            <a:ext cx="4352207" cy="3886200"/>
          </a:xfr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85" y="0"/>
            <a:ext cx="629515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6095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Produces a surface film on water that allows insects to walk on the surface of water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7772400" cy="1143000"/>
          </a:xfrm>
        </p:spPr>
        <p:txBody>
          <a:bodyPr/>
          <a:lstStyle/>
          <a:p>
            <a:r>
              <a:rPr lang="en-US" dirty="0" smtClean="0"/>
              <a:t>Cohesion …</a:t>
            </a:r>
            <a:endParaRPr lang="en-US" dirty="0"/>
          </a:p>
        </p:txBody>
      </p:sp>
      <p:pic>
        <p:nvPicPr>
          <p:cNvPr id="15363" name="Picture 2" descr="http://web.mit.edu/nnf/education/wettability/ins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384300"/>
            <a:ext cx="32766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www.naturephoto-cz.com/photos/krasensky/surface-water-bug-07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b="10680"/>
          <a:stretch>
            <a:fillRect/>
          </a:stretch>
        </p:blipFill>
        <p:spPr bwMode="auto">
          <a:xfrm>
            <a:off x="4552950" y="2071688"/>
            <a:ext cx="4343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://farm3.static.flickr.com/2018/2225172850_20b37ac1b5.jpg?v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25146" b="13719"/>
          <a:stretch>
            <a:fillRect/>
          </a:stretch>
        </p:blipFill>
        <p:spPr bwMode="auto">
          <a:xfrm>
            <a:off x="457200" y="3962400"/>
            <a:ext cx="4000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0600" y="5867400"/>
            <a:ext cx="419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b="1">
                <a:latin typeface="Comic Sans MS" pitchFamily="66" charset="0"/>
              </a:rPr>
              <a:t>Helps insects walk across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461C023F-E371-4034-9E56-5D2AB27E6A7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i="1"/>
              <a:t>Surface tension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810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r="12962"/>
          <a:stretch>
            <a:fillRect/>
          </a:stretch>
        </p:blipFill>
        <p:spPr bwMode="auto">
          <a:xfrm>
            <a:off x="4876800" y="4495800"/>
            <a:ext cx="2590800" cy="226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wallpaperstock.net/grey-spider's-web_wallpapers_9819_2560x1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07" y="4280105"/>
            <a:ext cx="3417693" cy="213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ilterspurewater.com/wp-content/uploads/2009/06/earth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8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 dirty="0" smtClean="0">
                <a:solidFill>
                  <a:schemeClr val="accent1">
                    <a:lumMod val="50000"/>
                  </a:schemeClr>
                </a:solidFill>
              </a:rPr>
              <a:t>Adhesion 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Different molecules that stick together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</p:txBody>
      </p:sp>
      <p:pic>
        <p:nvPicPr>
          <p:cNvPr id="5" name="Picture 2" descr="http://water.usgs.gov/edu/pictures/adhesion-lea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78971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048000"/>
            <a:ext cx="5718175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73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95400"/>
            <a:ext cx="4267200" cy="4800600"/>
          </a:xfrm>
        </p:spPr>
        <p:txBody>
          <a:bodyPr/>
          <a:lstStyle/>
          <a:p>
            <a:r>
              <a:rPr lang="en-US" dirty="0" smtClean="0"/>
              <a:t>Other surfaces such as glass, soil, plant tissues, and cotton.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92" y="228600"/>
            <a:ext cx="418080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62375"/>
            <a:ext cx="25336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http://www.ccs.k12.in.us/chsBS/kons/kons/images/capilar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19200"/>
            <a:ext cx="248285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865563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Adhesion Causes Capillary Action</a:t>
            </a:r>
            <a:endParaRPr lang="en-US" dirty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514600" y="2819400"/>
            <a:ext cx="533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sz="3200" b="1" dirty="0">
                <a:latin typeface="Comic Sans MS" pitchFamily="66" charset="0"/>
              </a:rPr>
              <a:t>Which gives water the ability to “climb”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Adhesion Also Causes Water to 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Picture 2" descr="http://www.drymaxsocks.com/images/adhe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810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content.answers.com/main/content/wp/en/thumb/2/2c/250px-Water_drops_on_spider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668713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http://www.ccs.k12.in.us/chsBS/kons/kons/images/water-dropl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2819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5181600"/>
            <a:ext cx="251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b="1">
                <a:latin typeface="Comic Sans MS" pitchFamily="66" charset="0"/>
              </a:rPr>
              <a:t>Form spheres &amp; hold onto plant leaves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72200" y="4648200"/>
            <a:ext cx="259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en-US" b="1">
                <a:latin typeface="Comic Sans MS" pitchFamily="66" charset="0"/>
              </a:rPr>
              <a:t>Attach to a silken spider 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ater.usgs.gov/edu/graphics/adhesion-cohesion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0"/>
            <a:ext cx="42576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2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143000"/>
          </a:xfrm>
        </p:spPr>
        <p:txBody>
          <a:bodyPr/>
          <a:lstStyle/>
          <a:p>
            <a:pPr algn="r"/>
            <a:r>
              <a:rPr lang="en-US" dirty="0" smtClean="0"/>
              <a:t>High Specific Heat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90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Water can absorb or release large amounts of heat energy with little change in actual temperature.</a:t>
            </a:r>
          </a:p>
          <a:p>
            <a:endParaRPr lang="en-US" dirty="0"/>
          </a:p>
        </p:txBody>
      </p:sp>
      <p:pic>
        <p:nvPicPr>
          <p:cNvPr id="26628" name="Picture 4" descr="Heat and Temper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40879"/>
            <a:ext cx="5630020" cy="423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70" y="26986"/>
            <a:ext cx="253873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102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4445" y="914400"/>
            <a:ext cx="7772400" cy="1143000"/>
          </a:xfrm>
        </p:spPr>
        <p:txBody>
          <a:bodyPr/>
          <a:lstStyle/>
          <a:p>
            <a:r>
              <a:rPr lang="en-US" dirty="0" smtClean="0"/>
              <a:t>High Heat of Vaporization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0375" y="1981200"/>
            <a:ext cx="7772400" cy="4114800"/>
          </a:xfrm>
        </p:spPr>
        <p:txBody>
          <a:bodyPr/>
          <a:lstStyle/>
          <a:p>
            <a:r>
              <a:rPr lang="en-US" dirty="0" smtClean="0"/>
              <a:t>Amount of energy to convert 1g or a substance from a liquid to a gas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AutoShape 2" descr="data:image/jpeg;base64,/9j/4AAQSkZJRgABAQAAAQABAAD/2wCEAAkGBxQTEhQUERQWFhUVGCAWFRUVFhceFhYYFxwXGBoXGhQbICkgHB8lJxYaIzEkJTU3Li4uGSIzODMtQygtLiwBCgoKDg0OFRAQGSwkHiQ3Ny4uMDQrLCwsNCw3Nzc3LTc3LCwsKzQ1LC0yLzQ3LCssMCwsLDc3LDcsLCwsLCwsLP/AABEIAMgAoAMBIgACEQEDEQH/xAAcAAEAAgMBAQEAAAAAAAAAAAAABQYBAwQHAgj/xABKEAACAQMCBAMEBgUIBgsAAAABAgMABBESIQUTMUEGIlEyYXGBFCNCYpGhB0NSgsEkM3JzkpWxsxU0lMPR8RZEY4OTssLE0tPw/8QAGgEBAAIDAQAAAAAAAAAAAAAAAAEEAgMFBv/EACkRAQACAgECBAUFAAAAAAAAAAABAgMRBBIxIUHR4TJRYXGxBRMUIoH/2gAMAwEAAhEDEQA/APcaUNQVxxWSVnS1KKkeRLdSbxoynzIiAjWy4OokhVOPaIKgO/iPFYoSocku2dEaKWkbHUiNckgZGT0GRXCviESFktonklVtLq+Y1iOAfrZCDpyGBAUEkEHFV/g0t1NbF7aPTcXGDPdzYUbFhpi8rFwo2Q6dHm1DOSDZfDdhJBFynSJVXdeU0hLFslmcuMliTksSSxJJ94V6/wDD9yCJZVt72R3w0bQlQiNk4S4Z2MYTbcLvjpk5EnY2vEIlbDW8g1EpE7TalU9E+lEEsAe5TO9WWlBCr4jiHllDJN3t8apfiqpnUn3xt646Vk8cYE6rS5CjPn0odh30K5f5YzXfaWEcZcooDSHU7dWY7ndjuQMnA6AbDFdOKDXbXCyKHQhlPQj/APflW2ojguOddhfZ5w2ydmMUZb8znbuTUvQKUpQKUpQKUpQKUpQKUpQRfii6eKzuJItnSJmU4zpIU+bHfHXHuqHsoIboi3iAaytgqsAcpPJ1VDkedFGGJ3Dlx+yc9XjEuywRIiyc2XSY2PkYKjvmTvywVUsB1Ax3rp8PcLktzMHfmCRhJzDgMWKhXXlhQFUaF04J2OPs5ITFZpWu4nCKzscKoLMfQKMk/lQRPC/FNtPcTW0cq86FirxnZjjGSvqN8bdKma8UbwZLLZw3ThmaXN00kIC3dpJMWkZ4yuOdHlsmM4YfZJ6V6R+ju/nn4fby3Lh5JF1a1XGpcnSSPUjGaCyUpWi9WQowhZVkIwrOCVUn7RUEasdcZGcYyOtBEcHhUXl40a4QiJXIOzTjmtI2PXS8IJ+6B9kVPVDeFFK24RhiSNmSU5zrkBJaTP386/3sVM0ClfLsACScAbknoAO+arknjywDFVuFkZThhCGkwf3AaCy0qrt+kCwX+cmMXvljkQfiyiuux8ZWE381eQN7uaoP4EignaVhGBGRuDuCOhrNApSlApSlBVvpxl4nBoj+rjiuEMjH2iGtg+hfRWCrqPXLAA4zVpqlWsLA2dsqmO5t8jmlToaBNCyup6MJcoNOcqzAn2Rm60GDX5+43424rPeXNgowZne3WERnUiMSgfV19k5LdMb1+gaYoKJ4m8X2a2N1BaXETyxwmFIlcFtR+qVV9Tv2q48JshBDFCvSJFjHv0gDP5V5hwD9CywXcczXOuKFxJGnLw5KHUgd9WNiBkgb46CvWaDNaL27SJGklYIiAs7McBQOpJrh8TXZitpJFk5bKMqdGss3RY1TI1MxIUAb5IrVY8GLcuS7dpZVAbS2OVG+FyUjUAHBGzNkjsd6Dd4eibltI66GmdpSh9pQ2yqw/aChc+/NSZpihoKjPB/pG5kjk3s7ZtDR58tzPsSH9UTYaehY79MCe4CAIVUAAKWQAAAAI7KNht0AqK/Rvvw22c+1KnOc+ryku7fMsT86kH4KctouJo1Zi+hOXgFtzuUJ67/Oglqj7/gtvN/PQRSZ2y8ak/iRmuZuBuf+uXI+DR//AArmPhyfOV4jdj3EWxX/ACs/nQcrfo+tFybbm2jH7VrK6DPqUzob94Gsix4nBkx3EV2nZLhOXL8OdHlSfeVAHoa6BZ8SjJK3NvOOyywNGQP62NyM/u1uj41Og/lNo69SWgcTIAOnQLJk/wBGg5YfGKIQt9FJaOdsyYMLH7s6+U/PB9wqyRSqwDKQykZDAggj1BHWuO04lBcBkR0fG0kZ9pc9njbcfMVAXvBvosgbhvkkfU7W2SLeULgsxX9W2WA1L1LDIOBgLdSuLhHEVuIlkQEZ2ZW9pGGzIw9Qdq7aCCCme91A6UtAUJU7ySShWZD9xVCHH2mYdNG87UGhkt5ZfqnkilfmK0ZUsjFQGVkODjyghhnOoggYydC8XuLiR4YI+Ry9PMln0lgG3HLhUnJIDbuQFONm3FBY6VH3vFo45I4SdUsvsxKRr0g+aQgnZV7n5DJ2rpvLtIkaSV1RFGWZjgAfGg3ZqL4xxyOAhMO0jDyqiFsE5C6sYVQxBA1EAkYzXBa8Pe4drlnnty4CRICFYRKSQXjIIDMWJ33UYG24qWteFRIrqF1CTPMLks0mdvOzbnbbHYbUEBw6J2mW4u92DFBDnMdnKdl07DXqVgOYd9xpADtVtqs31sY20uDIGXlqSf55Dn+TyMftjJKMepJGRkkyXBL3WugtqZQCGIwzodgxXs2QVYdmU7DIoJSsGs0oK94SHK51qf1Eh0enKk88eB2wDpx90HvVhqC49CYnW7jGTGCsyj7cJ3PzT2h67j0ImbeZXUMpypGQR3oNlKUoFKUoOS+4bFLpMqKxX2W6Ome6uPMvyNYseHrEWYFmZsAs7ZbC50rn0GWPxYnvXZXy7ADJOANyT0A9TQQPBvLfXsY9nTDLj78nOVj8MRJ+BqwVCeHELma5Ybzt5c9RHHlUH5sfdqqboFR3EODRzMGbWrgadccjoxUZIUlCMgZOAemT61I0oIkeHoAuEQodQcyKzCUuAQGMudTHBI3zsSK+oeBRB1kfXK6nKNMxbQcEakU+VTgkZAzvUpSgUpSg13EKupVwCrDBB71V+JI9s4kzkA7MxwDtuGbsSAA2djpV+qMDbK5eJws8TqgQsR5Q+rTkbjJXcfEbg79qDZbTh1DL0PqMEdiCOxB2I7YrdVE8P2F19asUwwh1R6gFEcwwpglhUnK4HUHGCCtWvgnFVuI9QBV1YpLGT5opFxqRvxBB7ggjYig7zVftJVtrgwBl5bjWq5A5RJA0egBJGke/GBjzWGqj4gsQL23Zs8qVvO3ZZV5PKXI/a0bdsr18wFBbqxUD4h8Ux2x5Yw8xGQhbSi56GWXB0A9tiTg4BxVYn4rZy78R4ord+TA7QwD3HB1ydcHU2Dj2RQTd74rMU8iP9H0K2nS1wsc48oOrRJhWBztuMY79pjgfGUuVZowQEbSfMjAnAbZkYqevrVLteI+HIxhDYgf0VP5kGtT3fh7UWjnggc/rLeVon/tIRt7qD0yoTxVdhYghfRzTpLZ3RPtN/DPTLDNVy18ViE/V3kd9F3BwtyvvV1Ajl+BCn3muzj88dzFDcWz5fWka7EOCzI4BjYZV1wrYYbDOagW63jVVVUACgAKB0AAwAPdWytVrAsaKiDCooVR6KoAA/KttSFKUoFKUoFKUoFKUoIC6fk30TZ8l2piYFtudEC8ZVfVk5oJ/7NPSuDxPmynHEEB5RURXyAfqwfq7gD1j1Nn1Vz+yK6vHMmiKCUYzFdQnJ+yryCJz/ZkarE6ggggEHYg9CPSgxHICAVIIIyCNwQdwQe4qI463NItUJDuA7OADyUVhiTfYMSMKD1IY4IU1qtfC6ReW3lnhjzkRRv8AVj3KGBKD3LgVJ8P4ckIIQHLHLMxLO56ZZzuf4UGyxskiXTGMDOSepZj1ZmO7E9ya6KVigVmlKBUTxbhIZufEq/SEAKknCyac6UkIB28zANgldRI7gy1YNBzcNvlmjV1yM7FWxqRgcMjAEgMpBB+FdVVziDfRLlZx/MXDLHONsJKfLFN8G2jb/uz2NWOgUpSgUpSgUpSgUpSgrn6RLUycMvFX2uSzD4oNX8K32MEskUbR3BWORFcAoGkUOAcLKT7+rAn31MXEIdWRhlWBVh6gjBH51BeAZG+gQI5DPCpgkI6a4GMTfmlB1Jwhov8AVpSg7rIpkQnu27Bgx6k5364oOEOp1pM3NPtu41I4GcKYgQABk40kEZ6mpeviSQKMsQAOpJwPxqdo0i24XIx1vO3MHsGNdMaev1RJ1Z76j8NNa7u1kYfym5VEHTlAxZbsWdnb09np656V2QWBWVpNQ3zsFwxzjAZs7gY222zWJxpm1spZdAVSBnQcsW26jUCu4/Y37ZbNNH0a5YaWmj0HrJGhEjL6Dcqp+8M+4Cs/QZ0ysMy6D0EyM7J8HDgsPc2/vrdayctCSpAZzoTG/m6DHbO5x2zXRBdam0spVsZw2Nx0yCCQcbZ9Mj1FNmnAvD5Y/NFMWJ3dZslXPqCMcs/Db3d6f6NlbzvORKPZ0AiJR6GMnz57knO22mui0SUSEufLv3GDkjRpA3GBkHPUkda7s02aQt9wV7mN4ruRWidSpjiUoDkEZYlmJxnIGwyN89tXgniLy22mc5nt3a3nPcvFtrwf2xpce5hVgqq8Oi5PFrpR7N1BHOB2DxM0Tn3kho/7IqErVSlKBSlKBSlKBSlKBUHwj6q5uYTnDkXMWwAKvhZFX1KuuT/Wr61OVC+LBot5LhMCW2R5Y2Iz7Kksh+6wGCPgewoJquW9ty+kgjKNqGoZU7EbjI9a6RWaDkhCwxqHdQF2ycKu/YAnYdgOwwK2Tz6UZwC2FLALuWwM4HrmuecaZQ7KWXRpUgZKNk6jgb+YFdx+x76++HR4DHTpBYlVPYHHbtk5OPfQaIZTOupSqsjeVlOuMnHZvLqG5FfTHQ3NnZRgFVC5woOGYk9T7AOcbBfia+r6CRmUocAdfMRg5BzgA6sjIwenz233VqsgwwO3oSDuCDuPUEj51KGvikumM+cJ2BZgvfJAY9CQDThyMA2chScoC2ogYH2snO+T171rl8k2tlJXQFUqM6CC2oYHTVldx1079BWzhkelT5dILEqv7Kk7DHb1x76gdlQHFrY/T7GXOAFnhPv5ixyD/INT9Q/G1+usvdOf8maiUxSlKBSlKBSlKBSlKBUd4gtGlgeNN9Y0sudJdDs6BvskjIz/AIdakaUFXeK5P6qf5Xcf/Ctb2F0fsTf7bj/BDVspQUt+GXnZJf7wb/6q5ZeB3p+zN/ebD/cVfqxQeanw/esSF5+VOGA4s+xIB3/k3oRW6Pw7fDtP/ern/wBvXdbeIhFJxGRt1R0KgnqfNGfw0CrtWMTEs747U7qNFwe9H2Zv7yY/7mt/0C7H6qY/DiH/ABjFXOlZMFSjt7odYrj/AG1D/CtsdncNJETHImhw2qSdXUDBDDQBuSCR7s57VaKUClKUClKUClKUClKUClKUClK+WcDqepwPj6UGc1XeK8U+jXJ1ezLbs6jtzLfc/wBoSKP3BWvit7Ikt3GraTyVuIj70yHHwOhdve1UrxNx/wClctnUDlBs46eflNj12KH8RWrJkisLnF4tsto32RhjbGGJOoZ/pZ7n13z+Jr0fwbxXntPvkAREH4ppP5xmqfx7h7LLFCmztEig46OS6lvkRk+4Vs8K8YFo02pd2QBV7BoteFPzbH/KqfGzROp+bqcqkZ8EWr8Uevs9OtrgOupemSPmpKn8wa3VA+Cpi9ohY5Opsn1JYkn8Sanq6ETuNuDes0tNZ8ilKVLEpSlApSlApSlApSlApSlAqr+K7/Rc2S58vMLt8gEGf/EJ/dq0V5z+kcn6QmCciIEY6g6nIIHrsPwrXkt012tcPFGTLFZ+v4dXjK85V3DMDlTDgkdCpLgnPfZ81D+F+FCbma/ZUKvzJyfyXH79Rs12ZUgjPSPUitn7Ehj07/dw3yxVx8O2TQGeJhsHDq3ZlYaRv6jlnPxrk8/Pqs9M+LqXr/HwdE/FP4iXTLY6rpZSNkjwPe5Z/wDAE/iKpt5w52kuGAwilpMnvmR1x89J/A16FXHxn/V5v6tv/Ka5ODkWraI/xVw5747eE/RjwNdDlLEOoTmMfTW7BRj1Okn8PXa0A15Z4SveXKFU45simRicBY4hI5JJ9S/wwD7s3nw5emczzZOgvy4hk40RjGrT2JZmPw0+lerxWiawr8zDNMtp8vVN0pStqmUpSgUpSgUpSgUpSgUpSgVQ/wBJlmcxSDoQ0TH3+0n/AK/yq+VF+IuGfSIHjHte0hP7Q3H49PnWGSvVWYWOLl/ay1tPZ59xHgTykSQDKzoW052VmGooW7faAPrt8bpaSMyKzjDEAsPQ96rvhHiOM28gKsCdAOx9WQjsR1+B929nryfLtffRbyXuRN+rpt467fYr5kjDAhhlTsQehHpivqtV1cLGjO5wqjJP8B76qxuZ8FfTz7jFm0cmHOqR/O6puA8jEhF7tv09c16lwGx5EEcZ6qvmx01Hdt/iTVR8JcNa5nN3MMKGyg9W6D5KNs9z8Kvor13Ex2rSJt3Z87NuK4vl3+/szSlKtucheJXN2hkMMKygDKKWC5wufa66icjpjGMd86Hvb7SSLePykgjVuwzHhlGcdGc6c9UA1DOqlKDFrcX7ITJFGjFUKhSCQzMdatlgCFXT09rB9natiTXoGXRDupKrjOMvzBktvto09/XvjNKDN016HYxrEyasKpOG0hH31YwDq0DG+2Tt0r4iur3TKGhTUqfVsHGGk0pjbPs5Zs+mj7Wry5pQbuJNd6zyAgUJtrxu3n2O+RnEeCNgC2e2Odp+IHyiGEb4MnNJI9nJEenBG7EZOcAZpSg2SS3rQxlUjjm3MqltUY8jEBTgFvNpHbuc7YMnw4ycteaMPjzDUGwf6SgA/gKUoOmsVmlBA+IPDSXJDhuXKOkijOcdMjIzjscgj1rXawXCjTMgYjpJGch/ipwVP5VilVeTxMWaP7Q2xnvqK+UPtpTjyxyMfQIQfxbArg/6PTXLhrsiOJfZhRskn1Z9vy9e3fNK0cf9Pw4p6u8soz2r2WmCFUUKgAVRgAdAB2rbSldFoKUp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3" name="Picture 5" descr="https://bealbio.wikispaces.com/file/view/012_breaking_bonds.jpg/364619868/012_breaking_bo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77539"/>
            <a:ext cx="3502025" cy="345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514725" y="3890010"/>
            <a:ext cx="6400800" cy="258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In order for water to evaporate, hydrogen bonds must be broken.</a:t>
            </a:r>
          </a:p>
          <a:p>
            <a:endParaRPr lang="en-US" kern="0" dirty="0" smtClean="0"/>
          </a:p>
          <a:p>
            <a:endParaRPr lang="en-US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828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44196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Water vapor forms a kind of global ‘‘blanket” which helps to keep the Earth warm.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22533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5181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DENSITY</a:t>
            </a:r>
            <a:endParaRPr lang="en-US" dirty="0"/>
          </a:p>
        </p:txBody>
      </p:sp>
      <p:pic>
        <p:nvPicPr>
          <p:cNvPr id="28674" name="Picture 2" descr="http://0.tqn.com/d/chemistry/1/G/P/J/2/icefloating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59"/>
            <a:ext cx="3108960" cy="384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beyondpenguins.ehe.osu.edu/files/2011/08/wate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2" y="1295400"/>
            <a:ext cx="2750585" cy="216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6" descr="02-15-HbondsIceFloats-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" y="3120011"/>
            <a:ext cx="8610600" cy="35855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28" name="Text Box 1028"/>
          <p:cNvSpPr txBox="1">
            <a:spLocks noChangeArrowheads="1"/>
          </p:cNvSpPr>
          <p:nvPr/>
        </p:nvSpPr>
        <p:spPr bwMode="auto">
          <a:xfrm>
            <a:off x="457200" y="0"/>
            <a:ext cx="8686800" cy="36748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Water is Less Dense as a Solid</a:t>
            </a:r>
            <a:endParaRPr lang="en-US" sz="3200" dirty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en-US" b="1" dirty="0"/>
          </a:p>
        </p:txBody>
      </p:sp>
      <p:pic>
        <p:nvPicPr>
          <p:cNvPr id="24580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514600"/>
            <a:ext cx="37385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5925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609600" y="1595378"/>
            <a:ext cx="8686800" cy="2862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Which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is ice and which is water?</a:t>
            </a:r>
          </a:p>
          <a:p>
            <a:pPr>
              <a:lnSpc>
                <a:spcPct val="120000"/>
              </a:lnSpc>
              <a:buFontTx/>
              <a:buChar char="•"/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endParaRPr lang="en-US" sz="32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Tx/>
              <a:buChar char="•"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469960481_d98f6680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248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0" y="6477000"/>
            <a:ext cx="3495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http://farm1.static.flickr.com/179/469960481_d98f6680ac.jpg?v=0</a:t>
            </a:r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2209800" y="58674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This shows 2 phases of water.</a:t>
            </a:r>
          </a:p>
        </p:txBody>
      </p:sp>
    </p:spTree>
    <p:extLst>
      <p:ext uri="{BB962C8B-B14F-4D97-AF65-F5344CB8AC3E}">
        <p14:creationId xmlns:p14="http://schemas.microsoft.com/office/powerpoint/2010/main" val="36607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Why does ice floating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037" y="1524000"/>
            <a:ext cx="5257800" cy="2819399"/>
          </a:xfrm>
        </p:spPr>
        <p:txBody>
          <a:bodyPr/>
          <a:lstStyle/>
          <a:p>
            <a:r>
              <a:rPr lang="en-US" dirty="0" smtClean="0"/>
              <a:t>control weather patterns </a:t>
            </a:r>
          </a:p>
          <a:p>
            <a:r>
              <a:rPr lang="en-US" dirty="0" smtClean="0"/>
              <a:t>currents</a:t>
            </a:r>
          </a:p>
          <a:p>
            <a:r>
              <a:rPr lang="en-US" dirty="0" smtClean="0"/>
              <a:t>hold 69% of fresh water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9600" y="5791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http://www.bbc.co.uk/science/earth/water_and_ice</a:t>
            </a:r>
          </a:p>
        </p:txBody>
      </p:sp>
      <p:pic>
        <p:nvPicPr>
          <p:cNvPr id="1028" name="Picture 4" descr="Barne Glacier, Antar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428999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3862" y="1409698"/>
            <a:ext cx="5257800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4000" b="1" kern="0" dirty="0" smtClean="0">
                <a:solidFill>
                  <a:srgbClr val="6699FF"/>
                </a:solidFill>
              </a:rPr>
              <a:t>Ice sheets</a:t>
            </a:r>
          </a:p>
        </p:txBody>
      </p:sp>
    </p:spTree>
    <p:extLst>
      <p:ext uri="{BB962C8B-B14F-4D97-AF65-F5344CB8AC3E}">
        <p14:creationId xmlns:p14="http://schemas.microsoft.com/office/powerpoint/2010/main" val="243818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Polarity and 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frozen water sank, what would happen to the climate on earth?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Warm up, ice sheets keep it cooling on surface</a:t>
            </a:r>
          </a:p>
          <a:p>
            <a:r>
              <a:rPr lang="en-US" dirty="0" smtClean="0"/>
              <a:t>Insulate water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Water’s Life-Supporting Properties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990600"/>
            <a:ext cx="3657600" cy="2239963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Why is this                           important?</a:t>
            </a:r>
          </a:p>
        </p:txBody>
      </p:sp>
      <p:pic>
        <p:nvPicPr>
          <p:cNvPr id="71684" name="Picture 4" descr="02-13x1-IceFish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219200"/>
            <a:ext cx="6350779" cy="4191000"/>
          </a:xfrm>
          <a:noFill/>
        </p:spPr>
      </p:pic>
      <p:sp>
        <p:nvSpPr>
          <p:cNvPr id="2" name="Content Placeholder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Homeostasis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0" y="1447800"/>
            <a:ext cx="7772400" cy="318135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Makes a good insulator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Resists temperature change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Universal solvent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066800"/>
            <a:ext cx="33337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4876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1.bp.blogspot.com/_5ZV7oS-d9S8/TUDjWIB0OiI/AAAAAAAAABM/XkC3k37xG0g/s400/Casey+by+Ice+H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22774"/>
            <a:ext cx="5867400" cy="46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33400"/>
            <a:ext cx="358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3600" dirty="0"/>
              <a:t>Ice protects against </a:t>
            </a:r>
            <a:r>
              <a:rPr lang="en-US" sz="3600" dirty="0" smtClean="0"/>
              <a:t>temperature extremes </a:t>
            </a:r>
            <a:r>
              <a:rPr lang="en-US" sz="3600" dirty="0"/>
              <a:t>(insulates frozen lakes)</a:t>
            </a:r>
          </a:p>
        </p:txBody>
      </p:sp>
    </p:spTree>
    <p:extLst>
      <p:ext uri="{BB962C8B-B14F-4D97-AF65-F5344CB8AC3E}">
        <p14:creationId xmlns:p14="http://schemas.microsoft.com/office/powerpoint/2010/main" val="276478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Water’s Life-Supporting Properties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Moderates temperature</a:t>
            </a:r>
          </a:p>
          <a:p>
            <a:pPr lvl="1" eaLnBrk="1" hangingPunct="1"/>
            <a:r>
              <a:rPr lang="en-US" altLang="en-US" dirty="0" smtClean="0"/>
              <a:t>Evaporative cooling</a:t>
            </a:r>
          </a:p>
        </p:txBody>
      </p:sp>
      <p:pic>
        <p:nvPicPr>
          <p:cNvPr id="70660" name="Picture 4" descr="bowden_on_bi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090126"/>
            <a:ext cx="6858000" cy="4545624"/>
          </a:xfrm>
          <a:noFill/>
        </p:spPr>
      </p:pic>
    </p:spTree>
    <p:extLst>
      <p:ext uri="{BB962C8B-B14F-4D97-AF65-F5344CB8AC3E}">
        <p14:creationId xmlns:p14="http://schemas.microsoft.com/office/powerpoint/2010/main" val="226959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3657600" cy="464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 smtClean="0"/>
              <a:t>What happens to the milk?</a:t>
            </a:r>
          </a:p>
        </p:txBody>
      </p:sp>
      <p:pic>
        <p:nvPicPr>
          <p:cNvPr id="34820" name="Picture 5" descr="sp0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46038"/>
            <a:ext cx="4513262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5844" name="Picture 5" descr="matter_solu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312025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676400" y="6324600"/>
            <a:ext cx="3122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http://www.chem4kids.com/files/matter_solution.html</a:t>
            </a:r>
          </a:p>
        </p:txBody>
      </p:sp>
    </p:spTree>
    <p:extLst>
      <p:ext uri="{BB962C8B-B14F-4D97-AF65-F5344CB8AC3E}">
        <p14:creationId xmlns:p14="http://schemas.microsoft.com/office/powerpoint/2010/main" val="16066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6868" name="Picture 5" descr="mixtu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" y="1752600"/>
            <a:ext cx="910975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143000" y="5661025"/>
            <a:ext cx="2643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http://www.lcc.ukf.net/KS3Chem/mixtur3.jpg</a:t>
            </a:r>
          </a:p>
        </p:txBody>
      </p:sp>
    </p:spTree>
    <p:extLst>
      <p:ext uri="{BB962C8B-B14F-4D97-AF65-F5344CB8AC3E}">
        <p14:creationId xmlns:p14="http://schemas.microsoft.com/office/powerpoint/2010/main" val="31803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Water’s Life-Supporting Properties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05800" cy="38401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Water as a solvent</a:t>
            </a:r>
          </a:p>
        </p:txBody>
      </p:sp>
      <p:pic>
        <p:nvPicPr>
          <p:cNvPr id="72708" name="Picture 4" descr="02-16-SaltInWater-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590800"/>
            <a:ext cx="6172200" cy="4048125"/>
          </a:xfrm>
          <a:noFill/>
        </p:spPr>
      </p:pic>
    </p:spTree>
    <p:extLst>
      <p:ext uri="{BB962C8B-B14F-4D97-AF65-F5344CB8AC3E}">
        <p14:creationId xmlns:p14="http://schemas.microsoft.com/office/powerpoint/2010/main" val="320524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48" name="Picture 3" descr="http://www.fda.gov/ucm/groups/fdagov-public/documents/image/ucm19759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6413"/>
            <a:ext cx="358140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://www.volusia.org/core/fileparse.php/4157/urlt/wat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38862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http://assets.knowledge.allianz.com/img/water_vapor_steam_z_536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191000"/>
            <a:ext cx="5143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4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6469" y="152400"/>
            <a:ext cx="7772400" cy="1143000"/>
          </a:xfrm>
        </p:spPr>
        <p:txBody>
          <a:bodyPr/>
          <a:lstStyle/>
          <a:p>
            <a:r>
              <a:rPr lang="en-US" dirty="0" smtClean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4" descr="nacl_dissol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" y="1295400"/>
            <a:ext cx="912526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186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3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7772400" cy="1143000"/>
          </a:xfrm>
        </p:spPr>
        <p:txBody>
          <a:bodyPr/>
          <a:lstStyle/>
          <a:p>
            <a:r>
              <a:rPr lang="en-US" dirty="0" smtClean="0"/>
              <a:t>How does salt change the properties of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shedexpedition.com/wp-content/uploads/2013/09/dead-sea-re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857376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63596"/>
            <a:ext cx="3769423" cy="25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3215733"/>
            <a:ext cx="2971800" cy="364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4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mayona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9465"/>
            <a:ext cx="1612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0216"/>
            <a:ext cx="7772400" cy="1143000"/>
          </a:xfrm>
        </p:spPr>
        <p:txBody>
          <a:bodyPr/>
          <a:lstStyle/>
          <a:p>
            <a:r>
              <a:rPr lang="en-US" dirty="0" smtClean="0"/>
              <a:t>Suspensions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95400"/>
            <a:ext cx="4800600" cy="4267200"/>
          </a:xfrm>
        </p:spPr>
        <p:txBody>
          <a:bodyPr/>
          <a:lstStyle/>
          <a:p>
            <a:r>
              <a:rPr lang="en-US" dirty="0" smtClean="0"/>
              <a:t>Substances that don’t dissolve but separate into tiny pieces.</a:t>
            </a:r>
          </a:p>
          <a:p>
            <a:r>
              <a:rPr lang="en-US" dirty="0" smtClean="0"/>
              <a:t>Water keeps the pieces suspended so they don’t settle out.</a:t>
            </a:r>
          </a:p>
        </p:txBody>
      </p:sp>
      <p:pic>
        <p:nvPicPr>
          <p:cNvPr id="30725" name="Picture 5" descr="C:\My Documents\My Pictures\180px-WaterAndFlourSuspensionLiqu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46176"/>
            <a:ext cx="22860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3733800"/>
            <a:ext cx="6210866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5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4582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Potential Hydrogen</a:t>
            </a:r>
          </a:p>
          <a:p>
            <a:pPr eaLnBrk="1" hangingPunct="1"/>
            <a:r>
              <a:rPr lang="en-US" altLang="en-US" smtClean="0"/>
              <a:t>Measures amount of H ions in a solution</a:t>
            </a:r>
          </a:p>
          <a:p>
            <a:pPr eaLnBrk="1" hangingPunct="1"/>
            <a:r>
              <a:rPr lang="en-US" altLang="en-US" smtClean="0"/>
              <a:t>Amount of acid or base.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51204" name="Picture 8" descr="crm3s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51163"/>
            <a:ext cx="5334000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73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Acids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743200" cy="4038600"/>
          </a:xfrm>
        </p:spPr>
        <p:txBody>
          <a:bodyPr/>
          <a:lstStyle/>
          <a:p>
            <a:r>
              <a:rPr lang="en-US" dirty="0" smtClean="0"/>
              <a:t>Produce lots of          H+ ions</a:t>
            </a:r>
          </a:p>
        </p:txBody>
      </p:sp>
      <p:pic>
        <p:nvPicPr>
          <p:cNvPr id="33796" name="Picture 4" descr="pH_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4813"/>
            <a:ext cx="4648200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Bases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743200" cy="4114800"/>
          </a:xfrm>
        </p:spPr>
        <p:txBody>
          <a:bodyPr/>
          <a:lstStyle/>
          <a:p>
            <a:r>
              <a:rPr lang="en-US" dirty="0" smtClean="0"/>
              <a:t>Contain lots of OH-ions and fewer H+ ions</a:t>
            </a:r>
          </a:p>
        </p:txBody>
      </p:sp>
      <p:pic>
        <p:nvPicPr>
          <p:cNvPr id="34820" name="Picture 4" descr="pH_ba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30350"/>
            <a:ext cx="48006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en-US" smtClean="0"/>
              <a:t>Acids, Bases &amp; pH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5181600" cy="5257800"/>
          </a:xfrm>
        </p:spPr>
        <p:txBody>
          <a:bodyPr/>
          <a:lstStyle/>
          <a:p>
            <a:pPr eaLnBrk="1" hangingPunct="1"/>
            <a:r>
              <a:rPr lang="en-US" altLang="en-US" smtClean="0"/>
              <a:t>pH scale</a:t>
            </a:r>
          </a:p>
          <a:p>
            <a:pPr lvl="1" eaLnBrk="1" hangingPunct="1"/>
            <a:r>
              <a:rPr lang="en-US" altLang="en-US" smtClean="0"/>
              <a:t>Measurement of H</a:t>
            </a:r>
            <a:r>
              <a:rPr lang="en-US" altLang="en-US" baseline="30000" smtClean="0"/>
              <a:t>+</a:t>
            </a:r>
            <a:r>
              <a:rPr lang="en-US" altLang="en-US" smtClean="0"/>
              <a:t> ions</a:t>
            </a:r>
          </a:p>
          <a:p>
            <a:pPr eaLnBrk="1" hangingPunct="1"/>
            <a:r>
              <a:rPr lang="en-US" altLang="en-US" smtClean="0"/>
              <a:t>Acid: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Neutral:</a:t>
            </a:r>
          </a:p>
          <a:p>
            <a:pPr eaLnBrk="1" hangingPunct="1"/>
            <a:r>
              <a:rPr lang="en-US" altLang="en-US" smtClean="0"/>
              <a:t>Base:</a:t>
            </a:r>
          </a:p>
        </p:txBody>
      </p:sp>
      <p:pic>
        <p:nvPicPr>
          <p:cNvPr id="79876" name="Picture 4" descr="02-17-pHscale-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914400"/>
            <a:ext cx="3470275" cy="5791200"/>
          </a:xfrm>
          <a:noFill/>
        </p:spPr>
      </p:pic>
    </p:spTree>
    <p:extLst>
      <p:ext uri="{BB962C8B-B14F-4D97-AF65-F5344CB8AC3E}">
        <p14:creationId xmlns:p14="http://schemas.microsoft.com/office/powerpoint/2010/main" val="130638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3251" name="Picture 4" descr="a3p7e-sm-rev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3025"/>
            <a:ext cx="8229600" cy="6821488"/>
          </a:xfrm>
          <a:noFill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257800" y="3810000"/>
            <a:ext cx="31242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66CC"/>
                </a:solidFill>
              </a:rPr>
              <a:t>Each pH unit represents a 10 fold change.</a:t>
            </a: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4419600" y="6324600"/>
            <a:ext cx="3600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/>
              <a:t>http://www.ec.gc.ca/WATER/images/manage/qual/a3p7e-sm-rev.gif</a:t>
            </a:r>
          </a:p>
        </p:txBody>
      </p:sp>
    </p:spTree>
    <p:extLst>
      <p:ext uri="{BB962C8B-B14F-4D97-AF65-F5344CB8AC3E}">
        <p14:creationId xmlns:p14="http://schemas.microsoft.com/office/powerpoint/2010/main" val="16244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0426B610-6ADC-4E95-BB1F-866D8CB7E08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i="1"/>
              <a:t>Ice, water, vapor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7771" r="850" b="17796"/>
          <a:stretch>
            <a:fillRect/>
          </a:stretch>
        </p:blipFill>
        <p:spPr bwMode="auto">
          <a:xfrm>
            <a:off x="76200" y="1066800"/>
            <a:ext cx="8991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Buffers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09650"/>
            <a:ext cx="7772400" cy="4114800"/>
          </a:xfrm>
        </p:spPr>
        <p:txBody>
          <a:bodyPr/>
          <a:lstStyle/>
          <a:p>
            <a:r>
              <a:rPr lang="en-US" dirty="0" smtClean="0"/>
              <a:t>Weak acids or bases that react with strong acids or bases to prevent sharp, sudden changes in pH (neutralization).</a:t>
            </a:r>
          </a:p>
          <a:p>
            <a:r>
              <a:rPr lang="en-US" dirty="0" smtClean="0"/>
              <a:t>Produced naturally by the body to maintain homeostasis</a:t>
            </a:r>
          </a:p>
        </p:txBody>
      </p:sp>
      <p:pic>
        <p:nvPicPr>
          <p:cNvPr id="35844" name="Picture 4" descr="C:\My Documents\My Pictures\heinz-white-vineg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05000" y="6096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Weak Acid</a:t>
            </a:r>
          </a:p>
        </p:txBody>
      </p:sp>
      <p:pic>
        <p:nvPicPr>
          <p:cNvPr id="35846" name="Picture 6" descr="C:\My Documents\My Pictures\Dawn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1623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410200" y="6096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Weak Base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17"/>
            <a:ext cx="8229600" cy="683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cience.nasa.gov/media/medialibrary/2010/03/31/water_pyra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77050" cy="6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31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1219200"/>
            <a:ext cx="4648200" cy="2011363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is this?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8" name="Picture 5" descr="350px-Water_molecule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5475"/>
            <a:ext cx="47339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066800" y="6346825"/>
            <a:ext cx="3975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http://www.sinap.ac.cn/water08/pic/350px-Water_molecule_svg.png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715000" y="18288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5050"/>
                </a:solidFill>
              </a:rPr>
              <a:t>Water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019800" y="5334000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5050"/>
                </a:solidFill>
              </a:rPr>
              <a:t>H</a:t>
            </a:r>
            <a:r>
              <a:rPr lang="en-US" altLang="en-US" sz="4000" baseline="-25000">
                <a:solidFill>
                  <a:srgbClr val="FF5050"/>
                </a:solidFill>
              </a:rPr>
              <a:t>2</a:t>
            </a:r>
            <a:r>
              <a:rPr lang="en-US" altLang="en-US" sz="4000">
                <a:solidFill>
                  <a:srgbClr val="FF5050"/>
                </a:solidFill>
              </a:rPr>
              <a:t>O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00600" y="2590800"/>
            <a:ext cx="4038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What is the molecular formula for these molecules?</a:t>
            </a:r>
          </a:p>
        </p:txBody>
      </p:sp>
    </p:spTree>
    <p:extLst>
      <p:ext uri="{BB962C8B-B14F-4D97-AF65-F5344CB8AC3E}">
        <p14:creationId xmlns:p14="http://schemas.microsoft.com/office/powerpoint/2010/main" val="22536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1" grpId="0"/>
      <p:bldP spid="1639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many water molecules?</a:t>
            </a:r>
          </a:p>
        </p:txBody>
      </p:sp>
      <p:pic>
        <p:nvPicPr>
          <p:cNvPr id="27651" name="Picture 5" descr="water_molecules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1667"/>
            <a:ext cx="7957166" cy="530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838200" y="6423025"/>
            <a:ext cx="4383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http://www.windows.ucar.edu/earth/geology/images/water_molecules_lg.gif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306216" y="911905"/>
            <a:ext cx="518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5050"/>
                </a:solidFill>
              </a:rPr>
              <a:t>5 Waters = 5H</a:t>
            </a:r>
            <a:r>
              <a:rPr lang="en-US" altLang="en-US" sz="4000" baseline="-25000" dirty="0">
                <a:solidFill>
                  <a:srgbClr val="FF5050"/>
                </a:solidFill>
              </a:rPr>
              <a:t>2</a:t>
            </a:r>
            <a:r>
              <a:rPr lang="en-US" altLang="en-US" sz="4000" dirty="0">
                <a:solidFill>
                  <a:srgbClr val="FF505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5679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029200" y="579120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endParaRPr lang="en-US" altLang="en-US" sz="900">
              <a:solidFill>
                <a:srgbClr val="FF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057" y="439738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WATER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2H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1O</a:t>
            </a:r>
          </a:p>
          <a:p>
            <a:endParaRPr lang="en-US" dirty="0" smtClean="0"/>
          </a:p>
        </p:txBody>
      </p:sp>
      <p:grpSp>
        <p:nvGrpSpPr>
          <p:cNvPr id="3078" name="Group 16"/>
          <p:cNvGrpSpPr>
            <a:grpSpLocks/>
          </p:cNvGrpSpPr>
          <p:nvPr/>
        </p:nvGrpSpPr>
        <p:grpSpPr bwMode="auto">
          <a:xfrm>
            <a:off x="5263442" y="328141"/>
            <a:ext cx="3016261" cy="2384908"/>
            <a:chOff x="3072" y="2256"/>
            <a:chExt cx="1204" cy="1072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6" y="2497"/>
              <a:ext cx="1120" cy="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3072" y="2256"/>
              <a:ext cx="16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b="1">
                  <a:solidFill>
                    <a:srgbClr val="FF0000"/>
                  </a:solidFill>
                  <a:latin typeface="Times New Roman" pitchFamily="18" charset="0"/>
                </a:rPr>
                <a:t>H</a:t>
              </a:r>
              <a:endParaRPr lang="en-US" altLang="en-US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3959" y="3120"/>
              <a:ext cx="169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b="1" dirty="0">
                  <a:solidFill>
                    <a:srgbClr val="FF0000"/>
                  </a:solidFill>
                  <a:latin typeface="Times New Roman" pitchFamily="18" charset="0"/>
                </a:rPr>
                <a:t>H</a:t>
              </a:r>
              <a:endParaRPr lang="en-US" altLang="en-US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5994074" y="2458773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O</a:t>
            </a:r>
            <a:endParaRPr lang="en-US" altLang="en-US" dirty="0">
              <a:latin typeface="Times New Roman" pitchFamily="18" charset="0"/>
            </a:endParaRPr>
          </a:p>
        </p:txBody>
      </p:sp>
      <p:pic>
        <p:nvPicPr>
          <p:cNvPr id="3080" name="Picture 13" descr="http://www.umass.edu/microbio/chime/pe_beta/pe/atlas/morphs/water10/water10_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9" y="2915973"/>
            <a:ext cx="7278476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0166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83016" y="609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C00000"/>
                </a:solidFill>
              </a:rPr>
              <a:t>Covalent Bond</a:t>
            </a:r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7183016" y="1209764"/>
            <a:ext cx="665584" cy="1076236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572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541</Words>
  <Application>Microsoft Office PowerPoint</Application>
  <PresentationFormat>On-screen Show (4:3)</PresentationFormat>
  <Paragraphs>133</Paragraphs>
  <Slides>52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 Design</vt:lpstr>
      <vt:lpstr>The Extraordinary Properties of Water </vt:lpstr>
      <vt:lpstr>PowerPoint Presentation</vt:lpstr>
      <vt:lpstr>PowerPoint Presentation</vt:lpstr>
      <vt:lpstr>PowerPoint Presentation</vt:lpstr>
      <vt:lpstr>PowerPoint Presentation</vt:lpstr>
      <vt:lpstr>What is this?  </vt:lpstr>
      <vt:lpstr>How many water molecules?</vt:lpstr>
      <vt:lpstr>PowerPoint Presentation</vt:lpstr>
      <vt:lpstr>PowerPoint Presentation</vt:lpstr>
      <vt:lpstr>Structure of Water</vt:lpstr>
      <vt:lpstr>Structure of Water</vt:lpstr>
      <vt:lpstr>PowerPoint Presentation</vt:lpstr>
      <vt:lpstr>PowerPoint Presentation</vt:lpstr>
      <vt:lpstr>PowerPoint Presentation</vt:lpstr>
      <vt:lpstr>PowerPoint Presentation</vt:lpstr>
      <vt:lpstr>Cohesion </vt:lpstr>
      <vt:lpstr>PowerPoint Presentation</vt:lpstr>
      <vt:lpstr>Cohesion …</vt:lpstr>
      <vt:lpstr>PowerPoint Presentation</vt:lpstr>
      <vt:lpstr>PowerPoint Presentation</vt:lpstr>
      <vt:lpstr>PowerPoint Presentation</vt:lpstr>
      <vt:lpstr>Adhesion Causes Capillary Action</vt:lpstr>
      <vt:lpstr>Adhesion Also Causes Water to …</vt:lpstr>
      <vt:lpstr>PowerPoint Presentation</vt:lpstr>
      <vt:lpstr>High Specific Heat</vt:lpstr>
      <vt:lpstr>High Heat of Vaporization</vt:lpstr>
      <vt:lpstr>PowerPoint Presentation</vt:lpstr>
      <vt:lpstr>DENSITY</vt:lpstr>
      <vt:lpstr>PowerPoint Presentation</vt:lpstr>
      <vt:lpstr>Why does ice floating matter?</vt:lpstr>
      <vt:lpstr>Polarity and Ice</vt:lpstr>
      <vt:lpstr>Water’s Life-Supporting Properties</vt:lpstr>
      <vt:lpstr>Homeostasis</vt:lpstr>
      <vt:lpstr>PowerPoint Presentation</vt:lpstr>
      <vt:lpstr>Water’s Life-Supporting Properties</vt:lpstr>
      <vt:lpstr>PowerPoint Presentation</vt:lpstr>
      <vt:lpstr>PowerPoint Presentation</vt:lpstr>
      <vt:lpstr>PowerPoint Presentation</vt:lpstr>
      <vt:lpstr>Water’s Life-Supporting Properties</vt:lpstr>
      <vt:lpstr>Solution</vt:lpstr>
      <vt:lpstr>PowerPoint Presentation</vt:lpstr>
      <vt:lpstr>How does salt change the properties of water?</vt:lpstr>
      <vt:lpstr>Suspensions</vt:lpstr>
      <vt:lpstr>PowerPoint Presentation</vt:lpstr>
      <vt:lpstr>pH</vt:lpstr>
      <vt:lpstr>Acids</vt:lpstr>
      <vt:lpstr>Bases</vt:lpstr>
      <vt:lpstr>Acids, Bases &amp; pH</vt:lpstr>
      <vt:lpstr>PowerPoint Presentation</vt:lpstr>
      <vt:lpstr>Buffers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Extraordinary Properties of Water</dc:title>
  <dc:creator>Cheryl Massengale</dc:creator>
  <cp:lastModifiedBy>Windows User</cp:lastModifiedBy>
  <cp:revision>73</cp:revision>
  <cp:lastPrinted>2014-03-21T16:55:18Z</cp:lastPrinted>
  <dcterms:modified xsi:type="dcterms:W3CDTF">2014-03-25T16:11:52Z</dcterms:modified>
</cp:coreProperties>
</file>