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CB832-C336-441B-92A3-E6443C9E79E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C2A1E-84D3-48BC-8D48-B3B956495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27C78-5181-4C0E-8F22-C7ABAEAD544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1B16C-E3C7-48AB-92E1-D33A23C66E6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DDE43-8417-45D5-92C6-91C04E63B5D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9F4CF-193D-41D6-8E42-016746913C4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348FC-CE9C-4D59-95DD-937CD8F5E02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3577-3D7C-4508-8458-0E7F466EA26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ccl.northwestern.edu/simevolution/obonu/cladograms/Open-This-File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8077200" cy="2898775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Franklin Gothic Book" pitchFamily="34" charset="0"/>
              </a:rPr>
              <a:t>CLASSIFICATION </a:t>
            </a:r>
            <a:br>
              <a:rPr lang="en-US" sz="80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sz="8000" smtClean="0">
                <a:solidFill>
                  <a:schemeClr val="bg1"/>
                </a:solidFill>
                <a:latin typeface="Franklin Gothic Book" pitchFamily="34" charset="0"/>
              </a:rPr>
              <a:t>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Orders &amp; families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 bwMode="auto">
          <a:xfrm>
            <a:off x="1143000" y="914400"/>
            <a:ext cx="68580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0"/>
            <a:ext cx="4953000" cy="1219200"/>
          </a:xfrm>
        </p:spPr>
        <p:txBody>
          <a:bodyPr>
            <a:normAutofit fontScale="90000"/>
          </a:bodyPr>
          <a:lstStyle/>
          <a:p>
            <a:r>
              <a:rPr lang="en-US"/>
              <a:t>Binomial Nomenclature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i="1"/>
              <a:t>Genus species</a:t>
            </a:r>
          </a:p>
          <a:p>
            <a:pPr>
              <a:buFontTx/>
              <a:buNone/>
            </a:pPr>
            <a:endParaRPr lang="en-US" i="1"/>
          </a:p>
          <a:p>
            <a:pPr>
              <a:buFontTx/>
              <a:buNone/>
            </a:pPr>
            <a:r>
              <a:rPr lang="en-US" u="sng"/>
              <a:t>Example:</a:t>
            </a:r>
          </a:p>
          <a:p>
            <a:pPr>
              <a:buFontTx/>
              <a:buNone/>
            </a:pPr>
            <a:r>
              <a:rPr lang="en-US" i="1"/>
              <a:t>Panthera leo</a:t>
            </a:r>
          </a:p>
          <a:p>
            <a:pPr>
              <a:buFontTx/>
              <a:buNone/>
            </a:pPr>
            <a:r>
              <a:rPr lang="en-US" i="1"/>
              <a:t>P. leo</a:t>
            </a:r>
          </a:p>
        </p:txBody>
      </p:sp>
      <p:pic>
        <p:nvPicPr>
          <p:cNvPr id="112645" name="Picture 5" descr="african-lion-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b="7171"/>
          <a:stretch/>
        </p:blipFill>
        <p:spPr bwMode="auto">
          <a:xfrm>
            <a:off x="64771" y="0"/>
            <a:ext cx="915542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3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Dichotomous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ekcsk12.org/faculty/jbuckley/leclass/practicemidterm6_files/image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86146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science.kennesaw.edu/~jdirnber/Bio2108/Lecture/LecPhylogeny/25-11-Cladogram-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7800" cy="375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50" t="21094" r="36875" b="16797"/>
          <a:stretch>
            <a:fillRect/>
          </a:stretch>
        </p:blipFill>
        <p:spPr bwMode="auto">
          <a:xfrm>
            <a:off x="914400" y="304800"/>
            <a:ext cx="7239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taxon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688" y="228600"/>
            <a:ext cx="5675312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8768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What is science of classification?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3581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CC0000"/>
                </a:solidFill>
              </a:rPr>
              <a:t>TAXONOMY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Carolus Linnaeus</a:t>
            </a:r>
            <a:endParaRPr lang="en-US" sz="1700" b="1" smtClean="0">
              <a:solidFill>
                <a:srgbClr val="000000"/>
              </a:solidFill>
              <a:latin typeface="Lucida Grande" pitchFamily="1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05400" cy="2838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The Linnean system </a:t>
            </a:r>
          </a:p>
          <a:p>
            <a:pPr lvl="1" eaLnBrk="1" hangingPunct="1"/>
            <a:r>
              <a:rPr lang="en-US" smtClean="0"/>
              <a:t>proposed in 1700s</a:t>
            </a:r>
          </a:p>
          <a:p>
            <a:pPr lvl="1" eaLnBrk="1" hangingPunct="1"/>
            <a:r>
              <a:rPr lang="en-US" smtClean="0"/>
              <a:t>each species has a </a:t>
            </a:r>
            <a:br>
              <a:rPr lang="en-US" smtClean="0"/>
            </a:br>
            <a:r>
              <a:rPr lang="en-US" smtClean="0"/>
              <a:t>2 part name</a:t>
            </a:r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genus</a:t>
            </a:r>
            <a:endParaRPr lang="en-US" smtClean="0"/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species</a:t>
            </a:r>
            <a:endParaRPr lang="en-US" smtClean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447800"/>
            <a:ext cx="3175000" cy="43307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286000" y="4953000"/>
            <a:ext cx="2787650" cy="5492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000" b="1" i="1">
                <a:solidFill>
                  <a:srgbClr val="0F116A"/>
                </a:solidFill>
                <a:latin typeface="Arial" charset="0"/>
              </a:rPr>
              <a:t>Homo sapiens</a:t>
            </a:r>
            <a:endParaRPr lang="en-US" sz="3000" b="1">
              <a:solidFill>
                <a:srgbClr val="0F116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  <p:bldP spid="9830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43000"/>
            <a:ext cx="8763000" cy="5715000"/>
            <a:chOff x="0" y="0"/>
            <a:chExt cx="5808" cy="4368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3" y="542"/>
              <a:ext cx="1255" cy="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4" descr="black_bear"/>
            <p:cNvPicPr>
              <a:picLocks noChangeAspect="1" noChangeArrowheads="1"/>
            </p:cNvPicPr>
            <p:nvPr/>
          </p:nvPicPr>
          <p:blipFill>
            <a:blip r:embed="rId5" cstate="print"/>
            <a:srcRect l="25899"/>
            <a:stretch>
              <a:fillRect/>
            </a:stretch>
          </p:blipFill>
          <p:spPr bwMode="auto">
            <a:xfrm>
              <a:off x="0" y="761"/>
              <a:ext cx="1703" cy="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6" y="0"/>
              <a:ext cx="2096" cy="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t="2339" r="9354" b="11693"/>
            <a:stretch>
              <a:fillRect/>
            </a:stretch>
          </p:blipFill>
          <p:spPr bwMode="auto">
            <a:xfrm>
              <a:off x="2907" y="2738"/>
              <a:ext cx="2901" cy="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104"/>
              <a:ext cx="1544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52" y="2920"/>
              <a:ext cx="1968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3416"/>
              <a:ext cx="831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88" y="1632"/>
              <a:ext cx="1920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 l="8229" r="4114"/>
            <a:stretch>
              <a:fillRect/>
            </a:stretch>
          </p:blipFill>
          <p:spPr bwMode="auto">
            <a:xfrm>
              <a:off x="624" y="3582"/>
              <a:ext cx="758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1279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76" y="0"/>
              <a:ext cx="1920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14" descr="jellyfish"/>
            <p:cNvPicPr>
              <a:picLocks noChangeAspect="1" noChangeArrowheads="1"/>
            </p:cNvPicPr>
            <p:nvPr/>
          </p:nvPicPr>
          <p:blipFill>
            <a:blip r:embed="rId15" cstate="print"/>
            <a:srcRect l="8000" t="4915" r="20000" b="9830"/>
            <a:stretch>
              <a:fillRect/>
            </a:stretch>
          </p:blipFill>
          <p:spPr bwMode="auto">
            <a:xfrm>
              <a:off x="1564" y="1307"/>
              <a:ext cx="1020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24" y="2021"/>
              <a:ext cx="1697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16" descr="01-03c-DevelopmentTadpol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08" y="0"/>
              <a:ext cx="1252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381000" y="228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What is the basis for classification?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248400" y="1828800"/>
            <a:ext cx="2895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Anatomy</a:t>
            </a:r>
          </a:p>
          <a:p>
            <a:r>
              <a:rPr lang="en-US" sz="3200" b="1">
                <a:solidFill>
                  <a:schemeClr val="bg1"/>
                </a:solidFill>
              </a:rPr>
              <a:t>Biochemistry (DNA)</a:t>
            </a:r>
          </a:p>
          <a:p>
            <a:r>
              <a:rPr lang="en-US" sz="3200" b="1">
                <a:solidFill>
                  <a:schemeClr val="bg1"/>
                </a:solidFill>
              </a:rPr>
              <a:t>Genetics</a:t>
            </a:r>
          </a:p>
          <a:p>
            <a:r>
              <a:rPr lang="en-US" sz="3200" b="1">
                <a:solidFill>
                  <a:schemeClr val="bg1"/>
                </a:solidFill>
              </a:rPr>
              <a:t>Cytology</a:t>
            </a:r>
          </a:p>
          <a:p>
            <a:r>
              <a:rPr lang="en-US" sz="3200" b="1">
                <a:solidFill>
                  <a:schemeClr val="bg1"/>
                </a:solidFill>
              </a:rPr>
              <a:t>Embryology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313" y="457200"/>
            <a:ext cx="45608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14400" y="25146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Kingdom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Phylum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Class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Order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Family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Genus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species</a:t>
            </a:r>
            <a:endParaRPr lang="en-US" sz="300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4958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2672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are organisms organized?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914400" y="16002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CC"/>
                </a:solidFill>
              </a:rPr>
              <a:t>TAXONS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utoUpdateAnimBg="0"/>
      <p:bldP spid="102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1" y="3476625"/>
            <a:ext cx="3381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14" y="2127023"/>
            <a:ext cx="3200400" cy="4525963"/>
          </a:xfrm>
        </p:spPr>
        <p:txBody>
          <a:bodyPr/>
          <a:lstStyle/>
          <a:p>
            <a:r>
              <a:rPr lang="en-US" dirty="0" smtClean="0"/>
              <a:t>Kings</a:t>
            </a:r>
          </a:p>
          <a:p>
            <a:r>
              <a:rPr lang="en-US" dirty="0" smtClean="0"/>
              <a:t>Play</a:t>
            </a:r>
          </a:p>
          <a:p>
            <a:r>
              <a:rPr lang="en-US" dirty="0" smtClean="0"/>
              <a:t>Cards </a:t>
            </a:r>
          </a:p>
          <a:p>
            <a:r>
              <a:rPr lang="en-US" dirty="0" smtClean="0"/>
              <a:t>on</a:t>
            </a:r>
          </a:p>
          <a:p>
            <a:r>
              <a:rPr lang="en-US" dirty="0" smtClean="0"/>
              <a:t>Fat</a:t>
            </a:r>
          </a:p>
          <a:p>
            <a:r>
              <a:rPr lang="en-US" dirty="0" smtClean="0"/>
              <a:t>Green</a:t>
            </a:r>
          </a:p>
          <a:p>
            <a:r>
              <a:rPr lang="en-US" dirty="0" smtClean="0"/>
              <a:t>Stools</a:t>
            </a:r>
          </a:p>
          <a:p>
            <a:endParaRPr lang="en-US" dirty="0"/>
          </a:p>
        </p:txBody>
      </p:sp>
      <p:sp>
        <p:nvSpPr>
          <p:cNvPr id="4" name="AutoShape 2" descr="https://s3.amazonaws.com/lowres.cartoonstock.com/history-lancelot-arthur-round_table-knights-arms-rjo0126_l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s3.amazonaws.com/lowres.cartoonstock.com/history-lancelot-arthur-round_table-knights-arms-rjo0126_low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s3.amazonaws.com/lowres.cartoonstock.com/history-lancelot-arthur-round_table-knights-arms-rjo0126_lo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pandodaily.files.wordpress.com/2013/07/king.jpg?w=488&amp;h=31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646"/>
            <a:ext cx="4648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07" y="7620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</a:t>
            </a:r>
          </a:p>
          <a:p>
            <a:r>
              <a:rPr lang="en-US" dirty="0" smtClean="0"/>
              <a:t>Philip</a:t>
            </a:r>
          </a:p>
          <a:p>
            <a:r>
              <a:rPr lang="en-US" dirty="0" smtClean="0"/>
              <a:t>Catches</a:t>
            </a:r>
          </a:p>
          <a:p>
            <a:r>
              <a:rPr lang="en-US" dirty="0" smtClean="0"/>
              <a:t>Old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Gets </a:t>
            </a:r>
          </a:p>
          <a:p>
            <a:r>
              <a:rPr lang="en-US" dirty="0" smtClean="0"/>
              <a:t>Sick</a:t>
            </a:r>
          </a:p>
          <a:p>
            <a:endParaRPr lang="en-US" dirty="0"/>
          </a:p>
        </p:txBody>
      </p:sp>
      <p:pic>
        <p:nvPicPr>
          <p:cNvPr id="2050" name="Picture 2" descr="http://images.clipartpanda.com/king-clip-art-king-solo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260032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lystad.reamedia.no/wp-content/themes/hermes/css/jqueryui/images/fishing-pole-clipart-i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r="35699"/>
          <a:stretch/>
        </p:blipFill>
        <p:spPr bwMode="auto">
          <a:xfrm rot="4009037">
            <a:off x="5126190" y="-765970"/>
            <a:ext cx="1447800" cy="46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ilperkin.typepad.com/only_dead_fish/images/2007/06/15/old_fish_f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257550" cy="24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clipartpanda.com/fever-clipart-clipart_sic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810000"/>
            <a:ext cx="344474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11250"/>
          <a:stretch>
            <a:fillRect/>
          </a:stretch>
        </p:blipFill>
        <p:spPr bwMode="auto">
          <a:xfrm>
            <a:off x="2500313" y="1255713"/>
            <a:ext cx="6630987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Organizing systems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191000" cy="1601788"/>
          </a:xfrm>
        </p:spPr>
        <p:txBody>
          <a:bodyPr/>
          <a:lstStyle/>
          <a:p>
            <a:pPr eaLnBrk="1" hangingPunct="1"/>
            <a:r>
              <a:rPr lang="en-US" smtClean="0"/>
              <a:t>Making sense out of the differences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4938" y="6092825"/>
            <a:ext cx="3176587" cy="596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Arial" charset="0"/>
              </a:rPr>
              <a:t>Eastern gray squirrel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100" b="1" i="1">
                <a:solidFill>
                  <a:srgbClr val="000000"/>
                </a:solidFill>
                <a:latin typeface="Arial" charset="0"/>
              </a:rPr>
              <a:t>Sciurus carolinensis</a:t>
            </a:r>
            <a:endParaRPr lang="en-US" b="1" i="1">
              <a:latin typeface="Arial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341688" y="4511675"/>
            <a:ext cx="2336800" cy="1749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://static.spineuniverse.com/displaygraphic.php/150/lumbar_vertebra-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76009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100</Words>
  <Application>Microsoft Office PowerPoint</Application>
  <PresentationFormat>On-screen Show (4:3)</PresentationFormat>
  <Paragraphs>58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CLASSIFICATION  OF LIFE</vt:lpstr>
      <vt:lpstr>What is science of classification?</vt:lpstr>
      <vt:lpstr>Carolus Linnaeus</vt:lpstr>
      <vt:lpstr>PowerPoint Presentation</vt:lpstr>
      <vt:lpstr>How are organisms organized?</vt:lpstr>
      <vt:lpstr>PowerPoint Presentation</vt:lpstr>
      <vt:lpstr>PowerPoint Presentation</vt:lpstr>
      <vt:lpstr>Organizing systems</vt:lpstr>
      <vt:lpstr>PowerPoint Presentation</vt:lpstr>
      <vt:lpstr>Orders &amp; families</vt:lpstr>
      <vt:lpstr>Binomial Nomenclature</vt:lpstr>
      <vt:lpstr> </vt:lpstr>
      <vt:lpstr>Dichotomous Keys</vt:lpstr>
      <vt:lpstr>Cladograms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 OF LIFE</dc:title>
  <dc:creator>Windows User</dc:creator>
  <cp:lastModifiedBy>Windows User</cp:lastModifiedBy>
  <cp:revision>9</cp:revision>
  <dcterms:created xsi:type="dcterms:W3CDTF">2011-04-05T12:47:37Z</dcterms:created>
  <dcterms:modified xsi:type="dcterms:W3CDTF">2015-03-30T18:14:58Z</dcterms:modified>
</cp:coreProperties>
</file>