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72" r:id="rId3"/>
    <p:sldId id="259" r:id="rId4"/>
    <p:sldId id="260" r:id="rId5"/>
    <p:sldId id="257" r:id="rId6"/>
    <p:sldId id="265" r:id="rId7"/>
    <p:sldId id="261" r:id="rId8"/>
    <p:sldId id="262" r:id="rId9"/>
    <p:sldId id="263" r:id="rId10"/>
    <p:sldId id="267" r:id="rId11"/>
    <p:sldId id="264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BFD8-A392-446D-B9A8-6110C18C41E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A258-1334-4DF1-A0C5-17D8184B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0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2A258-1334-4DF1-A0C5-17D8184B57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2A258-1334-4DF1-A0C5-17D8184B57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7F8BB62-0CB4-4EDF-BF9E-19982F519D48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4D45FD0-10B2-4704-B3B6-1A60922923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4.jpg"/><Relationship Id="rId2" Type="http://schemas.openxmlformats.org/officeDocument/2006/relationships/slide" Target="slide3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5.jpg"/><Relationship Id="rId4" Type="http://schemas.openxmlformats.org/officeDocument/2006/relationships/image" Target="../media/image7.gi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6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Ability to instinctively and immediately understand what other’s experiencing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Mimics what others do after spending long time with them</a:t>
            </a:r>
          </a:p>
          <a:p>
            <a:pPr marL="342900" indent="-342900">
              <a:buSzPct val="150000"/>
              <a:buBlip>
                <a:blip r:embed="rId2"/>
              </a:buBlip>
            </a:pPr>
            <a:r>
              <a:rPr lang="en-US" dirty="0" smtClean="0"/>
              <a:t>Someone stubs toe, you flinch in sympathy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Most important </a:t>
            </a:r>
            <a:r>
              <a:rPr lang="en-US" u="sng" dirty="0" smtClean="0"/>
              <a:t>neuroscientific</a:t>
            </a:r>
            <a:r>
              <a:rPr lang="en-US" dirty="0" smtClean="0"/>
              <a:t> breakthrough of recent history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Found in Premotor Cortex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Scientists thought brain used logical thought process to predict peoples’ actions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Allows us to receive and interpret facial expressions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3741" y="849592"/>
            <a:ext cx="4876800" cy="8357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2095" y="762000"/>
            <a:ext cx="4866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Mirror Neurons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32"/>
          <a:stretch/>
        </p:blipFill>
        <p:spPr>
          <a:xfrm rot="21250951">
            <a:off x="51666" y="293734"/>
            <a:ext cx="2073038" cy="1458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468">
            <a:off x="7285109" y="461456"/>
            <a:ext cx="1769842" cy="1322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oup 12"/>
          <p:cNvGrpSpPr/>
          <p:nvPr/>
        </p:nvGrpSpPr>
        <p:grpSpPr>
          <a:xfrm>
            <a:off x="3348478" y="3735246"/>
            <a:ext cx="5795522" cy="646331"/>
            <a:chOff x="3124200" y="3334434"/>
            <a:chExt cx="5795522" cy="646331"/>
          </a:xfrm>
        </p:grpSpPr>
        <p:cxnSp>
          <p:nvCxnSpPr>
            <p:cNvPr id="10" name="Elbow Connector 9"/>
            <p:cNvCxnSpPr>
              <a:endCxn id="11" idx="1"/>
            </p:cNvCxnSpPr>
            <p:nvPr/>
          </p:nvCxnSpPr>
          <p:spPr>
            <a:xfrm>
              <a:off x="3124200" y="3429000"/>
              <a:ext cx="3433322" cy="228600"/>
            </a:xfrm>
            <a:prstGeom prst="bentConnector3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557522" y="3334434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scientific study of the nervous system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60819"/>
            <a:ext cx="4724400" cy="14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1996 neuroscientists implanted electrodes in brain of macaque monkey to explore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Stumbled across curious cluster of cells in premotor cortex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Cluster of cells fired when monkey performed and saw action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Cells responded same with monkey when human reached for a peanut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Cells responded same with different actions taken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Experiments confirmed that mirror neurons exist in humans</a:t>
            </a:r>
            <a:endParaRPr lang="en-US" dirty="0"/>
          </a:p>
          <a:p>
            <a:pPr marL="342900" indent="-342900">
              <a:buSzPct val="150000"/>
              <a:buBlip>
                <a:blip r:embed="rId2"/>
              </a:buBlip>
            </a:pPr>
            <a:r>
              <a:rPr lang="en-US" dirty="0" smtClean="0"/>
              <a:t>Revealed that cells reflect sensation and emotion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3248" y="834479"/>
            <a:ext cx="64013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How Do Scientists Know?</a:t>
            </a:r>
            <a:endParaRPr lang="en-US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6786349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5714"/>
          <a:stretch/>
        </p:blipFill>
        <p:spPr>
          <a:xfrm rot="607344">
            <a:off x="7827910" y="519093"/>
            <a:ext cx="1316090" cy="132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assets.nydailynews.com/polopoly_fs/1.1192364.1351197381!/img/httpImage/image.jpg_gen/derivatives/landscape_635/einsteinmonkey26n-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287">
            <a:off x="6792436" y="5090995"/>
            <a:ext cx="2362200" cy="159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/>
              <a:t>New </a:t>
            </a:r>
            <a:r>
              <a:rPr lang="en-US" sz="2400" dirty="0" smtClean="0"/>
              <a:t>understanding of </a:t>
            </a:r>
            <a:r>
              <a:rPr lang="en-US" sz="2400" dirty="0"/>
              <a:t>how and why we develop empathy for </a:t>
            </a:r>
            <a:r>
              <a:rPr lang="en-US" sz="2400" dirty="0" smtClean="0"/>
              <a:t>others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/>
              <a:t>More knowledge about autism, schizophrenia</a:t>
            </a:r>
            <a:r>
              <a:rPr lang="en-US" sz="2400" dirty="0" smtClean="0"/>
              <a:t>, </a:t>
            </a:r>
            <a:r>
              <a:rPr lang="en-US" sz="2400" dirty="0"/>
              <a:t>other brain disorders characterized by poor social </a:t>
            </a:r>
            <a:r>
              <a:rPr lang="en-US" sz="2400" dirty="0" smtClean="0"/>
              <a:t>interactions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 smtClean="0"/>
              <a:t>New </a:t>
            </a:r>
            <a:r>
              <a:rPr lang="en-US" sz="2400" dirty="0"/>
              <a:t>theory about the </a:t>
            </a:r>
            <a:r>
              <a:rPr lang="en-US" sz="2400" dirty="0" smtClean="0"/>
              <a:t>development </a:t>
            </a:r>
            <a:r>
              <a:rPr lang="en-US" sz="2400" dirty="0"/>
              <a:t>of </a:t>
            </a:r>
            <a:r>
              <a:rPr lang="en-US" sz="2400" dirty="0" smtClean="0"/>
              <a:t>language</a:t>
            </a:r>
          </a:p>
          <a:p>
            <a:pPr marL="342900" indent="-342900">
              <a:buSzPct val="150000"/>
              <a:buBlip>
                <a:blip r:embed="rId2"/>
              </a:buBlip>
            </a:pPr>
            <a:r>
              <a:rPr lang="en-US" sz="2400" dirty="0" smtClean="0"/>
              <a:t>Baby talking stages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/>
              <a:t>New </a:t>
            </a:r>
            <a:r>
              <a:rPr lang="en-US" sz="2400" dirty="0" smtClean="0"/>
              <a:t>therapies </a:t>
            </a:r>
            <a:r>
              <a:rPr lang="en-US" sz="2400" dirty="0"/>
              <a:t>helping stroke victims regain lost movement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68514"/>
            <a:ext cx="7436889" cy="70788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9168" y="968514"/>
            <a:ext cx="59456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How does this impact </a:t>
            </a:r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</a:t>
            </a:r>
            <a:r>
              <a:rPr lang="en-US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s?</a:t>
            </a:r>
            <a:endParaRPr lang="en-US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356">
            <a:off x="6508333" y="5111890"/>
            <a:ext cx="1959941" cy="168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3" b="13680"/>
          <a:stretch/>
        </p:blipFill>
        <p:spPr>
          <a:xfrm rot="21065606">
            <a:off x="565497" y="5074639"/>
            <a:ext cx="2824711" cy="161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8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Spend time with nervous, anxious person, you find yourself mimicking anxiousness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Surrounded with anger, you become angry</a:t>
            </a:r>
          </a:p>
          <a:p>
            <a:pPr marL="342900" indent="-342900">
              <a:buSzPct val="150000"/>
              <a:buBlip>
                <a:blip r:embed="rId2"/>
              </a:buBlip>
            </a:pPr>
            <a:r>
              <a:rPr lang="en-US" sz="2800" dirty="0" smtClean="0"/>
              <a:t>With an angry friend, mood changes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Depends on vibes you are surrounded by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9700" y="838200"/>
            <a:ext cx="6324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8180" y="757535"/>
            <a:ext cx="5187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Negative Effects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6" t="19564" r="12878" b="26429"/>
          <a:stretch/>
        </p:blipFill>
        <p:spPr>
          <a:xfrm rot="309975">
            <a:off x="7243036" y="4872439"/>
            <a:ext cx="16764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78" y="658548"/>
            <a:ext cx="976313" cy="1022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" y="658547"/>
            <a:ext cx="976313" cy="102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147">
            <a:off x="413837" y="4713405"/>
            <a:ext cx="2862764" cy="2055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4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We chose to help others we don’t want to mirror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 smtClean="0"/>
              <a:t>Calming down a friend</a:t>
            </a:r>
          </a:p>
          <a:p>
            <a:pPr algn="l">
              <a:buSzPct val="150000"/>
            </a:pPr>
            <a:endParaRPr lang="en-US" dirty="0" smtClean="0"/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 smtClean="0"/>
              <a:t>Nurses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 smtClean="0"/>
              <a:t>Cops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 smtClean="0"/>
              <a:t>Mental </a:t>
            </a:r>
            <a:r>
              <a:rPr lang="en-US" sz="2400" dirty="0"/>
              <a:t>h</a:t>
            </a:r>
            <a:r>
              <a:rPr lang="en-US" sz="2400" dirty="0" smtClean="0"/>
              <a:t>ealth workers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 smtClean="0"/>
              <a:t>Social workers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400" dirty="0" err="1" smtClean="0"/>
              <a:t>Psychiartrists</a:t>
            </a:r>
            <a:endParaRPr lang="en-US" sz="2400" dirty="0" smtClean="0"/>
          </a:p>
          <a:p>
            <a:pPr marL="342900" indent="-342900" algn="l">
              <a:buSzPct val="150000"/>
              <a:buBlip>
                <a:blip r:embed="rId2"/>
              </a:buBlip>
            </a:pPr>
            <a:endParaRPr lang="en-US" dirty="0" smtClean="0"/>
          </a:p>
          <a:p>
            <a:pPr marL="342900" indent="-342900" algn="l">
              <a:buSzPct val="150000"/>
              <a:buBlip>
                <a:blip r:embed="rId2"/>
              </a:buBlip>
            </a:pPr>
            <a:endParaRPr lang="en-US" sz="1800" dirty="0" smtClean="0"/>
          </a:p>
          <a:p>
            <a:pPr marL="342900" indent="-342900" algn="l">
              <a:buSzPct val="150000"/>
              <a:buBlip>
                <a:blip r:embed="rId2"/>
              </a:buBlip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698" y="278952"/>
            <a:ext cx="83066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 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</a:t>
            </a:r>
            <a:r>
              <a:rPr lang="en-US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eal with Mirror Neurons </a:t>
            </a:r>
          </a:p>
          <a:p>
            <a:pPr algn="ctr"/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ll the time!</a:t>
            </a:r>
            <a:endParaRPr lang="en-US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-11374" y="2971800"/>
            <a:ext cx="3933223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42404" y="405841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 risk of mirroring emotions, actions, etc.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732">
            <a:off x="7198867" y="2669455"/>
            <a:ext cx="1429512" cy="2131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03249"/>
            <a:ext cx="1955397" cy="153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Clr>
                <a:schemeClr val="tx1"/>
              </a:buClr>
              <a:buSzPct val="150000"/>
            </a:pPr>
            <a:r>
              <a:rPr lang="en-US" dirty="0" smtClean="0"/>
              <a:t>Where can you find the mirror neuron?</a:t>
            </a:r>
          </a:p>
          <a:p>
            <a:pPr algn="l">
              <a:buClr>
                <a:schemeClr val="tx1"/>
              </a:buClr>
              <a:buSzPct val="150000"/>
            </a:pPr>
            <a:r>
              <a:rPr lang="en-US" dirty="0" smtClean="0">
                <a:solidFill>
                  <a:srgbClr val="FF0000"/>
                </a:solidFill>
              </a:rPr>
              <a:t>	Premotor Cortex</a:t>
            </a:r>
            <a:endParaRPr lang="en-US" dirty="0" smtClean="0"/>
          </a:p>
          <a:p>
            <a:pPr algn="l">
              <a:buClr>
                <a:schemeClr val="tx1"/>
              </a:buClr>
              <a:buSzPct val="150000"/>
            </a:pPr>
            <a:r>
              <a:rPr lang="en-US" dirty="0" smtClean="0"/>
              <a:t>What is a mirror neuron?</a:t>
            </a:r>
            <a:endParaRPr lang="en-US" dirty="0"/>
          </a:p>
          <a:p>
            <a:pPr algn="l">
              <a:buClr>
                <a:schemeClr val="tx1"/>
              </a:buClr>
              <a:buSzPct val="150000"/>
            </a:pPr>
            <a:r>
              <a:rPr lang="en-US" dirty="0" smtClean="0">
                <a:solidFill>
                  <a:srgbClr val="FF0000"/>
                </a:solidFill>
              </a:rPr>
              <a:t>	A neuron in the Premotor Cortex that reflects actions, sensations and emotions</a:t>
            </a:r>
            <a:endParaRPr lang="en-US" dirty="0" smtClean="0"/>
          </a:p>
          <a:p>
            <a:pPr algn="l">
              <a:buClr>
                <a:schemeClr val="tx1"/>
              </a:buClr>
              <a:buSzPct val="150000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What is one negative and positive impact of mirror neurons?</a:t>
            </a:r>
          </a:p>
          <a:p>
            <a:pPr algn="l">
              <a:buClr>
                <a:schemeClr val="tx1"/>
              </a:buClr>
              <a:buSzPct val="150000"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Negative: Can mirror negative vibes such as anxiousness and anger</a:t>
            </a:r>
          </a:p>
          <a:p>
            <a:pPr algn="l">
              <a:buClr>
                <a:schemeClr val="tx1"/>
              </a:buClr>
              <a:buSzPct val="150000"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Positive: Improves knowledge on autism, schizophrenia, and other mental diseases</a:t>
            </a:r>
          </a:p>
          <a:p>
            <a:pPr algn="l">
              <a:buClr>
                <a:schemeClr val="tx1"/>
              </a:buClr>
              <a:buSzPct val="150000"/>
            </a:pPr>
            <a:r>
              <a:rPr lang="en-US" dirty="0" smtClean="0"/>
              <a:t>How did scientists find the mirror neuron?</a:t>
            </a:r>
          </a:p>
          <a:p>
            <a:pPr algn="l">
              <a:buClr>
                <a:schemeClr val="tx1"/>
              </a:buClr>
              <a:buSzPct val="150000"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Implanted electrodes in brain of macaque monkey and stumbled across curious cluster of cells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864215"/>
            <a:ext cx="2058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Recap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973">
            <a:off x="489045" y="451202"/>
            <a:ext cx="1336343" cy="1336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981">
            <a:off x="7158416" y="683724"/>
            <a:ext cx="1561982" cy="1513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343400"/>
            <a:ext cx="1828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155327"/>
            <a:ext cx="8229600" cy="4075176"/>
          </a:xfrm>
        </p:spPr>
        <p:txBody>
          <a:bodyPr/>
          <a:lstStyle/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We can read minds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We can’t read minds like Nan ( look into others minds)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We understand what others experience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We mimic others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All happens in premotor cortex through mirror neurons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Scientists discovered this through macaque monkeys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Impacts us in positive and negative ways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dirty="0" smtClean="0"/>
              <a:t>We deal with mirror neurons all the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4949" y="914400"/>
            <a:ext cx="351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Conclusion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4" name="Picture 2" descr="http://www.odec.ca/projects/2007/fras7j2/e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094">
            <a:off x="496209" y="61329"/>
            <a:ext cx="1717392" cy="170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wregional.org/uploads/GEPA/images/theen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274">
            <a:off x="7127395" y="267033"/>
            <a:ext cx="1752600" cy="178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5495474"/>
            <a:ext cx="8255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Thanks For Watching!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9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Characters 1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Characters 2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4" action="ppaction://hlinksldjump"/>
              </a:rPr>
              <a:t>Summary 1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5" action="ppaction://hlinksldjump"/>
              </a:rPr>
              <a:t>Summary 2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6" action="ppaction://hlinksldjump"/>
              </a:rPr>
              <a:t>Science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7" action="ppaction://hlinksldjump"/>
              </a:rPr>
              <a:t>Myth or Fact?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8" action="ppaction://hlinksldjump"/>
              </a:rPr>
              <a:t>The Brain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9" action="ppaction://hlinksldjump"/>
              </a:rPr>
              <a:t>Mirror Neurons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10" action="ppaction://hlinksldjump"/>
              </a:rPr>
              <a:t>How do Scientists know?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11" action="ppaction://hlinksldjump"/>
              </a:rPr>
              <a:t>How does this impact </a:t>
            </a:r>
            <a:r>
              <a:rPr lang="en-US" dirty="0">
                <a:hlinkClick r:id="rId11" action="ppaction://hlinksldjump"/>
              </a:rPr>
              <a:t>u</a:t>
            </a:r>
            <a:r>
              <a:rPr lang="en-US" dirty="0" smtClean="0">
                <a:hlinkClick r:id="rId11" action="ppaction://hlinksldjump"/>
              </a:rPr>
              <a:t>s?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12" action="ppaction://hlinksldjump"/>
              </a:rPr>
              <a:t>Negative Effects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13" action="ppaction://hlinksldjump"/>
              </a:rPr>
              <a:t>We Deal with Mirror Neurons all the time!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14" action="ppaction://hlinksldjump"/>
              </a:rPr>
              <a:t>Recap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hlinkClick r:id="rId15" action="ppaction://hlinksldjump"/>
              </a:rPr>
              <a:t>Conclusion</a:t>
            </a: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endParaRPr lang="en-US" dirty="0" smtClean="0"/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4999" y="762000"/>
            <a:ext cx="5460553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721" y="746078"/>
            <a:ext cx="5587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Table of Contents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42" y="1905000"/>
            <a:ext cx="3742940" cy="205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00" y="4434345"/>
            <a:ext cx="3175575" cy="177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9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50" y="53663"/>
            <a:ext cx="2791443" cy="166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cdn.hitfix.com/photos/4135820/Jamie-Brewer-as-N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47" b="98470" l="31316" r="60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16461" r="35168"/>
          <a:stretch/>
        </p:blipFill>
        <p:spPr bwMode="auto">
          <a:xfrm>
            <a:off x="0" y="1601095"/>
            <a:ext cx="1447800" cy="24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578429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Witch that all the others underestimate because disability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Power is to read others minds by learning things about them that they don’t want others to know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Dies towards end of season</a:t>
            </a:r>
          </a:p>
          <a:p>
            <a:pPr marL="285750" indent="-285750">
              <a:buSzPct val="150000"/>
              <a:buBlip>
                <a:blip r:embed="rId5"/>
              </a:buBlip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6" t="37499" r="24219" b="16667"/>
          <a:stretch/>
        </p:blipFill>
        <p:spPr>
          <a:xfrm>
            <a:off x="309800" y="1299029"/>
            <a:ext cx="828200" cy="391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"/>
          <a:stretch/>
        </p:blipFill>
        <p:spPr>
          <a:xfrm>
            <a:off x="4572000" y="1810645"/>
            <a:ext cx="2390881" cy="2984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4" t="37500" r="26563" b="28125"/>
          <a:stretch/>
        </p:blipFill>
        <p:spPr>
          <a:xfrm>
            <a:off x="5195940" y="1391545"/>
            <a:ext cx="1143000" cy="41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1690866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1000"/>
              <a:buBlip>
                <a:blip r:embed="rId5"/>
              </a:buBlip>
            </a:pPr>
            <a:r>
              <a:rPr lang="en-US" dirty="0" smtClean="0"/>
              <a:t> Supreme of Coven</a:t>
            </a:r>
          </a:p>
          <a:p>
            <a:pPr marL="285750" indent="-285750">
              <a:buSzPct val="151000"/>
              <a:buBlip>
                <a:blip r:embed="rId5"/>
              </a:buBlip>
            </a:pPr>
            <a:r>
              <a:rPr lang="en-US" dirty="0" smtClean="0"/>
              <a:t>Obsessed with looking young</a:t>
            </a:r>
          </a:p>
          <a:p>
            <a:pPr marL="285750" indent="-285750">
              <a:buSzPct val="151000"/>
              <a:buBlip>
                <a:blip r:embed="rId5"/>
              </a:buBlip>
            </a:pPr>
            <a:r>
              <a:rPr lang="en-US" dirty="0"/>
              <a:t>As the next supreme rises, her cancer gets </a:t>
            </a:r>
            <a:r>
              <a:rPr lang="en-US" dirty="0" smtClean="0"/>
              <a:t>stronger</a:t>
            </a:r>
          </a:p>
          <a:p>
            <a:pPr marL="285750" indent="-285750">
              <a:buSzPct val="151000"/>
              <a:buBlip>
                <a:blip r:embed="rId5"/>
              </a:buBlip>
            </a:pPr>
            <a:r>
              <a:rPr lang="en-US" dirty="0" smtClean="0"/>
              <a:t>Kills all witches who she believes will be next supreme</a:t>
            </a:r>
          </a:p>
          <a:p>
            <a:pPr>
              <a:buSzPct val="151000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691123"/>
            <a:ext cx="2345563" cy="3127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4" t="53019" r="26563" b="26041"/>
          <a:stretch/>
        </p:blipFill>
        <p:spPr>
          <a:xfrm>
            <a:off x="27296" y="4242734"/>
            <a:ext cx="1773065" cy="396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8300" y="4608217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Daughter of Fiona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Headmistress of Coven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Very protective of witches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Dies but comes back immediately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Next Supreme</a:t>
            </a:r>
          </a:p>
          <a:p>
            <a:pPr marL="285750" indent="-285750">
              <a:buSzPct val="150000"/>
              <a:buBlip>
                <a:blip r:embed="rId5"/>
              </a:buBlip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55" y="5059220"/>
            <a:ext cx="3123442" cy="1758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4" t="52083" r="26563" b="35190"/>
          <a:stretch/>
        </p:blipFill>
        <p:spPr>
          <a:xfrm>
            <a:off x="4267200" y="4692520"/>
            <a:ext cx="2581897" cy="3505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54057" y="505922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 Part of the Voodoo Coven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Rivals with Witchcraft Coven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Made truce that broke</a:t>
            </a:r>
          </a:p>
          <a:p>
            <a:pPr marL="285750" indent="-285750">
              <a:buSzPct val="150000"/>
              <a:buBlip>
                <a:blip r:embed="rId5"/>
              </a:buBlip>
            </a:pPr>
            <a:r>
              <a:rPr lang="en-US" dirty="0" smtClean="0"/>
              <a:t>Lives forever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7657" y="1249043"/>
            <a:ext cx="374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WARNING: SPOLIER ALERT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486" y="199040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CHARACTERS</a:t>
            </a:r>
            <a:endParaRPr lang="en-US" sz="5400" b="1" cap="none" spc="5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65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5" y="1585788"/>
            <a:ext cx="1812878" cy="2417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49" t="25000" r="38282" b="27083"/>
          <a:stretch/>
        </p:blipFill>
        <p:spPr>
          <a:xfrm>
            <a:off x="544382" y="1190703"/>
            <a:ext cx="680357" cy="440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6764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New witch of Coven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Inherits curse of being a witch from grandmother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Hard for her to adjust to things</a:t>
            </a:r>
          </a:p>
          <a:p>
            <a:pPr marL="285750" indent="-285750">
              <a:buSzPct val="150000"/>
              <a:buBlip>
                <a:blip r:embed="rId4"/>
              </a:buBlip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721825" y="728912"/>
            <a:ext cx="2308679" cy="3270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459" r="28125" b="32292"/>
          <a:stretch/>
        </p:blipFill>
        <p:spPr>
          <a:xfrm>
            <a:off x="4716455" y="1194864"/>
            <a:ext cx="1567218" cy="511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05884" y="1828800"/>
            <a:ext cx="2138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Power to hurt people by hurting herself</a:t>
            </a:r>
            <a:endParaRPr lang="en-US" dirty="0"/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Tries to join Voodoo Coven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20896"/>
            <a:ext cx="1828800" cy="2737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459" r="23437" b="54166"/>
          <a:stretch/>
        </p:blipFill>
        <p:spPr>
          <a:xfrm>
            <a:off x="-145559" y="4077896"/>
            <a:ext cx="3505200" cy="3219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7041" y="4474739"/>
            <a:ext cx="2660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 Meaner witch of Coven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Believes she is better than anyone else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Can do almost anything with her powers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Uses powers to harm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51" y="4544906"/>
            <a:ext cx="1861979" cy="24205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29400" y="4120896"/>
            <a:ext cx="251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1830’s high society, always throwing elegant parties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Brutally hurt slaves (all black) 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Marie </a:t>
            </a:r>
            <a:r>
              <a:rPr lang="en-US" dirty="0" err="1" smtClean="0"/>
              <a:t>LaVeau</a:t>
            </a:r>
            <a:r>
              <a:rPr lang="en-US" dirty="0" smtClean="0"/>
              <a:t> cursed her with forever lifetime </a:t>
            </a:r>
          </a:p>
          <a:p>
            <a:pPr marL="285750" indent="-285750">
              <a:buSzPct val="150000"/>
              <a:buBlip>
                <a:blip r:embed="rId4"/>
              </a:buBlip>
            </a:pPr>
            <a:r>
              <a:rPr lang="en-US" dirty="0" smtClean="0"/>
              <a:t>Marie </a:t>
            </a:r>
            <a:r>
              <a:rPr lang="en-US" dirty="0" err="1" smtClean="0"/>
              <a:t>LaVeau</a:t>
            </a:r>
            <a:r>
              <a:rPr lang="en-US" dirty="0" smtClean="0"/>
              <a:t> buried her alive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47" y="219220"/>
            <a:ext cx="2423282" cy="144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36459" r="25781" b="52083"/>
          <a:stretch/>
        </p:blipFill>
        <p:spPr>
          <a:xfrm>
            <a:off x="3994277" y="4225784"/>
            <a:ext cx="2658553" cy="3213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3486" y="199040"/>
            <a:ext cx="4982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CHARACTERS</a:t>
            </a:r>
            <a:endParaRPr lang="en-US" sz="5400" b="1" cap="none" spc="5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2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620">
            <a:off x="6544998" y="274636"/>
            <a:ext cx="2424935" cy="179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1861">
            <a:off x="64221" y="460793"/>
            <a:ext cx="251460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29497"/>
            <a:ext cx="8229600" cy="4075176"/>
          </a:xfrm>
        </p:spPr>
        <p:txBody>
          <a:bodyPr>
            <a:normAutofit/>
          </a:bodyPr>
          <a:lstStyle/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300 years after Salem witch trials witches who managed to escape starts to go extinct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Remaining witches put in Coven to learn how to protect themselves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Zoe is new girl at Coven in New Orleans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Meets Queenie, Nan and Madison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Nan discovers </a:t>
            </a:r>
            <a:r>
              <a:rPr lang="en-US" sz="2800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Delphine</a:t>
            </a: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en-US" sz="2800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LaLaurie</a:t>
            </a: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Upsets Marie </a:t>
            </a:r>
            <a:r>
              <a:rPr lang="en-US" sz="2800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LaVeau</a:t>
            </a:r>
            <a:endParaRPr lang="en-US" sz="2800" dirty="0" smtClean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 algn="l">
              <a:buSzPct val="150000"/>
            </a:pPr>
            <a:endParaRPr lang="en-US" dirty="0" smtClean="0">
              <a:latin typeface="Iskoola Pota" panose="020B0502040204020203" pitchFamily="34" charset="0"/>
              <a:cs typeface="Iskoola Pota" panose="020B0502040204020203" pitchFamily="34" charset="0"/>
            </a:endParaRPr>
          </a:p>
          <a:p>
            <a:pPr marL="342900" indent="-342900" algn="l">
              <a:buSzPct val="150000"/>
              <a:buBlip>
                <a:blip r:embed="rId4"/>
              </a:buBlip>
            </a:pPr>
            <a:endParaRPr lang="en-US" dirty="0">
              <a:latin typeface="Iskoola Pota" panose="020B0502040204020203" pitchFamily="34" charset="0"/>
              <a:cs typeface="Iskoola Pota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96473"/>
            <a:ext cx="4114800" cy="7010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906787"/>
            <a:ext cx="3015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Summary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c.450f.edgecastcdn.net/80450F/screencrush.com/files/2013/10/American-Horror-Story-Coven-Boy-P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911">
            <a:off x="122585" y="133790"/>
            <a:ext cx="2336842" cy="1683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322">
            <a:off x="6505988" y="472156"/>
            <a:ext cx="2592428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Rivalry between two different Covens: Voodoo, and Witchcraft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New Supreme starts to </a:t>
            </a: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rise, </a:t>
            </a: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Fiona starts to die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Fiona attempts to kill witches that she believes are next supreme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Practices Seven Wonders to see who next supreme is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 err="1">
                <a:latin typeface="Iskoola Pota" panose="020B0502040204020203" pitchFamily="34" charset="0"/>
                <a:cs typeface="Iskoola Pota" panose="020B0502040204020203" pitchFamily="34" charset="0"/>
              </a:rPr>
              <a:t>Cordelia</a:t>
            </a: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 rises as new supreme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Broadcasts live about </a:t>
            </a: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Coven</a:t>
            </a: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,</a:t>
            </a:r>
            <a:r>
              <a:rPr lang="en-US" sz="2800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many witches </a:t>
            </a:r>
            <a:r>
              <a:rPr lang="en-US" sz="2800" dirty="0">
                <a:latin typeface="Iskoola Pota" panose="020B0502040204020203" pitchFamily="34" charset="0"/>
                <a:cs typeface="Iskoola Pota" panose="020B0502040204020203" pitchFamily="34" charset="0"/>
              </a:rPr>
              <a:t>come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4088" y="914400"/>
            <a:ext cx="3015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Summary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2502" y="372856"/>
            <a:ext cx="374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WARNING: SPOLIER ALERT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r">
              <a:buSzPct val="150000"/>
              <a:buBlip>
                <a:blip r:embed="rId2"/>
              </a:buBlip>
            </a:pPr>
            <a:r>
              <a:rPr lang="en-US" dirty="0" smtClean="0"/>
              <a:t>Nans power is to read minds</a:t>
            </a:r>
          </a:p>
          <a:p>
            <a:pPr marL="342900" indent="-342900" algn="r">
              <a:buSzPct val="150000"/>
              <a:buBlip>
                <a:blip r:embed="rId2"/>
              </a:buBlip>
            </a:pPr>
            <a:r>
              <a:rPr lang="en-US" dirty="0" smtClean="0"/>
              <a:t>Finds out things that others don’t want her knowing</a:t>
            </a:r>
          </a:p>
          <a:p>
            <a:pPr marL="342900" indent="-342900" algn="r">
              <a:buSzPct val="150000"/>
              <a:buBlip>
                <a:blip r:embed="rId2"/>
              </a:buBlip>
            </a:pPr>
            <a:r>
              <a:rPr lang="en-US" dirty="0" smtClean="0"/>
              <a:t>Finding </a:t>
            </a:r>
            <a:r>
              <a:rPr lang="en-US" dirty="0" err="1" smtClean="0"/>
              <a:t>Delphine</a:t>
            </a:r>
            <a:r>
              <a:rPr lang="en-US" dirty="0" smtClean="0"/>
              <a:t> </a:t>
            </a:r>
            <a:r>
              <a:rPr lang="en-US" dirty="0" err="1" smtClean="0"/>
              <a:t>LaLaurie</a:t>
            </a:r>
            <a:endParaRPr lang="en-US" dirty="0" smtClean="0"/>
          </a:p>
          <a:p>
            <a:pPr marL="342900" indent="-342900" algn="r">
              <a:buSzPct val="150000"/>
              <a:buBlip>
                <a:blip r:embed="rId2"/>
              </a:buBlip>
            </a:pPr>
            <a:r>
              <a:rPr lang="en-US" dirty="0" smtClean="0"/>
              <a:t>Madison Montgomery killed a director</a:t>
            </a:r>
          </a:p>
          <a:p>
            <a:pPr marL="342900" indent="-342900" algn="r">
              <a:buSzPct val="150000"/>
              <a:buBlip>
                <a:blip r:embed="rId2"/>
              </a:buBlip>
            </a:pPr>
            <a:r>
              <a:rPr lang="en-US" dirty="0" smtClean="0"/>
              <a:t>Can humans read minds?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1" y="990600"/>
            <a:ext cx="4114800" cy="7010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cdn.hitfix.com/photos/4135820/Jamie-Brewer-as-N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47" b="98470" l="31316" r="60658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10" t="16461" r="35168"/>
          <a:stretch/>
        </p:blipFill>
        <p:spPr bwMode="auto">
          <a:xfrm>
            <a:off x="0" y="2126532"/>
            <a:ext cx="2362200" cy="395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63176" y="914400"/>
            <a:ext cx="2417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Science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51" y="4343400"/>
            <a:ext cx="4324350" cy="233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03" y="41148"/>
            <a:ext cx="1425604" cy="18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42201" y="2514600"/>
            <a:ext cx="8229600" cy="4075176"/>
          </a:xfrm>
        </p:spPr>
        <p:txBody>
          <a:bodyPr/>
          <a:lstStyle/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Possible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Cells called Mirror Neurons</a:t>
            </a:r>
            <a:endParaRPr lang="en-US" sz="2800" dirty="0"/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Cells reflect actions of others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Cells reflect sensations and emotions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/>
              <a:t>Cells respond same way as </a:t>
            </a:r>
            <a:r>
              <a:rPr lang="en-US" sz="2800" dirty="0" smtClean="0"/>
              <a:t>another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r>
              <a:rPr lang="en-US" sz="2800" dirty="0" smtClean="0"/>
              <a:t>Found in Premotor Cortex</a:t>
            </a:r>
          </a:p>
          <a:p>
            <a:pPr marL="342900" indent="-342900" algn="l">
              <a:buSzPct val="150000"/>
              <a:buBlip>
                <a:blip r:embed="rId2"/>
              </a:buBlip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799" y="838200"/>
            <a:ext cx="4894406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8280" y="803562"/>
            <a:ext cx="37974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Myth or Fact?</a:t>
            </a:r>
            <a:endParaRPr lang="en-US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967345"/>
            <a:ext cx="548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it possible for humans to read minds?</a:t>
            </a:r>
            <a:endParaRPr lang="en-US" dirty="0"/>
          </a:p>
        </p:txBody>
      </p:sp>
      <p:pic>
        <p:nvPicPr>
          <p:cNvPr id="1026" name="Picture 2" descr="http://www.chicagonow.com/moms-who-drink-and-swear/files/2013/08/a178327b2693e3260d916e108e9fe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696">
            <a:off x="6010404" y="4801559"/>
            <a:ext cx="3158449" cy="1980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1855">
            <a:off x="264444" y="299789"/>
            <a:ext cx="1838543" cy="183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98">
            <a:off x="7387834" y="288800"/>
            <a:ext cx="1838543" cy="1838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69" y="2313050"/>
            <a:ext cx="1240431" cy="165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2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9" y="1751853"/>
            <a:ext cx="3311416" cy="279965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63440" y="1886726"/>
            <a:ext cx="4251960" cy="4850180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Premotor Cortex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2900" dirty="0" smtClean="0"/>
              <a:t>Responsible for planning movements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3200" dirty="0"/>
              <a:t>Responsible for motor control</a:t>
            </a: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en-US" sz="3200" dirty="0"/>
              <a:t>Preparation of movement</a:t>
            </a: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en-US" sz="3200" dirty="0"/>
              <a:t>Sensory guidance of movement</a:t>
            </a: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en-US" sz="3200" dirty="0"/>
              <a:t>Spatial guidance of reaching</a:t>
            </a: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en-US" sz="3200" dirty="0"/>
              <a:t>Direct control of proximal and trunk </a:t>
            </a:r>
            <a:r>
              <a:rPr lang="en-US" sz="3200" dirty="0" smtClean="0"/>
              <a:t>muscles</a:t>
            </a:r>
          </a:p>
          <a:p>
            <a:pPr marL="342900" indent="-342900">
              <a:buSzPct val="150000"/>
              <a:buBlip>
                <a:blip r:embed="rId4"/>
              </a:buBlip>
            </a:pPr>
            <a:r>
              <a:rPr lang="en-US" sz="3200" dirty="0"/>
              <a:t>Cerebellum controls balance, coordination, and </a:t>
            </a:r>
            <a:r>
              <a:rPr lang="en-US" sz="3200" dirty="0" smtClean="0"/>
              <a:t>movement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3500" dirty="0" smtClean="0"/>
              <a:t>Contains cluster of cells called mirror neurons</a:t>
            </a:r>
          </a:p>
          <a:p>
            <a:pPr marL="342900" indent="-342900" algn="l">
              <a:buSzPct val="150000"/>
              <a:buBlip>
                <a:blip r:embed="rId4"/>
              </a:buBlip>
            </a:pPr>
            <a:r>
              <a:rPr lang="en-US" sz="3500" dirty="0" smtClean="0"/>
              <a:t>Mirror neurons: reflect actions, sensations, emotions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9813" y="863600"/>
            <a:ext cx="3168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The Brain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3000" y="2505869"/>
            <a:ext cx="545726" cy="999331"/>
          </a:xfrm>
          <a:prstGeom prst="ellipse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3" y="4551505"/>
            <a:ext cx="3004711" cy="233100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012313" y="5746306"/>
            <a:ext cx="1186545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606670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719</TotalTime>
  <Words>795</Words>
  <Application>Microsoft Office PowerPoint</Application>
  <PresentationFormat>On-screen Show (4:3)</PresentationFormat>
  <Paragraphs>164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PowerPoint Presentation</vt:lpstr>
      <vt:lpstr>.</vt:lpstr>
      <vt:lpstr>PowerPoint Presentation</vt:lpstr>
      <vt:lpstr>PowerPoint Presentation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65</cp:revision>
  <dcterms:created xsi:type="dcterms:W3CDTF">2014-06-04T18:27:05Z</dcterms:created>
  <dcterms:modified xsi:type="dcterms:W3CDTF">2015-05-07T12:58:55Z</dcterms:modified>
</cp:coreProperties>
</file>