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0" r:id="rId3"/>
    <p:sldId id="259" r:id="rId4"/>
    <p:sldId id="261" r:id="rId5"/>
    <p:sldId id="262" r:id="rId6"/>
    <p:sldId id="263" r:id="rId7"/>
    <p:sldId id="264" r:id="rId8"/>
    <p:sldId id="265" r:id="rId9"/>
    <p:sldId id="266" r:id="rId10"/>
    <p:sldId id="270" r:id="rId11"/>
    <p:sldId id="274" r:id="rId12"/>
    <p:sldId id="267" r:id="rId13"/>
    <p:sldId id="268" r:id="rId14"/>
    <p:sldId id="271" r:id="rId15"/>
    <p:sldId id="272" r:id="rId16"/>
    <p:sldId id="273"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A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89621" autoAdjust="0"/>
  </p:normalViewPr>
  <p:slideViewPr>
    <p:cSldViewPr>
      <p:cViewPr>
        <p:scale>
          <a:sx n="100" d="100"/>
          <a:sy n="100" d="100"/>
        </p:scale>
        <p:origin x="-72" y="1506"/>
      </p:cViewPr>
      <p:guideLst>
        <p:guide orient="horz" pos="2160"/>
        <p:guide pos="2880"/>
      </p:guideLst>
    </p:cSldViewPr>
  </p:slideViewPr>
  <p:outlineViewPr>
    <p:cViewPr>
      <p:scale>
        <a:sx n="33" d="100"/>
        <a:sy n="33" d="100"/>
      </p:scale>
      <p:origin x="0" y="28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184E8-1C31-4E37-A493-D16D4E58857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4ED41DC9-77BF-4B8C-9478-558C7E02FF4F}">
      <dgm:prSet/>
      <dgm:spPr/>
      <dgm:t>
        <a:bodyPr/>
        <a:lstStyle/>
        <a:p>
          <a:pPr rtl="0"/>
          <a:r>
            <a:rPr lang="en-US" dirty="0" smtClean="0"/>
            <a:t>Upon contact with an input, the cells on both ends enter mitosis.</a:t>
          </a:r>
          <a:endParaRPr lang="en-US" dirty="0"/>
        </a:p>
      </dgm:t>
    </dgm:pt>
    <dgm:pt modelId="{B3E2B1E3-109B-45A2-A95B-438A5FE349DC}" type="parTrans" cxnId="{3A7DCBEC-EB89-4C59-AF32-C81067DE0CEC}">
      <dgm:prSet/>
      <dgm:spPr/>
      <dgm:t>
        <a:bodyPr/>
        <a:lstStyle/>
        <a:p>
          <a:endParaRPr lang="en-US"/>
        </a:p>
      </dgm:t>
    </dgm:pt>
    <dgm:pt modelId="{0C0D7B48-328B-443A-BA9A-3134A2829876}" type="sibTrans" cxnId="{3A7DCBEC-EB89-4C59-AF32-C81067DE0CEC}">
      <dgm:prSet/>
      <dgm:spPr/>
      <dgm:t>
        <a:bodyPr/>
        <a:lstStyle/>
        <a:p>
          <a:endParaRPr lang="en-US"/>
        </a:p>
      </dgm:t>
    </dgm:pt>
    <dgm:pt modelId="{B6568751-6E89-4D58-A855-3158D65128C3}">
      <dgm:prSet/>
      <dgm:spPr/>
      <dgm:t>
        <a:bodyPr/>
        <a:lstStyle/>
        <a:p>
          <a:pPr rtl="0"/>
          <a:r>
            <a:rPr lang="en-US" dirty="0" smtClean="0"/>
            <a:t>Upon entering mitosis the cells at the end of the braid rapidly multiply, creating a single connected strand of tissue.</a:t>
          </a:r>
          <a:endParaRPr lang="en-US" dirty="0"/>
        </a:p>
      </dgm:t>
    </dgm:pt>
    <dgm:pt modelId="{7FFAB1E7-6566-428F-81FC-CAA0342E2B54}" type="sibTrans" cxnId="{240FA051-872F-404A-929F-EDA7033F9975}">
      <dgm:prSet/>
      <dgm:spPr/>
      <dgm:t>
        <a:bodyPr/>
        <a:lstStyle/>
        <a:p>
          <a:endParaRPr lang="en-US"/>
        </a:p>
      </dgm:t>
    </dgm:pt>
    <dgm:pt modelId="{0C790A7B-9164-4C05-A6AC-ED74DB66CE86}" type="parTrans" cxnId="{240FA051-872F-404A-929F-EDA7033F9975}">
      <dgm:prSet/>
      <dgm:spPr/>
      <dgm:t>
        <a:bodyPr/>
        <a:lstStyle/>
        <a:p>
          <a:endParaRPr lang="en-US"/>
        </a:p>
      </dgm:t>
    </dgm:pt>
    <dgm:pt modelId="{A0B0D437-C829-4922-A5D4-8CC17B463343}">
      <dgm:prSet/>
      <dgm:spPr/>
      <dgm:t>
        <a:bodyPr/>
        <a:lstStyle/>
        <a:p>
          <a:pPr rtl="0"/>
          <a:r>
            <a:rPr lang="en-US" dirty="0" smtClean="0"/>
            <a:t>The nerves come close enough with nerves on the input of the other organism to allow messages to cross the synapse.</a:t>
          </a:r>
          <a:endParaRPr lang="en-US" dirty="0"/>
        </a:p>
      </dgm:t>
    </dgm:pt>
    <dgm:pt modelId="{660EA65B-5B2A-43A7-81B6-2CABCA0975D3}" type="parTrans" cxnId="{FF78BFE5-4C75-4FE7-960E-95E52B8A2A19}">
      <dgm:prSet/>
      <dgm:spPr/>
      <dgm:t>
        <a:bodyPr/>
        <a:lstStyle/>
        <a:p>
          <a:endParaRPr lang="en-US"/>
        </a:p>
      </dgm:t>
    </dgm:pt>
    <dgm:pt modelId="{F3AF64A6-DC9A-4F09-83DE-B720E425E0B2}" type="sibTrans" cxnId="{FF78BFE5-4C75-4FE7-960E-95E52B8A2A19}">
      <dgm:prSet/>
      <dgm:spPr/>
      <dgm:t>
        <a:bodyPr/>
        <a:lstStyle/>
        <a:p>
          <a:endParaRPr lang="en-US"/>
        </a:p>
      </dgm:t>
    </dgm:pt>
    <dgm:pt modelId="{584339DF-BE27-4264-84B6-A67B03EA06C5}">
      <dgm:prSet/>
      <dgm:spPr/>
      <dgm:t>
        <a:bodyPr/>
        <a:lstStyle/>
        <a:p>
          <a:pPr rtl="0"/>
          <a:r>
            <a:rPr lang="en-US" dirty="0" smtClean="0"/>
            <a:t>The motor nerves can now carry messages from the </a:t>
          </a:r>
          <a:r>
            <a:rPr lang="en-US" dirty="0" err="1" smtClean="0"/>
            <a:t>Na’vi’s</a:t>
          </a:r>
          <a:r>
            <a:rPr lang="en-US" dirty="0" smtClean="0"/>
            <a:t> CNS and relay them to the motor nerves of the other organism</a:t>
          </a:r>
          <a:endParaRPr lang="en-US" dirty="0"/>
        </a:p>
      </dgm:t>
    </dgm:pt>
    <dgm:pt modelId="{DF878C3D-D575-4E57-B60D-CA02F474C10A}" type="parTrans" cxnId="{67F0C551-2D3A-467D-B2CD-367130290D15}">
      <dgm:prSet/>
      <dgm:spPr/>
      <dgm:t>
        <a:bodyPr/>
        <a:lstStyle/>
        <a:p>
          <a:endParaRPr lang="en-US"/>
        </a:p>
      </dgm:t>
    </dgm:pt>
    <dgm:pt modelId="{A0AB9A10-56DC-4A5A-86E7-A2E9AF9ABB77}" type="sibTrans" cxnId="{67F0C551-2D3A-467D-B2CD-367130290D15}">
      <dgm:prSet/>
      <dgm:spPr/>
      <dgm:t>
        <a:bodyPr/>
        <a:lstStyle/>
        <a:p>
          <a:endParaRPr lang="en-US"/>
        </a:p>
      </dgm:t>
    </dgm:pt>
    <dgm:pt modelId="{53826270-7B76-4F99-974C-49DB658227C2}" type="pres">
      <dgm:prSet presAssocID="{500184E8-1C31-4E37-A493-D16D4E588579}" presName="CompostProcess" presStyleCnt="0">
        <dgm:presLayoutVars>
          <dgm:dir/>
          <dgm:resizeHandles val="exact"/>
        </dgm:presLayoutVars>
      </dgm:prSet>
      <dgm:spPr/>
      <dgm:t>
        <a:bodyPr/>
        <a:lstStyle/>
        <a:p>
          <a:endParaRPr lang="en-US"/>
        </a:p>
      </dgm:t>
    </dgm:pt>
    <dgm:pt modelId="{0A7F2879-1EAD-458E-BCE3-4708DDA10237}" type="pres">
      <dgm:prSet presAssocID="{500184E8-1C31-4E37-A493-D16D4E588579}" presName="arrow" presStyleLbl="bgShp" presStyleIdx="0" presStyleCnt="1"/>
      <dgm:spPr/>
    </dgm:pt>
    <dgm:pt modelId="{184D07D2-C4F6-46D3-B974-D71710E2419E}" type="pres">
      <dgm:prSet presAssocID="{500184E8-1C31-4E37-A493-D16D4E588579}" presName="linearProcess" presStyleCnt="0"/>
      <dgm:spPr/>
    </dgm:pt>
    <dgm:pt modelId="{8EE2A9F7-0BB7-4C2F-B7CF-E3438AE6C98D}" type="pres">
      <dgm:prSet presAssocID="{4ED41DC9-77BF-4B8C-9478-558C7E02FF4F}" presName="textNode" presStyleLbl="node1" presStyleIdx="0" presStyleCnt="4">
        <dgm:presLayoutVars>
          <dgm:bulletEnabled val="1"/>
        </dgm:presLayoutVars>
      </dgm:prSet>
      <dgm:spPr/>
      <dgm:t>
        <a:bodyPr/>
        <a:lstStyle/>
        <a:p>
          <a:endParaRPr lang="en-US"/>
        </a:p>
      </dgm:t>
    </dgm:pt>
    <dgm:pt modelId="{775900A5-74D0-4E7F-AD7C-9BFB4A85F643}" type="pres">
      <dgm:prSet presAssocID="{0C0D7B48-328B-443A-BA9A-3134A2829876}" presName="sibTrans" presStyleCnt="0"/>
      <dgm:spPr/>
    </dgm:pt>
    <dgm:pt modelId="{9BCE1482-4A50-4634-BF4B-E07F89ADE27B}" type="pres">
      <dgm:prSet presAssocID="{B6568751-6E89-4D58-A855-3158D65128C3}" presName="textNode" presStyleLbl="node1" presStyleIdx="1" presStyleCnt="4">
        <dgm:presLayoutVars>
          <dgm:bulletEnabled val="1"/>
        </dgm:presLayoutVars>
      </dgm:prSet>
      <dgm:spPr/>
      <dgm:t>
        <a:bodyPr/>
        <a:lstStyle/>
        <a:p>
          <a:endParaRPr lang="en-US"/>
        </a:p>
      </dgm:t>
    </dgm:pt>
    <dgm:pt modelId="{6535EEDD-E335-4E55-9F1A-BC38F7A0D896}" type="pres">
      <dgm:prSet presAssocID="{7FFAB1E7-6566-428F-81FC-CAA0342E2B54}" presName="sibTrans" presStyleCnt="0"/>
      <dgm:spPr/>
    </dgm:pt>
    <dgm:pt modelId="{07516B80-3D3F-46AF-AC4E-90D0BB7381BE}" type="pres">
      <dgm:prSet presAssocID="{A0B0D437-C829-4922-A5D4-8CC17B463343}" presName="textNode" presStyleLbl="node1" presStyleIdx="2" presStyleCnt="4">
        <dgm:presLayoutVars>
          <dgm:bulletEnabled val="1"/>
        </dgm:presLayoutVars>
      </dgm:prSet>
      <dgm:spPr/>
      <dgm:t>
        <a:bodyPr/>
        <a:lstStyle/>
        <a:p>
          <a:endParaRPr lang="en-US"/>
        </a:p>
      </dgm:t>
    </dgm:pt>
    <dgm:pt modelId="{1655D582-76A5-480A-9307-BCA5D4DCBA4C}" type="pres">
      <dgm:prSet presAssocID="{F3AF64A6-DC9A-4F09-83DE-B720E425E0B2}" presName="sibTrans" presStyleCnt="0"/>
      <dgm:spPr/>
    </dgm:pt>
    <dgm:pt modelId="{8559A0CE-C3EF-4512-8E1E-CC9CB413AABA}" type="pres">
      <dgm:prSet presAssocID="{584339DF-BE27-4264-84B6-A67B03EA06C5}" presName="textNode" presStyleLbl="node1" presStyleIdx="3" presStyleCnt="4">
        <dgm:presLayoutVars>
          <dgm:bulletEnabled val="1"/>
        </dgm:presLayoutVars>
      </dgm:prSet>
      <dgm:spPr/>
      <dgm:t>
        <a:bodyPr/>
        <a:lstStyle/>
        <a:p>
          <a:endParaRPr lang="en-US"/>
        </a:p>
      </dgm:t>
    </dgm:pt>
  </dgm:ptLst>
  <dgm:cxnLst>
    <dgm:cxn modelId="{240FA051-872F-404A-929F-EDA7033F9975}" srcId="{500184E8-1C31-4E37-A493-D16D4E588579}" destId="{B6568751-6E89-4D58-A855-3158D65128C3}" srcOrd="1" destOrd="0" parTransId="{0C790A7B-9164-4C05-A6AC-ED74DB66CE86}" sibTransId="{7FFAB1E7-6566-428F-81FC-CAA0342E2B54}"/>
    <dgm:cxn modelId="{FF78BFE5-4C75-4FE7-960E-95E52B8A2A19}" srcId="{500184E8-1C31-4E37-A493-D16D4E588579}" destId="{A0B0D437-C829-4922-A5D4-8CC17B463343}" srcOrd="2" destOrd="0" parTransId="{660EA65B-5B2A-43A7-81B6-2CABCA0975D3}" sibTransId="{F3AF64A6-DC9A-4F09-83DE-B720E425E0B2}"/>
    <dgm:cxn modelId="{42A11D28-7F5C-41DC-9BDB-2D3EE8AF615B}" type="presOf" srcId="{A0B0D437-C829-4922-A5D4-8CC17B463343}" destId="{07516B80-3D3F-46AF-AC4E-90D0BB7381BE}" srcOrd="0" destOrd="0" presId="urn:microsoft.com/office/officeart/2005/8/layout/hProcess9"/>
    <dgm:cxn modelId="{3DF2C4B8-A77F-4DC2-A956-F0015FCE6145}" type="presOf" srcId="{4ED41DC9-77BF-4B8C-9478-558C7E02FF4F}" destId="{8EE2A9F7-0BB7-4C2F-B7CF-E3438AE6C98D}" srcOrd="0" destOrd="0" presId="urn:microsoft.com/office/officeart/2005/8/layout/hProcess9"/>
    <dgm:cxn modelId="{3F7E2F53-0D29-4612-8C71-8BDEA769CBDB}" type="presOf" srcId="{500184E8-1C31-4E37-A493-D16D4E588579}" destId="{53826270-7B76-4F99-974C-49DB658227C2}" srcOrd="0" destOrd="0" presId="urn:microsoft.com/office/officeart/2005/8/layout/hProcess9"/>
    <dgm:cxn modelId="{67F0C551-2D3A-467D-B2CD-367130290D15}" srcId="{500184E8-1C31-4E37-A493-D16D4E588579}" destId="{584339DF-BE27-4264-84B6-A67B03EA06C5}" srcOrd="3" destOrd="0" parTransId="{DF878C3D-D575-4E57-B60D-CA02F474C10A}" sibTransId="{A0AB9A10-56DC-4A5A-86E7-A2E9AF9ABB77}"/>
    <dgm:cxn modelId="{3A7DCBEC-EB89-4C59-AF32-C81067DE0CEC}" srcId="{500184E8-1C31-4E37-A493-D16D4E588579}" destId="{4ED41DC9-77BF-4B8C-9478-558C7E02FF4F}" srcOrd="0" destOrd="0" parTransId="{B3E2B1E3-109B-45A2-A95B-438A5FE349DC}" sibTransId="{0C0D7B48-328B-443A-BA9A-3134A2829876}"/>
    <dgm:cxn modelId="{294BC5A3-9340-47E7-AA2B-040B7C642153}" type="presOf" srcId="{B6568751-6E89-4D58-A855-3158D65128C3}" destId="{9BCE1482-4A50-4634-BF4B-E07F89ADE27B}" srcOrd="0" destOrd="0" presId="urn:microsoft.com/office/officeart/2005/8/layout/hProcess9"/>
    <dgm:cxn modelId="{FEDEE056-F5D1-423E-A03B-84374A90E33A}" type="presOf" srcId="{584339DF-BE27-4264-84B6-A67B03EA06C5}" destId="{8559A0CE-C3EF-4512-8E1E-CC9CB413AABA}" srcOrd="0" destOrd="0" presId="urn:microsoft.com/office/officeart/2005/8/layout/hProcess9"/>
    <dgm:cxn modelId="{137D79B0-F166-4F5B-B7B4-481597108AA7}" type="presParOf" srcId="{53826270-7B76-4F99-974C-49DB658227C2}" destId="{0A7F2879-1EAD-458E-BCE3-4708DDA10237}" srcOrd="0" destOrd="0" presId="urn:microsoft.com/office/officeart/2005/8/layout/hProcess9"/>
    <dgm:cxn modelId="{04508D14-E78A-4352-B229-A8B4ABF1943A}" type="presParOf" srcId="{53826270-7B76-4F99-974C-49DB658227C2}" destId="{184D07D2-C4F6-46D3-B974-D71710E2419E}" srcOrd="1" destOrd="0" presId="urn:microsoft.com/office/officeart/2005/8/layout/hProcess9"/>
    <dgm:cxn modelId="{4069AD30-70A5-48AF-B963-B3739FC00694}" type="presParOf" srcId="{184D07D2-C4F6-46D3-B974-D71710E2419E}" destId="{8EE2A9F7-0BB7-4C2F-B7CF-E3438AE6C98D}" srcOrd="0" destOrd="0" presId="urn:microsoft.com/office/officeart/2005/8/layout/hProcess9"/>
    <dgm:cxn modelId="{50993B94-F013-467D-AAC3-CDD2023D79D0}" type="presParOf" srcId="{184D07D2-C4F6-46D3-B974-D71710E2419E}" destId="{775900A5-74D0-4E7F-AD7C-9BFB4A85F643}" srcOrd="1" destOrd="0" presId="urn:microsoft.com/office/officeart/2005/8/layout/hProcess9"/>
    <dgm:cxn modelId="{BCE0AA6F-B0BD-434B-95FE-69524EEF2F80}" type="presParOf" srcId="{184D07D2-C4F6-46D3-B974-D71710E2419E}" destId="{9BCE1482-4A50-4634-BF4B-E07F89ADE27B}" srcOrd="2" destOrd="0" presId="urn:microsoft.com/office/officeart/2005/8/layout/hProcess9"/>
    <dgm:cxn modelId="{1DB716AA-49EB-479E-89D7-9E374B177D1A}" type="presParOf" srcId="{184D07D2-C4F6-46D3-B974-D71710E2419E}" destId="{6535EEDD-E335-4E55-9F1A-BC38F7A0D896}" srcOrd="3" destOrd="0" presId="urn:microsoft.com/office/officeart/2005/8/layout/hProcess9"/>
    <dgm:cxn modelId="{D7E98C70-1191-4765-8EB5-94990B0CF135}" type="presParOf" srcId="{184D07D2-C4F6-46D3-B974-D71710E2419E}" destId="{07516B80-3D3F-46AF-AC4E-90D0BB7381BE}" srcOrd="4" destOrd="0" presId="urn:microsoft.com/office/officeart/2005/8/layout/hProcess9"/>
    <dgm:cxn modelId="{D54C07FB-AFE9-4F2F-A256-0B86EFA4C95D}" type="presParOf" srcId="{184D07D2-C4F6-46D3-B974-D71710E2419E}" destId="{1655D582-76A5-480A-9307-BCA5D4DCBA4C}" srcOrd="5" destOrd="0" presId="urn:microsoft.com/office/officeart/2005/8/layout/hProcess9"/>
    <dgm:cxn modelId="{A73CFFB0-6593-4D8D-BF35-84224F16AEE8}" type="presParOf" srcId="{184D07D2-C4F6-46D3-B974-D71710E2419E}" destId="{8559A0CE-C3EF-4512-8E1E-CC9CB413AAB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1D0CA-1C85-41BE-976A-7FFE5DBEA4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032AA66-2A13-49C8-9920-0D9FF69BB014}">
      <dgm:prSet/>
      <dgm:spPr/>
      <dgm:t>
        <a:bodyPr/>
        <a:lstStyle/>
        <a:p>
          <a:pPr rtl="0"/>
          <a:r>
            <a:rPr lang="en-US" smtClean="0"/>
            <a:t>There has been research done and experiments performed to study neural communication between animals. The Duke University Medical School experimented with two rats.</a:t>
          </a:r>
          <a:endParaRPr lang="en-US"/>
        </a:p>
      </dgm:t>
    </dgm:pt>
    <dgm:pt modelId="{7E0C1A40-CF7C-4C9D-A6D2-B83F897A57C9}" type="parTrans" cxnId="{E20C5C2D-B7EC-420A-9082-A26F731F7B95}">
      <dgm:prSet/>
      <dgm:spPr/>
      <dgm:t>
        <a:bodyPr/>
        <a:lstStyle/>
        <a:p>
          <a:endParaRPr lang="en-US"/>
        </a:p>
      </dgm:t>
    </dgm:pt>
    <dgm:pt modelId="{37ECCA7A-3F5C-4F6B-BE9A-C445F296AB18}" type="sibTrans" cxnId="{E20C5C2D-B7EC-420A-9082-A26F731F7B95}">
      <dgm:prSet/>
      <dgm:spPr/>
      <dgm:t>
        <a:bodyPr/>
        <a:lstStyle/>
        <a:p>
          <a:endParaRPr lang="en-US"/>
        </a:p>
      </dgm:t>
    </dgm:pt>
    <dgm:pt modelId="{4736F999-9015-4D1D-B6ED-23EAFAEDA578}">
      <dgm:prSet/>
      <dgm:spPr/>
      <dgm:t>
        <a:bodyPr/>
        <a:lstStyle/>
        <a:p>
          <a:pPr rtl="0"/>
          <a:r>
            <a:rPr lang="en-US" dirty="0" smtClean="0"/>
            <a:t>The brains of the rats were connected electronically  allowing  them communicate to one another and solve puzzles.</a:t>
          </a:r>
          <a:endParaRPr lang="en-US" dirty="0"/>
        </a:p>
      </dgm:t>
    </dgm:pt>
    <dgm:pt modelId="{D275E927-89F8-4EE9-861C-D08CCAF4A4E9}" type="parTrans" cxnId="{52CF2B41-D686-4C30-A959-270CACDCCB81}">
      <dgm:prSet/>
      <dgm:spPr/>
      <dgm:t>
        <a:bodyPr/>
        <a:lstStyle/>
        <a:p>
          <a:endParaRPr lang="en-US"/>
        </a:p>
      </dgm:t>
    </dgm:pt>
    <dgm:pt modelId="{73E834A2-A611-448F-93AC-B672181C3B47}" type="sibTrans" cxnId="{52CF2B41-D686-4C30-A959-270CACDCCB81}">
      <dgm:prSet/>
      <dgm:spPr/>
      <dgm:t>
        <a:bodyPr/>
        <a:lstStyle/>
        <a:p>
          <a:endParaRPr lang="en-US"/>
        </a:p>
      </dgm:t>
    </dgm:pt>
    <dgm:pt modelId="{6F049E6F-8C57-4BEF-A416-DE6E217884DB}" type="pres">
      <dgm:prSet presAssocID="{4461D0CA-1C85-41BE-976A-7FFE5DBEA448}" presName="linear" presStyleCnt="0">
        <dgm:presLayoutVars>
          <dgm:animLvl val="lvl"/>
          <dgm:resizeHandles val="exact"/>
        </dgm:presLayoutVars>
      </dgm:prSet>
      <dgm:spPr/>
      <dgm:t>
        <a:bodyPr/>
        <a:lstStyle/>
        <a:p>
          <a:endParaRPr lang="en-US"/>
        </a:p>
      </dgm:t>
    </dgm:pt>
    <dgm:pt modelId="{D28016CD-09B2-4A09-94C4-4AEA3D65AF07}" type="pres">
      <dgm:prSet presAssocID="{A032AA66-2A13-49C8-9920-0D9FF69BB014}" presName="parentText" presStyleLbl="node1" presStyleIdx="0" presStyleCnt="2">
        <dgm:presLayoutVars>
          <dgm:chMax val="0"/>
          <dgm:bulletEnabled val="1"/>
        </dgm:presLayoutVars>
      </dgm:prSet>
      <dgm:spPr/>
      <dgm:t>
        <a:bodyPr/>
        <a:lstStyle/>
        <a:p>
          <a:endParaRPr lang="en-US"/>
        </a:p>
      </dgm:t>
    </dgm:pt>
    <dgm:pt modelId="{16F655A5-3A95-4C43-B56C-A2F264E375A4}" type="pres">
      <dgm:prSet presAssocID="{37ECCA7A-3F5C-4F6B-BE9A-C445F296AB18}" presName="spacer" presStyleCnt="0"/>
      <dgm:spPr/>
    </dgm:pt>
    <dgm:pt modelId="{DEEB8BD4-AB84-4E7D-9629-B35D5A75E7AF}" type="pres">
      <dgm:prSet presAssocID="{4736F999-9015-4D1D-B6ED-23EAFAEDA578}" presName="parentText" presStyleLbl="node1" presStyleIdx="1" presStyleCnt="2">
        <dgm:presLayoutVars>
          <dgm:chMax val="0"/>
          <dgm:bulletEnabled val="1"/>
        </dgm:presLayoutVars>
      </dgm:prSet>
      <dgm:spPr/>
      <dgm:t>
        <a:bodyPr/>
        <a:lstStyle/>
        <a:p>
          <a:endParaRPr lang="en-US"/>
        </a:p>
      </dgm:t>
    </dgm:pt>
  </dgm:ptLst>
  <dgm:cxnLst>
    <dgm:cxn modelId="{DF3EF6D2-FA50-4AB9-924F-253C87AB3F1B}" type="presOf" srcId="{A032AA66-2A13-49C8-9920-0D9FF69BB014}" destId="{D28016CD-09B2-4A09-94C4-4AEA3D65AF07}" srcOrd="0" destOrd="0" presId="urn:microsoft.com/office/officeart/2005/8/layout/vList2"/>
    <dgm:cxn modelId="{4909B27D-6F44-4523-A962-321C798F0BBF}" type="presOf" srcId="{4736F999-9015-4D1D-B6ED-23EAFAEDA578}" destId="{DEEB8BD4-AB84-4E7D-9629-B35D5A75E7AF}" srcOrd="0" destOrd="0" presId="urn:microsoft.com/office/officeart/2005/8/layout/vList2"/>
    <dgm:cxn modelId="{1D94C7B2-F505-4972-8C78-3E3EE45D4E32}" type="presOf" srcId="{4461D0CA-1C85-41BE-976A-7FFE5DBEA448}" destId="{6F049E6F-8C57-4BEF-A416-DE6E217884DB}" srcOrd="0" destOrd="0" presId="urn:microsoft.com/office/officeart/2005/8/layout/vList2"/>
    <dgm:cxn modelId="{E20C5C2D-B7EC-420A-9082-A26F731F7B95}" srcId="{4461D0CA-1C85-41BE-976A-7FFE5DBEA448}" destId="{A032AA66-2A13-49C8-9920-0D9FF69BB014}" srcOrd="0" destOrd="0" parTransId="{7E0C1A40-CF7C-4C9D-A6D2-B83F897A57C9}" sibTransId="{37ECCA7A-3F5C-4F6B-BE9A-C445F296AB18}"/>
    <dgm:cxn modelId="{52CF2B41-D686-4C30-A959-270CACDCCB81}" srcId="{4461D0CA-1C85-41BE-976A-7FFE5DBEA448}" destId="{4736F999-9015-4D1D-B6ED-23EAFAEDA578}" srcOrd="1" destOrd="0" parTransId="{D275E927-89F8-4EE9-861C-D08CCAF4A4E9}" sibTransId="{73E834A2-A611-448F-93AC-B672181C3B47}"/>
    <dgm:cxn modelId="{A2474DBA-6266-48FB-A4E8-83D9EDEE830B}" type="presParOf" srcId="{6F049E6F-8C57-4BEF-A416-DE6E217884DB}" destId="{D28016CD-09B2-4A09-94C4-4AEA3D65AF07}" srcOrd="0" destOrd="0" presId="urn:microsoft.com/office/officeart/2005/8/layout/vList2"/>
    <dgm:cxn modelId="{25DE5072-C3F9-41F3-A009-ADF12D046151}" type="presParOf" srcId="{6F049E6F-8C57-4BEF-A416-DE6E217884DB}" destId="{16F655A5-3A95-4C43-B56C-A2F264E375A4}" srcOrd="1" destOrd="0" presId="urn:microsoft.com/office/officeart/2005/8/layout/vList2"/>
    <dgm:cxn modelId="{43B980C3-ABA0-400A-968C-7855C4B45511}" type="presParOf" srcId="{6F049E6F-8C57-4BEF-A416-DE6E217884DB}" destId="{DEEB8BD4-AB84-4E7D-9629-B35D5A75E7A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F2879-1EAD-458E-BCE3-4708DDA1023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E2A9F7-0BB7-4C2F-B7CF-E3438AE6C98D}">
      <dsp:nvSpPr>
        <dsp:cNvPr id="0" name=""/>
        <dsp:cNvSpPr/>
      </dsp:nvSpPr>
      <dsp:spPr>
        <a:xfrm>
          <a:off x="4118" y="1357788"/>
          <a:ext cx="1981051"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Upon contact with an input, the cells on both ends enter mitosis.</a:t>
          </a:r>
          <a:endParaRPr lang="en-US" sz="1700" kern="1200" dirty="0"/>
        </a:p>
      </dsp:txBody>
      <dsp:txXfrm>
        <a:off x="92494" y="1446164"/>
        <a:ext cx="1804299" cy="1633633"/>
      </dsp:txXfrm>
    </dsp:sp>
    <dsp:sp modelId="{9BCE1482-4A50-4634-BF4B-E07F89ADE27B}">
      <dsp:nvSpPr>
        <dsp:cNvPr id="0" name=""/>
        <dsp:cNvSpPr/>
      </dsp:nvSpPr>
      <dsp:spPr>
        <a:xfrm>
          <a:off x="2084222" y="1357788"/>
          <a:ext cx="1981051"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Upon entering mitosis the cells at the end of the braid rapidly multiply, creating a single connected strand of tissue.</a:t>
          </a:r>
          <a:endParaRPr lang="en-US" sz="1700" kern="1200" dirty="0"/>
        </a:p>
      </dsp:txBody>
      <dsp:txXfrm>
        <a:off x="2172598" y="1446164"/>
        <a:ext cx="1804299" cy="1633633"/>
      </dsp:txXfrm>
    </dsp:sp>
    <dsp:sp modelId="{07516B80-3D3F-46AF-AC4E-90D0BB7381BE}">
      <dsp:nvSpPr>
        <dsp:cNvPr id="0" name=""/>
        <dsp:cNvSpPr/>
      </dsp:nvSpPr>
      <dsp:spPr>
        <a:xfrm>
          <a:off x="4164326" y="1357788"/>
          <a:ext cx="1981051"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The nerves come close enough with nerves on the input of the other organism to allow messages to cross the synapse.</a:t>
          </a:r>
          <a:endParaRPr lang="en-US" sz="1700" kern="1200" dirty="0"/>
        </a:p>
      </dsp:txBody>
      <dsp:txXfrm>
        <a:off x="4252702" y="1446164"/>
        <a:ext cx="1804299" cy="1633633"/>
      </dsp:txXfrm>
    </dsp:sp>
    <dsp:sp modelId="{8559A0CE-C3EF-4512-8E1E-CC9CB413AABA}">
      <dsp:nvSpPr>
        <dsp:cNvPr id="0" name=""/>
        <dsp:cNvSpPr/>
      </dsp:nvSpPr>
      <dsp:spPr>
        <a:xfrm>
          <a:off x="6244430" y="1357788"/>
          <a:ext cx="1981051" cy="1810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The motor nerves can now carry messages from the </a:t>
          </a:r>
          <a:r>
            <a:rPr lang="en-US" sz="1700" kern="1200" dirty="0" err="1" smtClean="0"/>
            <a:t>Na’vi’s</a:t>
          </a:r>
          <a:r>
            <a:rPr lang="en-US" sz="1700" kern="1200" dirty="0" smtClean="0"/>
            <a:t> CNS and relay them to the motor nerves of the other organism</a:t>
          </a:r>
          <a:endParaRPr lang="en-US" sz="1700" kern="1200" dirty="0"/>
        </a:p>
      </dsp:txBody>
      <dsp:txXfrm>
        <a:off x="6332806" y="1446164"/>
        <a:ext cx="1804299"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D59B0F-DAB8-44E5-862F-5A578D72B602}" type="datetimeFigureOut">
              <a:rPr lang="en-US" smtClean="0"/>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4EB1C-B0D9-45FA-A9C7-F5E6BA486763}" type="slidenum">
              <a:rPr lang="en-US" smtClean="0"/>
              <a:t>‹#›</a:t>
            </a:fld>
            <a:endParaRPr lang="en-US"/>
          </a:p>
        </p:txBody>
      </p:sp>
    </p:spTree>
    <p:extLst>
      <p:ext uri="{BB962C8B-B14F-4D97-AF65-F5344CB8AC3E}">
        <p14:creationId xmlns:p14="http://schemas.microsoft.com/office/powerpoint/2010/main" val="498007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4EB1C-B0D9-45FA-A9C7-F5E6BA486763}" type="slidenum">
              <a:rPr lang="en-US" smtClean="0"/>
              <a:t>6</a:t>
            </a:fld>
            <a:endParaRPr lang="en-US"/>
          </a:p>
        </p:txBody>
      </p:sp>
    </p:spTree>
    <p:extLst>
      <p:ext uri="{BB962C8B-B14F-4D97-AF65-F5344CB8AC3E}">
        <p14:creationId xmlns:p14="http://schemas.microsoft.com/office/powerpoint/2010/main" val="352315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a:t>
            </a:r>
            <a:r>
              <a:rPr lang="en-US" baseline="0" dirty="0" smtClean="0"/>
              <a:t>:  Cerebellum Voluntary Action</a:t>
            </a:r>
          </a:p>
          <a:p>
            <a:r>
              <a:rPr lang="en-US" baseline="0" dirty="0" smtClean="0"/>
              <a:t>	Cerebrum “memory”</a:t>
            </a:r>
          </a:p>
          <a:p>
            <a:r>
              <a:rPr lang="en-US" baseline="0" dirty="0" smtClean="0"/>
              <a:t>	Brain stem involuntary actions</a:t>
            </a:r>
          </a:p>
          <a:p>
            <a:endParaRPr lang="en-US" baseline="0" dirty="0" smtClean="0"/>
          </a:p>
          <a:p>
            <a:r>
              <a:rPr lang="en-US" baseline="0" dirty="0" smtClean="0"/>
              <a:t>Millions of </a:t>
            </a:r>
            <a:r>
              <a:rPr lang="en-US" baseline="0" dirty="0" err="1" smtClean="0"/>
              <a:t>nerurons</a:t>
            </a:r>
            <a:endParaRPr lang="en-US" baseline="0" dirty="0" smtClean="0"/>
          </a:p>
        </p:txBody>
      </p:sp>
      <p:sp>
        <p:nvSpPr>
          <p:cNvPr id="4" name="Slide Number Placeholder 3"/>
          <p:cNvSpPr>
            <a:spLocks noGrp="1"/>
          </p:cNvSpPr>
          <p:nvPr>
            <p:ph type="sldNum" sz="quarter" idx="10"/>
          </p:nvPr>
        </p:nvSpPr>
        <p:spPr/>
        <p:txBody>
          <a:bodyPr/>
          <a:lstStyle/>
          <a:p>
            <a:fld id="{A144EB1C-B0D9-45FA-A9C7-F5E6BA486763}" type="slidenum">
              <a:rPr lang="en-US" smtClean="0"/>
              <a:t>7</a:t>
            </a:fld>
            <a:endParaRPr lang="en-US"/>
          </a:p>
        </p:txBody>
      </p:sp>
    </p:spTree>
    <p:extLst>
      <p:ext uri="{BB962C8B-B14F-4D97-AF65-F5344CB8AC3E}">
        <p14:creationId xmlns:p14="http://schemas.microsoft.com/office/powerpoint/2010/main" val="22001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9BA3AB5-D833-420B-ACC7-BA5070CD709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4DC54-A09F-4DF1-9294-A421D4373546}"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3AB5-D833-420B-ACC7-BA5070CD709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3AB5-D833-420B-ACC7-BA5070CD709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A3AB5-D833-420B-ACC7-BA5070CD7097}" type="datetimeFigureOut">
              <a:rPr lang="en-US" smtClean="0"/>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9BA3AB5-D833-420B-ACC7-BA5070CD7097}" type="datetimeFigureOut">
              <a:rPr lang="en-US" smtClean="0"/>
              <a:t>5/7/2015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ABE4DC54-A09F-4DF1-9294-A421D437354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BA3AB5-D833-420B-ACC7-BA5070CD709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BA3AB5-D833-420B-ACC7-BA5070CD7097}" type="datetimeFigureOut">
              <a:rPr lang="en-US" smtClean="0"/>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BA3AB5-D833-420B-ACC7-BA5070CD7097}" type="datetimeFigureOut">
              <a:rPr lang="en-US" smtClean="0"/>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A3AB5-D833-420B-ACC7-BA5070CD7097}" type="datetimeFigureOut">
              <a:rPr lang="en-US" smtClean="0"/>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E4DC54-A09F-4DF1-9294-A421D43735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BA3AB5-D833-420B-ACC7-BA5070CD709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4DC54-A09F-4DF1-9294-A421D4373546}"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9BA3AB5-D833-420B-ACC7-BA5070CD7097}" type="datetimeFigureOut">
              <a:rPr lang="en-US" smtClean="0"/>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E4DC54-A09F-4DF1-9294-A421D4373546}"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9BA3AB5-D833-420B-ACC7-BA5070CD7097}" type="datetimeFigureOut">
              <a:rPr lang="en-US" smtClean="0"/>
              <a:t>5/7/2015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E4DC54-A09F-4DF1-9294-A421D437354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hyperlink" Target="http://www.dukehealth.org/health_library/news/brain-to-brain-interface-allows-transmission-of-tactile-and-motor-information-between-rat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ebpath.follettsoftware.com/resource/viewurl?encodedUrl=plo2j1Ikxcj5uQozTp-kxdcCs-jjZiMH5Sm5K80ON3k&amp;version=1&amp;appsignature=Destiny&amp;appversion=10.5.6.0+(RC6)"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james-camerons-avatar.wikia.com/wiki/Queue" TargetMode="External"/><Relationship Id="rId5" Type="http://schemas.openxmlformats.org/officeDocument/2006/relationships/hyperlink" Target="http://webpath.follettsoftware.com/resource/viewurl?encodedUrl=q_rO5p7-EdwTrLQWtutQRHeFAys35RgGXwHfJH8fSKE&amp;version=1&amp;appsignature=Destiny&amp;appversion=10.5.6.0+(RC6)" TargetMode="External"/><Relationship Id="rId4" Type="http://schemas.openxmlformats.org/officeDocument/2006/relationships/hyperlink" Target="http://blaberize.com/wp-content/uploads/2009/11/Avatar_movie-desktop-Wallpaper.jp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jerrygarrett.files.wordpress.com/2010/03/direhorse.jpg" TargetMode="External"/><Relationship Id="rId3" Type="http://schemas.openxmlformats.org/officeDocument/2006/relationships/hyperlink" Target="http://www.pandorapedia.com/navi/life_society/the_navi" TargetMode="External"/><Relationship Id="rId7" Type="http://schemas.openxmlformats.org/officeDocument/2006/relationships/hyperlink" Target="http://3.bp.blogspot.com/_4hQRYdLXpqM/SzLbWEhmWhI/AAAAAAAAKAI/_M_ro9qgejk/s400/thanator.JPG" TargetMode="External"/><Relationship Id="rId2" Type="http://schemas.openxmlformats.org/officeDocument/2006/relationships/hyperlink" Target="http://school.eb.com/eb/article-9110704?query=central%20nervous%20system&amp;ct=null" TargetMode="External"/><Relationship Id="rId1" Type="http://schemas.openxmlformats.org/officeDocument/2006/relationships/slideLayout" Target="../slideLayouts/slideLayout2.xml"/><Relationship Id="rId6" Type="http://schemas.openxmlformats.org/officeDocument/2006/relationships/hyperlink" Target="http://www.avatar.matthewclose.co.uk/Media/Pandora_in_front_of_Polyphemus.jpg" TargetMode="External"/><Relationship Id="rId11" Type="http://schemas.openxmlformats.org/officeDocument/2006/relationships/hyperlink" Target="http://images4.wikia.nocookie.net/__cb20100126230711/jamescameronsavatar/images/3/37/Tsutey.png" TargetMode="External"/><Relationship Id="rId5" Type="http://schemas.openxmlformats.org/officeDocument/2006/relationships/hyperlink" Target="http://www.easybib.com/cite/view" TargetMode="External"/><Relationship Id="rId10" Type="http://schemas.openxmlformats.org/officeDocument/2006/relationships/hyperlink" Target="http://www.pandorapedia.com/sites/default/files/imagecache/508x284/navi_queue_1.jpg" TargetMode="External"/><Relationship Id="rId4" Type="http://schemas.openxmlformats.org/officeDocument/2006/relationships/hyperlink" Target="http://www.dukehealth.org/health_library/news/brain-to-brain-interface-allows-transmission-of-tactile-and-motor-information-between-rats" TargetMode="External"/><Relationship Id="rId9" Type="http://schemas.openxmlformats.org/officeDocument/2006/relationships/hyperlink" Target="http://media.moddb.com/images/mods/1/16/15199/ikran10.jpg"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imdb.com/title/tt0499549/plotsummar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dexofwallpapers.com/wallpapers/avatar-wallpapers/avatar-wallpaper-5-11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220200" cy="6912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 y="0"/>
            <a:ext cx="7391400" cy="914400"/>
          </a:xfrm>
        </p:spPr>
        <p:txBody>
          <a:bodyPr/>
          <a:lstStyle/>
          <a:p>
            <a:r>
              <a:rPr lang="en-US" dirty="0" smtClean="0">
                <a:latin typeface="Arial Black" pitchFamily="34" charset="0"/>
              </a:rPr>
              <a:t>The Mystery of the Na’vi</a:t>
            </a:r>
            <a:endParaRPr lang="en-US" dirty="0">
              <a:latin typeface="Arial Black" pitchFamily="34" charset="0"/>
            </a:endParaRPr>
          </a:p>
        </p:txBody>
      </p:sp>
    </p:spTree>
    <p:extLst>
      <p:ext uri="{BB962C8B-B14F-4D97-AF65-F5344CB8AC3E}">
        <p14:creationId xmlns:p14="http://schemas.microsoft.com/office/powerpoint/2010/main" val="3899324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05" y="-311808"/>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1st Method of Physical Connection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620697"/>
              </p:ext>
            </p:extLst>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685800" y="3048000"/>
            <a:ext cx="16764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667000" y="3124200"/>
            <a:ext cx="1752600" cy="15621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00600" y="3086100"/>
            <a:ext cx="1676400" cy="1524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858000" y="3076575"/>
            <a:ext cx="1828800" cy="15811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0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7"/>
                                        </p:tgtEl>
                                        <p:attrNameLst>
                                          <p:attrName>ppt_x</p:attrName>
                                        </p:attrNameLst>
                                      </p:cBhvr>
                                      <p:tavLst>
                                        <p:tav tm="0">
                                          <p:val>
                                            <p:strVal val="ppt_x"/>
                                          </p:val>
                                        </p:tav>
                                        <p:tav tm="100000">
                                          <p:val>
                                            <p:strVal val="ppt_x"/>
                                          </p:val>
                                        </p:tav>
                                      </p:tavLst>
                                    </p:anim>
                                    <p:anim calcmode="lin" valueType="num">
                                      <p:cBhvr additive="base">
                                        <p:cTn id="19" dur="500"/>
                                        <p:tgtEl>
                                          <p:spTgt spid="7"/>
                                        </p:tgtEl>
                                        <p:attrNameLst>
                                          <p:attrName>ppt_y</p:attrName>
                                        </p:attrNameLst>
                                      </p:cBhvr>
                                      <p:tavLst>
                                        <p:tav tm="0">
                                          <p:val>
                                            <p:strVal val="ppt_y"/>
                                          </p:val>
                                        </p:tav>
                                        <p:tav tm="100000">
                                          <p:val>
                                            <p:strVal val="1+ppt_h/2"/>
                                          </p:val>
                                        </p:tav>
                                      </p:tavLst>
                                    </p:anim>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theory of connection</a:t>
            </a:r>
            <a:endParaRPr lang="en-US" dirty="0"/>
          </a:p>
        </p:txBody>
      </p:sp>
      <p:sp>
        <p:nvSpPr>
          <p:cNvPr id="3" name="Content Placeholder 2"/>
          <p:cNvSpPr>
            <a:spLocks noGrp="1"/>
          </p:cNvSpPr>
          <p:nvPr>
            <p:ph idx="1"/>
          </p:nvPr>
        </p:nvSpPr>
        <p:spPr/>
        <p:txBody>
          <a:bodyPr>
            <a:normAutofit/>
          </a:bodyPr>
          <a:lstStyle/>
          <a:p>
            <a:r>
              <a:rPr lang="en-US" sz="1700" dirty="0" smtClean="0"/>
              <a:t>The Queues from the </a:t>
            </a:r>
            <a:r>
              <a:rPr lang="en-US" sz="1700" dirty="0" err="1" smtClean="0"/>
              <a:t>Na’vi</a:t>
            </a:r>
            <a:r>
              <a:rPr lang="en-US" sz="1700" dirty="0" smtClean="0"/>
              <a:t> have little microscopic hair-like structures at the end of the worm-like structures in their queues. These connect with the other hair-like structures on the animals queues, and they connect with a </a:t>
            </a:r>
            <a:r>
              <a:rPr lang="en-US" sz="1700" dirty="0" err="1" smtClean="0"/>
              <a:t>velcro</a:t>
            </a:r>
            <a:r>
              <a:rPr lang="en-US" sz="1700" dirty="0" smtClean="0"/>
              <a:t>-like idea, with one animals queue being the hook, and the other animals queue being the loop. This is as equally possible as our theory, and there are small problems that face this, because as with </a:t>
            </a:r>
            <a:r>
              <a:rPr lang="en-US" sz="1700" dirty="0" err="1" smtClean="0"/>
              <a:t>velcro</a:t>
            </a:r>
            <a:r>
              <a:rPr lang="en-US" sz="1700" dirty="0" smtClean="0"/>
              <a:t>, if you open and close it too many times, it doesn’t work or it breaks. So my personal solution to this, is that since the </a:t>
            </a:r>
            <a:r>
              <a:rPr lang="en-US" sz="1700" dirty="0" err="1" smtClean="0"/>
              <a:t>Na’vi</a:t>
            </a:r>
            <a:r>
              <a:rPr lang="en-US" sz="1700" dirty="0" smtClean="0"/>
              <a:t> are living creatures, and so are their animal companions, the hair-like structures will grow back as they break. This bond will have to be so close that they are almost touching on a microscopic level. This allows the axon terminal to send the message across the synapse to the other animals dendrites.</a:t>
            </a:r>
          </a:p>
          <a:p>
            <a:endParaRPr lang="en-US" dirty="0"/>
          </a:p>
          <a:p>
            <a:endParaRPr lang="en-US" dirty="0" smtClean="0"/>
          </a:p>
          <a:p>
            <a:endParaRPr lang="en-US" dirty="0"/>
          </a:p>
          <a:p>
            <a:endParaRPr lang="en-US" dirty="0"/>
          </a:p>
          <a:p>
            <a:endParaRPr lang="en-US" dirty="0" smtClean="0"/>
          </a:p>
          <a:p>
            <a:endParaRPr lang="en-US" dirty="0"/>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24400"/>
            <a:ext cx="3048000" cy="203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5300"/>
            <a:ext cx="38100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831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05" y="-311808"/>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Why this does not function in reverse:</a:t>
            </a:r>
            <a:endParaRPr lang="en-US" dirty="0"/>
          </a:p>
        </p:txBody>
      </p:sp>
      <p:sp>
        <p:nvSpPr>
          <p:cNvPr id="3" name="Content Placeholder 2"/>
          <p:cNvSpPr>
            <a:spLocks noGrp="1"/>
          </p:cNvSpPr>
          <p:nvPr>
            <p:ph idx="1"/>
          </p:nvPr>
        </p:nvSpPr>
        <p:spPr/>
        <p:txBody>
          <a:bodyPr/>
          <a:lstStyle/>
          <a:p>
            <a:r>
              <a:rPr lang="en-US" dirty="0" smtClean="0"/>
              <a:t>Axon terminals and dendrites are one-way circuits</a:t>
            </a:r>
          </a:p>
          <a:p>
            <a:pPr lvl="1"/>
            <a:r>
              <a:rPr lang="en-US" dirty="0" smtClean="0"/>
              <a:t>This does not allow motor nerve cells to transfer messages from the “lesser” organism's CNS to the muscles and glands of the </a:t>
            </a:r>
            <a:r>
              <a:rPr lang="en-US" dirty="0" err="1" smtClean="0"/>
              <a:t>Na’vi</a:t>
            </a:r>
            <a:endParaRPr lang="en-US" dirty="0"/>
          </a:p>
        </p:txBody>
      </p:sp>
      <p:pic>
        <p:nvPicPr>
          <p:cNvPr id="5" name="Picture 4"/>
          <p:cNvPicPr/>
          <p:nvPr/>
        </p:nvPicPr>
        <p:blipFill rotWithShape="1">
          <a:blip r:embed="rId3">
            <a:extLst>
              <a:ext uri="{BEBA8EAE-BF5A-486C-A8C5-ECC9F3942E4B}">
                <a14:imgProps xmlns:a14="http://schemas.microsoft.com/office/drawing/2010/main">
                  <a14:imgLayer r:embed="rId4">
                    <a14:imgEffect>
                      <a14:backgroundRemoval t="16667" b="55778" l="28688" r="67875"/>
                    </a14:imgEffect>
                  </a14:imgLayer>
                </a14:imgProps>
              </a:ext>
            </a:extLst>
          </a:blip>
          <a:srcRect l="28641" t="16574" r="32201" b="44381"/>
          <a:stretch/>
        </p:blipFill>
        <p:spPr bwMode="auto">
          <a:xfrm rot="185997">
            <a:off x="4134067" y="2794699"/>
            <a:ext cx="6450330" cy="370522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3">
            <a:extLst>
              <a:ext uri="{BEBA8EAE-BF5A-486C-A8C5-ECC9F3942E4B}">
                <a14:imgProps xmlns:a14="http://schemas.microsoft.com/office/drawing/2010/main">
                  <a14:imgLayer r:embed="rId4">
                    <a14:imgEffect>
                      <a14:backgroundRemoval t="16667" b="55778" l="28688" r="67875"/>
                    </a14:imgEffect>
                  </a14:imgLayer>
                </a14:imgProps>
              </a:ext>
            </a:extLst>
          </a:blip>
          <a:srcRect l="28641" t="16574" r="32201" b="44381"/>
          <a:stretch/>
        </p:blipFill>
        <p:spPr bwMode="auto">
          <a:xfrm rot="376902">
            <a:off x="-1188257" y="3008764"/>
            <a:ext cx="6450330" cy="3705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20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05" y="-283233"/>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Current Science on the Topic</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14734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nip Single Corner Rectangle 5"/>
          <p:cNvSpPr/>
          <p:nvPr/>
        </p:nvSpPr>
        <p:spPr>
          <a:xfrm>
            <a:off x="304800" y="5715000"/>
            <a:ext cx="1905000" cy="9144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8"/>
          </p:cNvPr>
          <p:cNvSpPr txBox="1"/>
          <p:nvPr/>
        </p:nvSpPr>
        <p:spPr>
          <a:xfrm>
            <a:off x="381000" y="5743575"/>
            <a:ext cx="1676400" cy="923330"/>
          </a:xfrm>
          <a:prstGeom prst="rect">
            <a:avLst/>
          </a:prstGeom>
          <a:noFill/>
        </p:spPr>
        <p:txBody>
          <a:bodyPr wrap="square" rtlCol="0">
            <a:spAutoFit/>
          </a:bodyPr>
          <a:lstStyle/>
          <a:p>
            <a:r>
              <a:rPr lang="en-US" dirty="0" smtClean="0"/>
              <a:t>Official </a:t>
            </a:r>
            <a:r>
              <a:rPr lang="en-US" dirty="0"/>
              <a:t>w</a:t>
            </a:r>
            <a:r>
              <a:rPr lang="en-US" dirty="0" smtClean="0"/>
              <a:t>eb page for the experiment</a:t>
            </a:r>
            <a:endParaRPr lang="en-US" dirty="0"/>
          </a:p>
        </p:txBody>
      </p:sp>
      <p:pic>
        <p:nvPicPr>
          <p:cNvPr id="3074" name="Picture 2" descr="C:\Users\Daniel\AppData\Local\Microsoft\Windows\Temporary Internet Files\Content.IE5\D0EZ9X4J\MC900324460[1].wmf"/>
          <p:cNvPicPr>
            <a:picLocks noChangeAspect="1" noChangeArrowheads="1"/>
          </p:cNvPicPr>
          <p:nvPr/>
        </p:nvPicPr>
        <p:blipFill>
          <a:blip r:embed="rId9"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6858000" y="3200400"/>
            <a:ext cx="1837030" cy="11320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Daniel\AppData\Local\Microsoft\Windows\Temporary Internet Files\Content.IE5\D0EZ9X4J\MC900324460[1].wmf"/>
          <p:cNvPicPr>
            <a:picLocks noChangeAspect="1" noChangeArrowheads="1"/>
          </p:cNvPicPr>
          <p:nvPr/>
        </p:nvPicPr>
        <p:blipFill>
          <a:blip r:embed="rId9" cstate="print">
            <a:duotone>
              <a:prstClr val="black"/>
              <a:schemeClr val="bg2">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flipH="1">
            <a:off x="2438400" y="5596066"/>
            <a:ext cx="1628720" cy="113202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4057650" y="4362450"/>
            <a:ext cx="4089494" cy="2184544"/>
          </a:xfrm>
          <a:custGeom>
            <a:avLst/>
            <a:gdLst>
              <a:gd name="connsiteX0" fmla="*/ 0 w 4089494"/>
              <a:gd name="connsiteY0" fmla="*/ 2038350 h 2184544"/>
              <a:gd name="connsiteX1" fmla="*/ 3590925 w 4089494"/>
              <a:gd name="connsiteY1" fmla="*/ 1971675 h 2184544"/>
              <a:gd name="connsiteX2" fmla="*/ 3971925 w 4089494"/>
              <a:gd name="connsiteY2" fmla="*/ 0 h 2184544"/>
            </a:gdLst>
            <a:ahLst/>
            <a:cxnLst>
              <a:cxn ang="0">
                <a:pos x="connsiteX0" y="connsiteY0"/>
              </a:cxn>
              <a:cxn ang="0">
                <a:pos x="connsiteX1" y="connsiteY1"/>
              </a:cxn>
              <a:cxn ang="0">
                <a:pos x="connsiteX2" y="connsiteY2"/>
              </a:cxn>
            </a:cxnLst>
            <a:rect l="l" t="t" r="r" b="b"/>
            <a:pathLst>
              <a:path w="4089494" h="2184544">
                <a:moveTo>
                  <a:pt x="0" y="2038350"/>
                </a:moveTo>
                <a:cubicBezTo>
                  <a:pt x="1464469" y="2174875"/>
                  <a:pt x="2928938" y="2311400"/>
                  <a:pt x="3590925" y="1971675"/>
                </a:cubicBezTo>
                <a:cubicBezTo>
                  <a:pt x="4252912" y="1631950"/>
                  <a:pt x="4112418" y="815975"/>
                  <a:pt x="3971925" y="0"/>
                </a:cubicBezTo>
              </a:path>
            </a:pathLst>
          </a:custGeom>
          <a:noFill/>
          <a:ln w="76200">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tebulb"/>
          <p:cNvSpPr>
            <a:spLocks noEditPoints="1" noChangeArrowheads="1"/>
          </p:cNvSpPr>
          <p:nvPr/>
        </p:nvSpPr>
        <p:spPr bwMode="auto">
          <a:xfrm flipH="1">
            <a:off x="7077075" y="3200400"/>
            <a:ext cx="373856" cy="39290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itebulb"/>
          <p:cNvSpPr>
            <a:spLocks noEditPoints="1" noChangeArrowheads="1"/>
          </p:cNvSpPr>
          <p:nvPr/>
        </p:nvSpPr>
        <p:spPr bwMode="auto">
          <a:xfrm flipH="1">
            <a:off x="3695700" y="5698332"/>
            <a:ext cx="373856" cy="392907"/>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9583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05" y="-283233"/>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Through the use of an extension of the spinal cord, the </a:t>
            </a:r>
            <a:r>
              <a:rPr lang="en-US" dirty="0" err="1" smtClean="0"/>
              <a:t>Na’vi</a:t>
            </a:r>
            <a:r>
              <a:rPr lang="en-US" dirty="0" smtClean="0"/>
              <a:t> are able to send messages from their own central nervous system and gain access to the motor neurons of the controlled organism and control its motions. </a:t>
            </a:r>
            <a:r>
              <a:rPr lang="en-US" dirty="0"/>
              <a:t>As quoted from Avatar Wiki it states that queues (long braid, hair-like figure that has pink worm-like tendrils at the end) are used for a neural-level connection between the </a:t>
            </a:r>
            <a:r>
              <a:rPr lang="en-US" dirty="0" err="1"/>
              <a:t>Na’vi</a:t>
            </a:r>
            <a:r>
              <a:rPr lang="en-US" dirty="0"/>
              <a:t> and the animal. [These queues are] in fact an extension of the nervous system. This connection is total, so both partners have control of the connected beings. [The </a:t>
            </a:r>
            <a:r>
              <a:rPr lang="en-US" dirty="0" err="1"/>
              <a:t>Na’vi</a:t>
            </a:r>
            <a:r>
              <a:rPr lang="en-US" dirty="0"/>
              <a:t>] enables him/her to use the mount’s sensory organ. This also means that the rider will feel pain when his/her connected animal is hurt.</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This unique gift led to many advancements for the </a:t>
            </a:r>
            <a:r>
              <a:rPr lang="en-US" dirty="0" err="1" smtClean="0"/>
              <a:t>Na’vi</a:t>
            </a:r>
            <a:r>
              <a:rPr lang="en-US" dirty="0" smtClean="0"/>
              <a:t> as a people, and helped them against the humans in many ways…</a:t>
            </a:r>
            <a:endParaRPr lang="en-US" dirty="0"/>
          </a:p>
        </p:txBody>
      </p:sp>
    </p:spTree>
    <p:extLst>
      <p:ext uri="{BB962C8B-B14F-4D97-AF65-F5344CB8AC3E}">
        <p14:creationId xmlns:p14="http://schemas.microsoft.com/office/powerpoint/2010/main" val="297247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wipe(down)">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_HKtf5odTBn0/S99A4g2KWGI/AAAAAAAAALY/NcvYwvbx3V4/s320/hometree+bombing+-+avatar+-+rabbit+st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1"/>
            <a:ext cx="10439400" cy="75033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609600"/>
            <a:ext cx="8229600" cy="609600"/>
          </a:xfrm>
        </p:spPr>
        <p:txBody>
          <a:bodyPr/>
          <a:lstStyle/>
          <a:p>
            <a:r>
              <a:rPr lang="en-US" dirty="0" smtClean="0">
                <a:solidFill>
                  <a:srgbClr val="FF0000"/>
                </a:solidFill>
              </a:rPr>
              <a:t>Except when humans destroy their home tree.</a:t>
            </a:r>
            <a:endParaRPr lang="en-US" dirty="0">
              <a:solidFill>
                <a:srgbClr val="FF0000"/>
              </a:solidFill>
            </a:endParaRPr>
          </a:p>
        </p:txBody>
      </p:sp>
    </p:spTree>
    <p:extLst>
      <p:ext uri="{BB962C8B-B14F-4D97-AF65-F5344CB8AC3E}">
        <p14:creationId xmlns:p14="http://schemas.microsoft.com/office/powerpoint/2010/main" val="2014341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vatar_movie-desktop-Wallpaper.jpg"/>
          <p:cNvPicPr>
            <a:picLocks noChangeAspect="1"/>
          </p:cNvPicPr>
          <p:nvPr/>
        </p:nvPicPr>
        <p:blipFill>
          <a:blip r:embed="rId2" cstate="print"/>
          <a:stretch>
            <a:fillRect/>
          </a:stretch>
        </p:blipFill>
        <p:spPr>
          <a:xfrm>
            <a:off x="0" y="0"/>
            <a:ext cx="9064752" cy="6858000"/>
          </a:xfrm>
          <a:prstGeom prst="rect">
            <a:avLst/>
          </a:prstGeom>
        </p:spPr>
      </p:pic>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normAutofit/>
          </a:bodyPr>
          <a:lstStyle/>
          <a:p>
            <a:pPr>
              <a:buNone/>
            </a:pPr>
            <a:r>
              <a:rPr lang="en-US" sz="1400" dirty="0" smtClean="0">
                <a:solidFill>
                  <a:schemeClr val="bg1"/>
                </a:solidFill>
                <a:hlinkClick r:id="rId3"/>
              </a:rPr>
              <a:t>http://webpath.follettsoftware.com/resource/viewurl?encodedUrl=plo2j1Ikxcj5uQozTp-kxdcCs-jjZiMH5Sm5K80ON3k&amp;version=1&amp;appsignature=Destiny&amp;appversion=10.5.6.0+%28RC6%29</a:t>
            </a:r>
            <a:endParaRPr lang="en-US" sz="1400" dirty="0" smtClean="0">
              <a:solidFill>
                <a:schemeClr val="bg1"/>
              </a:solidFill>
            </a:endParaRPr>
          </a:p>
          <a:p>
            <a:pPr>
              <a:buNone/>
            </a:pPr>
            <a:r>
              <a:rPr lang="en-US" sz="1400" dirty="0" smtClean="0">
                <a:solidFill>
                  <a:schemeClr val="bg1"/>
                </a:solidFill>
                <a:hlinkClick r:id="rId4"/>
              </a:rPr>
              <a:t>http://blaberize.com/wp-content/uploads/2009/11/Avatar_movie-desktop-Wallpaper.jpg</a:t>
            </a:r>
            <a:endParaRPr lang="en-US" sz="1400" dirty="0" smtClean="0">
              <a:solidFill>
                <a:schemeClr val="bg1"/>
              </a:solidFill>
            </a:endParaRPr>
          </a:p>
          <a:p>
            <a:pPr>
              <a:buNone/>
            </a:pPr>
            <a:r>
              <a:rPr lang="en-US" sz="1400" dirty="0" smtClean="0">
                <a:solidFill>
                  <a:schemeClr val="bg1"/>
                </a:solidFill>
                <a:hlinkClick r:id="rId5"/>
              </a:rPr>
              <a:t>http://webpath.follettsoftware.com/resource/viewurl?encodedUrl=q_rO5p7-EdwTrLQWtutQRHeFAys35RgGXwHfJH8fSKE&amp;version=1&amp;appsignature=Destiny&amp;appversion=10.5.6.0+%28RC6%29</a:t>
            </a:r>
            <a:endParaRPr lang="en-US" sz="1400" dirty="0" smtClean="0">
              <a:solidFill>
                <a:schemeClr val="bg1"/>
              </a:solidFill>
            </a:endParaRPr>
          </a:p>
          <a:p>
            <a:pPr>
              <a:buNone/>
            </a:pPr>
            <a:r>
              <a:rPr lang="en-US" sz="1400" dirty="0" smtClean="0">
                <a:solidFill>
                  <a:schemeClr val="bg1"/>
                </a:solidFill>
                <a:hlinkClick r:id="rId6"/>
              </a:rPr>
              <a:t>http://james-camerons-avatar.wikia.com/wiki/Queue</a:t>
            </a:r>
            <a:endParaRPr lang="en-US" sz="1400" dirty="0" smtClean="0">
              <a:solidFill>
                <a:schemeClr val="bg1"/>
              </a:solidFill>
            </a:endParaRPr>
          </a:p>
          <a:p>
            <a:pPr>
              <a:buNone/>
            </a:pPr>
            <a:endParaRPr lang="en-US" sz="1400" dirty="0" smtClean="0">
              <a:solidFill>
                <a:schemeClr val="bg1"/>
              </a:solidFill>
            </a:endParaRPr>
          </a:p>
          <a:p>
            <a:pPr>
              <a:buNone/>
            </a:pPr>
            <a:endParaRPr lang="en-US" sz="1400" dirty="0" smtClean="0"/>
          </a:p>
          <a:p>
            <a:pPr>
              <a:buNone/>
            </a:pPr>
            <a:endParaRPr lang="en-US" sz="1400" dirty="0" smtClean="0"/>
          </a:p>
        </p:txBody>
      </p:sp>
    </p:spTree>
    <p:extLst>
      <p:ext uri="{BB962C8B-B14F-4D97-AF65-F5344CB8AC3E}">
        <p14:creationId xmlns:p14="http://schemas.microsoft.com/office/powerpoint/2010/main" val="281842184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3">
                                            <p:txEl>
                                              <p:pRg st="2" end="2"/>
                                            </p:txEl>
                                          </p:spTgt>
                                        </p:tgtEl>
                                        <p:attrNameLst>
                                          <p:attrName>ppt_x</p:attrName>
                                          <p:attrName>ppt_y</p:attrName>
                                        </p:attrNameLst>
                                      </p:cBhvr>
                                    </p:animMotion>
                                    <p:animRot by="1500000">
                                      <p:cBhvr>
                                        <p:cTn id="19" dur="125" fill="hold">
                                          <p:stCondLst>
                                            <p:cond delay="0"/>
                                          </p:stCondLst>
                                        </p:cTn>
                                        <p:tgtEl>
                                          <p:spTgt spid="3">
                                            <p:txEl>
                                              <p:pRg st="2" end="2"/>
                                            </p:txEl>
                                          </p:spTgt>
                                        </p:tgtEl>
                                        <p:attrNameLst>
                                          <p:attrName>r</p:attrName>
                                        </p:attrNameLst>
                                      </p:cBhvr>
                                    </p:animRot>
                                    <p:animRot by="-1500000">
                                      <p:cBhvr>
                                        <p:cTn id="20" dur="125" fill="hold">
                                          <p:stCondLst>
                                            <p:cond delay="125"/>
                                          </p:stCondLst>
                                        </p:cTn>
                                        <p:tgtEl>
                                          <p:spTgt spid="3">
                                            <p:txEl>
                                              <p:pRg st="2" end="2"/>
                                            </p:txEl>
                                          </p:spTgt>
                                        </p:tgtEl>
                                        <p:attrNameLst>
                                          <p:attrName>r</p:attrName>
                                        </p:attrNameLst>
                                      </p:cBhvr>
                                    </p:animRot>
                                    <p:animRot by="-1500000">
                                      <p:cBhvr>
                                        <p:cTn id="21" dur="125" fill="hold">
                                          <p:stCondLst>
                                            <p:cond delay="250"/>
                                          </p:stCondLst>
                                        </p:cTn>
                                        <p:tgtEl>
                                          <p:spTgt spid="3">
                                            <p:txEl>
                                              <p:pRg st="2" end="2"/>
                                            </p:txEl>
                                          </p:spTgt>
                                        </p:tgtEl>
                                        <p:attrNameLst>
                                          <p:attrName>r</p:attrName>
                                        </p:attrNameLst>
                                      </p:cBhvr>
                                    </p:animRot>
                                    <p:animRot by="1500000">
                                      <p:cBhvr>
                                        <p:cTn id="22" dur="125" fill="hold">
                                          <p:stCondLst>
                                            <p:cond delay="375"/>
                                          </p:stCondLst>
                                        </p:cTn>
                                        <p:tgtEl>
                                          <p:spTgt spid="3">
                                            <p:txEl>
                                              <p:pRg st="2" end="2"/>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3" end="3"/>
                                            </p:txEl>
                                          </p:spTgt>
                                        </p:tgtEl>
                                        <p:attrNameLst>
                                          <p:attrName>ppt_x</p:attrName>
                                          <p:attrName>ppt_y</p:attrName>
                                        </p:attrNameLst>
                                      </p:cBhvr>
                                    </p:animMotion>
                                    <p:animRot by="1500000">
                                      <p:cBhvr>
                                        <p:cTn id="25" dur="125" fill="hold">
                                          <p:stCondLst>
                                            <p:cond delay="0"/>
                                          </p:stCondLst>
                                        </p:cTn>
                                        <p:tgtEl>
                                          <p:spTgt spid="3">
                                            <p:txEl>
                                              <p:pRg st="3" end="3"/>
                                            </p:txEl>
                                          </p:spTgt>
                                        </p:tgtEl>
                                        <p:attrNameLst>
                                          <p:attrName>r</p:attrName>
                                        </p:attrNameLst>
                                      </p:cBhvr>
                                    </p:animRot>
                                    <p:animRot by="-1500000">
                                      <p:cBhvr>
                                        <p:cTn id="26" dur="125" fill="hold">
                                          <p:stCondLst>
                                            <p:cond delay="125"/>
                                          </p:stCondLst>
                                        </p:cTn>
                                        <p:tgtEl>
                                          <p:spTgt spid="3">
                                            <p:txEl>
                                              <p:pRg st="3" end="3"/>
                                            </p:txEl>
                                          </p:spTgt>
                                        </p:tgtEl>
                                        <p:attrNameLst>
                                          <p:attrName>r</p:attrName>
                                        </p:attrNameLst>
                                      </p:cBhvr>
                                    </p:animRot>
                                    <p:animRot by="-1500000">
                                      <p:cBhvr>
                                        <p:cTn id="27" dur="125" fill="hold">
                                          <p:stCondLst>
                                            <p:cond delay="250"/>
                                          </p:stCondLst>
                                        </p:cTn>
                                        <p:tgtEl>
                                          <p:spTgt spid="3">
                                            <p:txEl>
                                              <p:pRg st="3" end="3"/>
                                            </p:txEl>
                                          </p:spTgt>
                                        </p:tgtEl>
                                        <p:attrNameLst>
                                          <p:attrName>r</p:attrName>
                                        </p:attrNameLst>
                                      </p:cBhvr>
                                    </p:animRot>
                                    <p:animRot by="1500000">
                                      <p:cBhvr>
                                        <p:cTn id="28"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Continued</a:t>
            </a:r>
            <a:endParaRPr lang="en-US" dirty="0"/>
          </a:p>
        </p:txBody>
      </p:sp>
      <p:sp>
        <p:nvSpPr>
          <p:cNvPr id="3" name="Content Placeholder 2"/>
          <p:cNvSpPr>
            <a:spLocks noGrp="1"/>
          </p:cNvSpPr>
          <p:nvPr>
            <p:ph idx="1"/>
          </p:nvPr>
        </p:nvSpPr>
        <p:spPr/>
        <p:txBody>
          <a:bodyPr>
            <a:normAutofit/>
          </a:bodyPr>
          <a:lstStyle/>
          <a:p>
            <a:r>
              <a:rPr lang="en-US" dirty="0" smtClean="0"/>
              <a:t>Online Articles:</a:t>
            </a:r>
          </a:p>
          <a:p>
            <a:pPr lvl="1"/>
            <a:r>
              <a:rPr lang="en-US" sz="1100" u="sng" dirty="0">
                <a:hlinkClick r:id="rId2"/>
              </a:rPr>
              <a:t>http://</a:t>
            </a:r>
            <a:r>
              <a:rPr lang="en-US" sz="1100" u="sng" dirty="0" smtClean="0">
                <a:hlinkClick r:id="rId2"/>
              </a:rPr>
              <a:t>school.eb.com/eb/article-9110704?query=central%20nervous%20system&amp;ct=null</a:t>
            </a:r>
            <a:endParaRPr lang="en-US" sz="1100" u="sng" dirty="0" smtClean="0"/>
          </a:p>
          <a:p>
            <a:pPr lvl="1"/>
            <a:r>
              <a:rPr lang="en-US" sz="1100" dirty="0">
                <a:hlinkClick r:id="rId3"/>
              </a:rPr>
              <a:t>http://</a:t>
            </a:r>
            <a:r>
              <a:rPr lang="en-US" sz="1100" dirty="0" smtClean="0">
                <a:hlinkClick r:id="rId3"/>
              </a:rPr>
              <a:t>www.pandorapedia.com/navi/life_society/the_navi</a:t>
            </a:r>
            <a:endParaRPr lang="en-US" sz="1100" dirty="0" smtClean="0"/>
          </a:p>
          <a:p>
            <a:pPr lvl="1"/>
            <a:r>
              <a:rPr lang="en-US" sz="1100" dirty="0">
                <a:hlinkClick r:id="rId4"/>
              </a:rPr>
              <a:t>http://</a:t>
            </a:r>
            <a:r>
              <a:rPr lang="en-US" sz="1100" dirty="0" smtClean="0">
                <a:hlinkClick r:id="rId4"/>
              </a:rPr>
              <a:t>www.dukehealth.org/health_library/news/brain-to-brain-interface-allows-transmission-of-tactile-and-motor-information-between-rats</a:t>
            </a:r>
            <a:endParaRPr lang="en-US" sz="1100" dirty="0"/>
          </a:p>
          <a:p>
            <a:r>
              <a:rPr lang="en-US" dirty="0" smtClean="0"/>
              <a:t>Books:</a:t>
            </a:r>
          </a:p>
          <a:p>
            <a:pPr lvl="1"/>
            <a:r>
              <a:rPr lang="en-US" sz="1400" dirty="0"/>
              <a:t> Gilbert, Scott F., and David </a:t>
            </a:r>
            <a:r>
              <a:rPr lang="en-US" sz="1400" dirty="0" err="1"/>
              <a:t>Epel</a:t>
            </a:r>
            <a:r>
              <a:rPr lang="en-US" sz="1400" dirty="0"/>
              <a:t>. </a:t>
            </a:r>
            <a:r>
              <a:rPr lang="en-US" sz="1400" i="1" dirty="0"/>
              <a:t>Ecological Developmental Biology: Integrating Epigenetics, </a:t>
            </a:r>
            <a:r>
              <a:rPr lang="en-US" sz="1400" i="1" u="sng" dirty="0">
                <a:hlinkClick r:id="rId5"/>
              </a:rPr>
              <a:t>Medicine</a:t>
            </a:r>
            <a:r>
              <a:rPr lang="en-US" sz="1400" i="1" dirty="0"/>
              <a:t>, and Evolution</a:t>
            </a:r>
            <a:r>
              <a:rPr lang="en-US" sz="1400" dirty="0"/>
              <a:t>. Sunderland, MA: </a:t>
            </a:r>
            <a:r>
              <a:rPr lang="en-US" sz="1400" dirty="0" err="1"/>
              <a:t>Sinauer</a:t>
            </a:r>
            <a:r>
              <a:rPr lang="en-US" sz="1400" dirty="0"/>
              <a:t> Associates, 2009. </a:t>
            </a:r>
            <a:r>
              <a:rPr lang="en-US" sz="1400" u="sng" dirty="0">
                <a:hlinkClick r:id="rId5" tooltip="Click to Continue &gt; by Browse to Save"/>
              </a:rPr>
              <a:t>Print</a:t>
            </a:r>
            <a:r>
              <a:rPr lang="en-US" sz="1400" dirty="0" smtClean="0"/>
              <a:t>.</a:t>
            </a:r>
          </a:p>
          <a:p>
            <a:pPr lvl="1"/>
            <a:r>
              <a:rPr lang="en-US" sz="1400" dirty="0"/>
              <a:t>Silverstein, Alvin, Virginia B. Silverstein, and Robert A. Silverstein. </a:t>
            </a:r>
            <a:r>
              <a:rPr lang="en-US" sz="1400" i="1" dirty="0"/>
              <a:t>The Nervous System</a:t>
            </a:r>
            <a:r>
              <a:rPr lang="en-US" sz="1400" dirty="0"/>
              <a:t>. New York: Twenty-First Century, 1994. Print</a:t>
            </a:r>
            <a:r>
              <a:rPr lang="en-US" sz="1400" dirty="0" smtClean="0"/>
              <a:t>.</a:t>
            </a:r>
          </a:p>
          <a:p>
            <a:pPr lvl="1"/>
            <a:r>
              <a:rPr lang="en-US" sz="1400" i="1" dirty="0"/>
              <a:t>Human Body I.</a:t>
            </a:r>
            <a:r>
              <a:rPr lang="en-US" sz="1400" dirty="0"/>
              <a:t> Chicago: </a:t>
            </a:r>
            <a:r>
              <a:rPr lang="en-US" sz="1400" dirty="0" err="1"/>
              <a:t>Encyclopaedia</a:t>
            </a:r>
            <a:r>
              <a:rPr lang="en-US" sz="1400" dirty="0"/>
              <a:t> Britannica, 2009. </a:t>
            </a:r>
            <a:r>
              <a:rPr lang="en-US" sz="1400" u="sng" dirty="0">
                <a:hlinkClick r:id="rId5" tooltip="Click to Continue &gt; by Browse to Save"/>
              </a:rPr>
              <a:t>Print</a:t>
            </a:r>
            <a:r>
              <a:rPr lang="en-US" sz="1400" dirty="0" smtClean="0"/>
              <a:t>.</a:t>
            </a:r>
          </a:p>
          <a:p>
            <a:r>
              <a:rPr lang="en-US" dirty="0" smtClean="0"/>
              <a:t>Images:</a:t>
            </a:r>
          </a:p>
          <a:p>
            <a:pPr lvl="1"/>
            <a:r>
              <a:rPr lang="en-US" sz="1050" u="sng" dirty="0">
                <a:hlinkClick r:id="rId6"/>
              </a:rPr>
              <a:t>http://www.avatar.matthewclose.co.uk/Media/Pandora_in_front_of_Polyphemus.jpg</a:t>
            </a:r>
            <a:endParaRPr lang="en-US" sz="1050" dirty="0"/>
          </a:p>
          <a:p>
            <a:pPr lvl="1"/>
            <a:r>
              <a:rPr lang="en-US" sz="1050" u="sng" dirty="0">
                <a:hlinkClick r:id="rId7"/>
              </a:rPr>
              <a:t>http://3.bp.blogspot.com/_4hQRYdLXpqM/SzLbWEhmWhI/AAAAAAAAKAI/_M_ro9qgejk/s400/thanator.JPG</a:t>
            </a:r>
            <a:endParaRPr lang="en-US" sz="1050" dirty="0"/>
          </a:p>
          <a:p>
            <a:pPr lvl="1"/>
            <a:r>
              <a:rPr lang="en-US" sz="1050" u="sng" dirty="0">
                <a:hlinkClick r:id="rId8"/>
              </a:rPr>
              <a:t>http://jerrygarrett.files.wordpress.com/2010/03/direhorse.jpg</a:t>
            </a:r>
            <a:endParaRPr lang="en-US" sz="1050" dirty="0"/>
          </a:p>
          <a:p>
            <a:pPr lvl="1"/>
            <a:r>
              <a:rPr lang="en-US" sz="1050" u="sng" dirty="0">
                <a:hlinkClick r:id="rId9"/>
              </a:rPr>
              <a:t>http://media.moddb.com/images/mods/1/16/15199/ikran10.jpg</a:t>
            </a:r>
            <a:endParaRPr lang="en-US" sz="1050" dirty="0"/>
          </a:p>
          <a:p>
            <a:pPr lvl="1"/>
            <a:r>
              <a:rPr lang="en-US" sz="1050" u="sng" dirty="0">
                <a:hlinkClick r:id="rId10"/>
              </a:rPr>
              <a:t>http://www.pandorapedia.com/sites/default/files/imagecache/508x284/navi_queue_1.jpg</a:t>
            </a:r>
            <a:endParaRPr lang="en-US" sz="1050" dirty="0"/>
          </a:p>
          <a:p>
            <a:pPr lvl="1"/>
            <a:r>
              <a:rPr lang="en-US" sz="1050" u="sng" dirty="0">
                <a:hlinkClick r:id="rId11"/>
              </a:rPr>
              <a:t>http://images4.wikia.nocookie.net/__cb20100126230711/jamescameronsavatar/images/3/37/Tsutey.png</a:t>
            </a:r>
            <a:endParaRPr lang="en-US" sz="1050" dirty="0"/>
          </a:p>
          <a:p>
            <a:pPr lvl="1"/>
            <a:endParaRPr lang="en-US" sz="1400" dirty="0"/>
          </a:p>
          <a:p>
            <a:pPr lvl="1"/>
            <a:endParaRPr lang="en-US" dirty="0"/>
          </a:p>
        </p:txBody>
      </p:sp>
      <p:sp>
        <p:nvSpPr>
          <p:cNvPr id="4" name="TextBox 3"/>
          <p:cNvSpPr txBox="1"/>
          <p:nvPr/>
        </p:nvSpPr>
        <p:spPr>
          <a:xfrm>
            <a:off x="7010400" y="5715000"/>
            <a:ext cx="1905000" cy="923330"/>
          </a:xfrm>
          <a:prstGeom prst="rect">
            <a:avLst/>
          </a:prstGeom>
          <a:noFill/>
        </p:spPr>
        <p:txBody>
          <a:bodyPr wrap="square" rtlCol="0">
            <a:spAutoFit/>
          </a:bodyPr>
          <a:lstStyle/>
          <a:p>
            <a:r>
              <a:rPr lang="en-US" dirty="0" smtClean="0"/>
              <a:t>Images not noted here are Microsoft Office clip-art</a:t>
            </a:r>
            <a:endParaRPr lang="en-US" dirty="0"/>
          </a:p>
        </p:txBody>
      </p:sp>
    </p:spTree>
    <p:extLst>
      <p:ext uri="{BB962C8B-B14F-4D97-AF65-F5344CB8AC3E}">
        <p14:creationId xmlns:p14="http://schemas.microsoft.com/office/powerpoint/2010/main" val="306103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0" end="0"/>
                                            </p:txEl>
                                          </p:spTgt>
                                        </p:tgtEl>
                                      </p:cBhvr>
                                    </p:animEffect>
                                    <p:anim calcmode="lin" valueType="num">
                                      <p:cBhvr>
                                        <p:cTn id="7"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0" end="0"/>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0" end="0"/>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3">
                                            <p:txEl>
                                              <p:pRg st="1" end="1"/>
                                            </p:txEl>
                                          </p:spTgt>
                                        </p:tgtEl>
                                      </p:cBhvr>
                                    </p:animEffect>
                                    <p:anim calcmode="lin" valueType="num">
                                      <p:cBhvr>
                                        <p:cTn id="12"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1" end="1"/>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1" end="1"/>
                                            </p:txEl>
                                          </p:spTgt>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3">
                                            <p:txEl>
                                              <p:pRg st="2" end="2"/>
                                            </p:txEl>
                                          </p:spTgt>
                                        </p:tgtEl>
                                      </p:cBhvr>
                                    </p:animEffect>
                                    <p:anim calcmode="lin" valueType="num">
                                      <p:cBhvr>
                                        <p:cTn id="17"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2" end="2"/>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2" end="2"/>
                                            </p:txEl>
                                          </p:spTgt>
                                        </p:tgtEl>
                                        <p:attrNameLst>
                                          <p:attrName>style.visibility</p:attrName>
                                        </p:attrNameLst>
                                      </p:cBhvr>
                                      <p:to>
                                        <p:strVal val="hidden"/>
                                      </p:to>
                                    </p:set>
                                  </p:childTnLst>
                                </p:cTn>
                              </p:par>
                              <p:par>
                                <p:cTn id="20" presetID="45" presetClass="exit" presetSubtype="0" fill="hold" nodeType="withEffect">
                                  <p:stCondLst>
                                    <p:cond delay="0"/>
                                  </p:stCondLst>
                                  <p:childTnLst>
                                    <p:animEffect transition="out" filter="fade">
                                      <p:cBhvr>
                                        <p:cTn id="21" dur="2000"/>
                                        <p:tgtEl>
                                          <p:spTgt spid="3">
                                            <p:txEl>
                                              <p:pRg st="3" end="3"/>
                                            </p:txEl>
                                          </p:spTgt>
                                        </p:tgtEl>
                                      </p:cBhvr>
                                    </p:animEffect>
                                    <p:anim calcmode="lin" valueType="num">
                                      <p:cBhvr>
                                        <p:cTn id="22"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3">
                                            <p:txEl>
                                              <p:pRg st="3" end="3"/>
                                            </p:txEl>
                                          </p:spTgt>
                                        </p:tgtEl>
                                        <p:attrNameLst>
                                          <p:attrName>ppt_h</p:attrName>
                                        </p:attrNameLst>
                                      </p:cBhvr>
                                      <p:tavLst>
                                        <p:tav tm="0">
                                          <p:val>
                                            <p:strVal val="ppt_h"/>
                                          </p:val>
                                        </p:tav>
                                        <p:tav tm="100000">
                                          <p:val>
                                            <p:strVal val="ppt_h"/>
                                          </p:val>
                                        </p:tav>
                                      </p:tavLst>
                                    </p:anim>
                                    <p:set>
                                      <p:cBhvr>
                                        <p:cTn id="24" dur="1" fill="hold">
                                          <p:stCondLst>
                                            <p:cond delay="1999"/>
                                          </p:stCondLst>
                                        </p:cTn>
                                        <p:tgtEl>
                                          <p:spTgt spid="3">
                                            <p:txEl>
                                              <p:pRg st="3" end="3"/>
                                            </p:txEl>
                                          </p:spTgt>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3">
                                            <p:txEl>
                                              <p:pRg st="4" end="4"/>
                                            </p:txEl>
                                          </p:spTgt>
                                        </p:tgtEl>
                                      </p:cBhvr>
                                    </p:animEffect>
                                    <p:anim calcmode="lin" valueType="num">
                                      <p:cBhvr>
                                        <p:cTn id="27" dur="2000"/>
                                        <p:tgtEl>
                                          <p:spTgt spid="3">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3">
                                            <p:txEl>
                                              <p:pRg st="4" end="4"/>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3">
                                            <p:txEl>
                                              <p:pRg st="4" end="4"/>
                                            </p:txEl>
                                          </p:spTgt>
                                        </p:tgtEl>
                                        <p:attrNameLst>
                                          <p:attrName>style.visibility</p:attrName>
                                        </p:attrNameLst>
                                      </p:cBhvr>
                                      <p:to>
                                        <p:strVal val="hidden"/>
                                      </p:to>
                                    </p:set>
                                  </p:childTnLst>
                                </p:cTn>
                              </p:par>
                              <p:par>
                                <p:cTn id="30" presetID="45" presetClass="exit" presetSubtype="0" fill="hold" nodeType="withEffect">
                                  <p:stCondLst>
                                    <p:cond delay="0"/>
                                  </p:stCondLst>
                                  <p:childTnLst>
                                    <p:animEffect transition="out" filter="fade">
                                      <p:cBhvr>
                                        <p:cTn id="31" dur="2000"/>
                                        <p:tgtEl>
                                          <p:spTgt spid="3">
                                            <p:txEl>
                                              <p:pRg st="5" end="5"/>
                                            </p:txEl>
                                          </p:spTgt>
                                        </p:tgtEl>
                                      </p:cBhvr>
                                    </p:animEffect>
                                    <p:anim calcmode="lin" valueType="num">
                                      <p:cBhvr>
                                        <p:cTn id="32" dur="2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3">
                                            <p:txEl>
                                              <p:pRg st="5" end="5"/>
                                            </p:txEl>
                                          </p:spTgt>
                                        </p:tgtEl>
                                        <p:attrNameLst>
                                          <p:attrName>ppt_h</p:attrName>
                                        </p:attrNameLst>
                                      </p:cBhvr>
                                      <p:tavLst>
                                        <p:tav tm="0">
                                          <p:val>
                                            <p:strVal val="ppt_h"/>
                                          </p:val>
                                        </p:tav>
                                        <p:tav tm="100000">
                                          <p:val>
                                            <p:strVal val="ppt_h"/>
                                          </p:val>
                                        </p:tav>
                                      </p:tavLst>
                                    </p:anim>
                                    <p:set>
                                      <p:cBhvr>
                                        <p:cTn id="34" dur="1" fill="hold">
                                          <p:stCondLst>
                                            <p:cond delay="1999"/>
                                          </p:stCondLst>
                                        </p:cTn>
                                        <p:tgtEl>
                                          <p:spTgt spid="3">
                                            <p:txEl>
                                              <p:pRg st="5" end="5"/>
                                            </p:txEl>
                                          </p:spTgt>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
                                            <p:txEl>
                                              <p:pRg st="6" end="6"/>
                                            </p:txEl>
                                          </p:spTgt>
                                        </p:tgtEl>
                                      </p:cBhvr>
                                    </p:animEffect>
                                    <p:anim calcmode="lin" valueType="num">
                                      <p:cBhvr>
                                        <p:cTn id="37" dur="2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
                                            <p:txEl>
                                              <p:pRg st="6" end="6"/>
                                            </p:txEl>
                                          </p:spTgt>
                                        </p:tgtEl>
                                        <p:attrNameLst>
                                          <p:attrName>ppt_h</p:attrName>
                                        </p:attrNameLst>
                                      </p:cBhvr>
                                      <p:tavLst>
                                        <p:tav tm="0">
                                          <p:val>
                                            <p:strVal val="ppt_h"/>
                                          </p:val>
                                        </p:tav>
                                        <p:tav tm="100000">
                                          <p:val>
                                            <p:strVal val="ppt_h"/>
                                          </p:val>
                                        </p:tav>
                                      </p:tavLst>
                                    </p:anim>
                                    <p:set>
                                      <p:cBhvr>
                                        <p:cTn id="39" dur="1" fill="hold">
                                          <p:stCondLst>
                                            <p:cond delay="1999"/>
                                          </p:stCondLst>
                                        </p:cTn>
                                        <p:tgtEl>
                                          <p:spTgt spid="3">
                                            <p:txEl>
                                              <p:pRg st="6" end="6"/>
                                            </p:txEl>
                                          </p:spTgt>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
                                            <p:txEl>
                                              <p:pRg st="7" end="7"/>
                                            </p:txEl>
                                          </p:spTgt>
                                        </p:tgtEl>
                                      </p:cBhvr>
                                    </p:animEffect>
                                    <p:anim calcmode="lin" valueType="num">
                                      <p:cBhvr>
                                        <p:cTn id="42" dur="2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
                                            <p:txEl>
                                              <p:pRg st="7" end="7"/>
                                            </p:txEl>
                                          </p:spTgt>
                                        </p:tgtEl>
                                        <p:attrNameLst>
                                          <p:attrName>ppt_h</p:attrName>
                                        </p:attrNameLst>
                                      </p:cBhvr>
                                      <p:tavLst>
                                        <p:tav tm="0">
                                          <p:val>
                                            <p:strVal val="ppt_h"/>
                                          </p:val>
                                        </p:tav>
                                        <p:tav tm="100000">
                                          <p:val>
                                            <p:strVal val="ppt_h"/>
                                          </p:val>
                                        </p:tav>
                                      </p:tavLst>
                                    </p:anim>
                                    <p:set>
                                      <p:cBhvr>
                                        <p:cTn id="44" dur="1" fill="hold">
                                          <p:stCondLst>
                                            <p:cond delay="1999"/>
                                          </p:stCondLst>
                                        </p:cTn>
                                        <p:tgtEl>
                                          <p:spTgt spid="3">
                                            <p:txEl>
                                              <p:pRg st="7" end="7"/>
                                            </p:txEl>
                                          </p:spTgt>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2000"/>
                                        <p:tgtEl>
                                          <p:spTgt spid="3">
                                            <p:txEl>
                                              <p:pRg st="8" end="8"/>
                                            </p:txEl>
                                          </p:spTgt>
                                        </p:tgtEl>
                                      </p:cBhvr>
                                    </p:animEffect>
                                    <p:anim calcmode="lin" valueType="num">
                                      <p:cBhvr>
                                        <p:cTn id="47" dur="2000"/>
                                        <p:tgtEl>
                                          <p:spTgt spid="3">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3">
                                            <p:txEl>
                                              <p:pRg st="8" end="8"/>
                                            </p:txEl>
                                          </p:spTgt>
                                        </p:tgtEl>
                                        <p:attrNameLst>
                                          <p:attrName>ppt_h</p:attrName>
                                        </p:attrNameLst>
                                      </p:cBhvr>
                                      <p:tavLst>
                                        <p:tav tm="0">
                                          <p:val>
                                            <p:strVal val="ppt_h"/>
                                          </p:val>
                                        </p:tav>
                                        <p:tav tm="100000">
                                          <p:val>
                                            <p:strVal val="ppt_h"/>
                                          </p:val>
                                        </p:tav>
                                      </p:tavLst>
                                    </p:anim>
                                    <p:set>
                                      <p:cBhvr>
                                        <p:cTn id="49" dur="1" fill="hold">
                                          <p:stCondLst>
                                            <p:cond delay="1999"/>
                                          </p:stCondLst>
                                        </p:cTn>
                                        <p:tgtEl>
                                          <p:spTgt spid="3">
                                            <p:txEl>
                                              <p:pRg st="8" end="8"/>
                                            </p:txEl>
                                          </p:spTgt>
                                        </p:tgtEl>
                                        <p:attrNameLst>
                                          <p:attrName>style.visibility</p:attrName>
                                        </p:attrNameLst>
                                      </p:cBhvr>
                                      <p:to>
                                        <p:strVal val="hidden"/>
                                      </p:to>
                                    </p:set>
                                  </p:childTnLst>
                                </p:cTn>
                              </p:par>
                              <p:par>
                                <p:cTn id="50" presetID="45" presetClass="exit" presetSubtype="0" fill="hold" nodeType="withEffect">
                                  <p:stCondLst>
                                    <p:cond delay="0"/>
                                  </p:stCondLst>
                                  <p:childTnLst>
                                    <p:animEffect transition="out" filter="fade">
                                      <p:cBhvr>
                                        <p:cTn id="51" dur="2000"/>
                                        <p:tgtEl>
                                          <p:spTgt spid="3">
                                            <p:txEl>
                                              <p:pRg st="9" end="9"/>
                                            </p:txEl>
                                          </p:spTgt>
                                        </p:tgtEl>
                                      </p:cBhvr>
                                    </p:animEffect>
                                    <p:anim calcmode="lin" valueType="num">
                                      <p:cBhvr>
                                        <p:cTn id="52" dur="2000"/>
                                        <p:tgtEl>
                                          <p:spTgt spid="3">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2000"/>
                                        <p:tgtEl>
                                          <p:spTgt spid="3">
                                            <p:txEl>
                                              <p:pRg st="9" end="9"/>
                                            </p:txEl>
                                          </p:spTgt>
                                        </p:tgtEl>
                                        <p:attrNameLst>
                                          <p:attrName>ppt_h</p:attrName>
                                        </p:attrNameLst>
                                      </p:cBhvr>
                                      <p:tavLst>
                                        <p:tav tm="0">
                                          <p:val>
                                            <p:strVal val="ppt_h"/>
                                          </p:val>
                                        </p:tav>
                                        <p:tav tm="100000">
                                          <p:val>
                                            <p:strVal val="ppt_h"/>
                                          </p:val>
                                        </p:tav>
                                      </p:tavLst>
                                    </p:anim>
                                    <p:set>
                                      <p:cBhvr>
                                        <p:cTn id="54" dur="1" fill="hold">
                                          <p:stCondLst>
                                            <p:cond delay="1999"/>
                                          </p:stCondLst>
                                        </p:cTn>
                                        <p:tgtEl>
                                          <p:spTgt spid="3">
                                            <p:txEl>
                                              <p:pRg st="9" end="9"/>
                                            </p:txEl>
                                          </p:spTgt>
                                        </p:tgtEl>
                                        <p:attrNameLst>
                                          <p:attrName>style.visibility</p:attrName>
                                        </p:attrNameLst>
                                      </p:cBhvr>
                                      <p:to>
                                        <p:strVal val="hidden"/>
                                      </p:to>
                                    </p:set>
                                  </p:childTnLst>
                                </p:cTn>
                              </p:par>
                              <p:par>
                                <p:cTn id="55" presetID="45" presetClass="exit" presetSubtype="0" fill="hold" nodeType="withEffect">
                                  <p:stCondLst>
                                    <p:cond delay="0"/>
                                  </p:stCondLst>
                                  <p:childTnLst>
                                    <p:animEffect transition="out" filter="fade">
                                      <p:cBhvr>
                                        <p:cTn id="56" dur="2000"/>
                                        <p:tgtEl>
                                          <p:spTgt spid="3">
                                            <p:txEl>
                                              <p:pRg st="10" end="10"/>
                                            </p:txEl>
                                          </p:spTgt>
                                        </p:tgtEl>
                                      </p:cBhvr>
                                    </p:animEffect>
                                    <p:anim calcmode="lin" valueType="num">
                                      <p:cBhvr>
                                        <p:cTn id="57" dur="2000"/>
                                        <p:tgtEl>
                                          <p:spTgt spid="3">
                                            <p:txEl>
                                              <p:pRg st="10" end="1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2000"/>
                                        <p:tgtEl>
                                          <p:spTgt spid="3">
                                            <p:txEl>
                                              <p:pRg st="10" end="10"/>
                                            </p:txEl>
                                          </p:spTgt>
                                        </p:tgtEl>
                                        <p:attrNameLst>
                                          <p:attrName>ppt_h</p:attrName>
                                        </p:attrNameLst>
                                      </p:cBhvr>
                                      <p:tavLst>
                                        <p:tav tm="0">
                                          <p:val>
                                            <p:strVal val="ppt_h"/>
                                          </p:val>
                                        </p:tav>
                                        <p:tav tm="100000">
                                          <p:val>
                                            <p:strVal val="ppt_h"/>
                                          </p:val>
                                        </p:tav>
                                      </p:tavLst>
                                    </p:anim>
                                    <p:set>
                                      <p:cBhvr>
                                        <p:cTn id="59" dur="1" fill="hold">
                                          <p:stCondLst>
                                            <p:cond delay="1999"/>
                                          </p:stCondLst>
                                        </p:cTn>
                                        <p:tgtEl>
                                          <p:spTgt spid="3">
                                            <p:txEl>
                                              <p:pRg st="10" end="10"/>
                                            </p:txEl>
                                          </p:spTgt>
                                        </p:tgtEl>
                                        <p:attrNameLst>
                                          <p:attrName>style.visibility</p:attrName>
                                        </p:attrNameLst>
                                      </p:cBhvr>
                                      <p:to>
                                        <p:strVal val="hidden"/>
                                      </p:to>
                                    </p:set>
                                  </p:childTnLst>
                                </p:cTn>
                              </p:par>
                              <p:par>
                                <p:cTn id="60" presetID="45" presetClass="exit" presetSubtype="0" fill="hold" nodeType="withEffect">
                                  <p:stCondLst>
                                    <p:cond delay="0"/>
                                  </p:stCondLst>
                                  <p:childTnLst>
                                    <p:animEffect transition="out" filter="fade">
                                      <p:cBhvr>
                                        <p:cTn id="61" dur="2000"/>
                                        <p:tgtEl>
                                          <p:spTgt spid="3">
                                            <p:txEl>
                                              <p:pRg st="11" end="11"/>
                                            </p:txEl>
                                          </p:spTgt>
                                        </p:tgtEl>
                                      </p:cBhvr>
                                    </p:animEffect>
                                    <p:anim calcmode="lin" valueType="num">
                                      <p:cBhvr>
                                        <p:cTn id="62" dur="2000"/>
                                        <p:tgtEl>
                                          <p:spTgt spid="3">
                                            <p:txEl>
                                              <p:pRg st="11" end="1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2000"/>
                                        <p:tgtEl>
                                          <p:spTgt spid="3">
                                            <p:txEl>
                                              <p:pRg st="11" end="11"/>
                                            </p:txEl>
                                          </p:spTgt>
                                        </p:tgtEl>
                                        <p:attrNameLst>
                                          <p:attrName>ppt_h</p:attrName>
                                        </p:attrNameLst>
                                      </p:cBhvr>
                                      <p:tavLst>
                                        <p:tav tm="0">
                                          <p:val>
                                            <p:strVal val="ppt_h"/>
                                          </p:val>
                                        </p:tav>
                                        <p:tav tm="100000">
                                          <p:val>
                                            <p:strVal val="ppt_h"/>
                                          </p:val>
                                        </p:tav>
                                      </p:tavLst>
                                    </p:anim>
                                    <p:set>
                                      <p:cBhvr>
                                        <p:cTn id="64" dur="1" fill="hold">
                                          <p:stCondLst>
                                            <p:cond delay="1999"/>
                                          </p:stCondLst>
                                        </p:cTn>
                                        <p:tgtEl>
                                          <p:spTgt spid="3">
                                            <p:txEl>
                                              <p:pRg st="11" end="11"/>
                                            </p:txEl>
                                          </p:spTgt>
                                        </p:tgtEl>
                                        <p:attrNameLst>
                                          <p:attrName>style.visibility</p:attrName>
                                        </p:attrNameLst>
                                      </p:cBhvr>
                                      <p:to>
                                        <p:strVal val="hidden"/>
                                      </p:to>
                                    </p:set>
                                  </p:childTnLst>
                                </p:cTn>
                              </p:par>
                              <p:par>
                                <p:cTn id="65" presetID="45" presetClass="exit" presetSubtype="0" fill="hold" nodeType="withEffect">
                                  <p:stCondLst>
                                    <p:cond delay="0"/>
                                  </p:stCondLst>
                                  <p:childTnLst>
                                    <p:animEffect transition="out" filter="fade">
                                      <p:cBhvr>
                                        <p:cTn id="66" dur="2000"/>
                                        <p:tgtEl>
                                          <p:spTgt spid="3">
                                            <p:txEl>
                                              <p:pRg st="12" end="12"/>
                                            </p:txEl>
                                          </p:spTgt>
                                        </p:tgtEl>
                                      </p:cBhvr>
                                    </p:animEffect>
                                    <p:anim calcmode="lin" valueType="num">
                                      <p:cBhvr>
                                        <p:cTn id="67" dur="2000"/>
                                        <p:tgtEl>
                                          <p:spTgt spid="3">
                                            <p:txEl>
                                              <p:pRg st="12" end="1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8" dur="2000"/>
                                        <p:tgtEl>
                                          <p:spTgt spid="3">
                                            <p:txEl>
                                              <p:pRg st="12" end="12"/>
                                            </p:txEl>
                                          </p:spTgt>
                                        </p:tgtEl>
                                        <p:attrNameLst>
                                          <p:attrName>ppt_h</p:attrName>
                                        </p:attrNameLst>
                                      </p:cBhvr>
                                      <p:tavLst>
                                        <p:tav tm="0">
                                          <p:val>
                                            <p:strVal val="ppt_h"/>
                                          </p:val>
                                        </p:tav>
                                        <p:tav tm="100000">
                                          <p:val>
                                            <p:strVal val="ppt_h"/>
                                          </p:val>
                                        </p:tav>
                                      </p:tavLst>
                                    </p:anim>
                                    <p:set>
                                      <p:cBhvr>
                                        <p:cTn id="69" dur="1" fill="hold">
                                          <p:stCondLst>
                                            <p:cond delay="1999"/>
                                          </p:stCondLst>
                                        </p:cTn>
                                        <p:tgtEl>
                                          <p:spTgt spid="3">
                                            <p:txEl>
                                              <p:pRg st="12" end="12"/>
                                            </p:txEl>
                                          </p:spTgt>
                                        </p:tgtEl>
                                        <p:attrNameLst>
                                          <p:attrName>style.visibility</p:attrName>
                                        </p:attrNameLst>
                                      </p:cBhvr>
                                      <p:to>
                                        <p:strVal val="hidden"/>
                                      </p:to>
                                    </p:set>
                                  </p:childTnLst>
                                </p:cTn>
                              </p:par>
                              <p:par>
                                <p:cTn id="70" presetID="45" presetClass="exit" presetSubtype="0" fill="hold" nodeType="withEffect">
                                  <p:stCondLst>
                                    <p:cond delay="0"/>
                                  </p:stCondLst>
                                  <p:childTnLst>
                                    <p:animEffect transition="out" filter="fade">
                                      <p:cBhvr>
                                        <p:cTn id="71" dur="2000"/>
                                        <p:tgtEl>
                                          <p:spTgt spid="3">
                                            <p:txEl>
                                              <p:pRg st="13" end="13"/>
                                            </p:txEl>
                                          </p:spTgt>
                                        </p:tgtEl>
                                      </p:cBhvr>
                                    </p:animEffect>
                                    <p:anim calcmode="lin" valueType="num">
                                      <p:cBhvr>
                                        <p:cTn id="72" dur="2000"/>
                                        <p:tgtEl>
                                          <p:spTgt spid="3">
                                            <p:txEl>
                                              <p:pRg st="13" end="1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3" dur="2000"/>
                                        <p:tgtEl>
                                          <p:spTgt spid="3">
                                            <p:txEl>
                                              <p:pRg st="13" end="13"/>
                                            </p:txEl>
                                          </p:spTgt>
                                        </p:tgtEl>
                                        <p:attrNameLst>
                                          <p:attrName>ppt_h</p:attrName>
                                        </p:attrNameLst>
                                      </p:cBhvr>
                                      <p:tavLst>
                                        <p:tav tm="0">
                                          <p:val>
                                            <p:strVal val="ppt_h"/>
                                          </p:val>
                                        </p:tav>
                                        <p:tav tm="100000">
                                          <p:val>
                                            <p:strVal val="ppt_h"/>
                                          </p:val>
                                        </p:tav>
                                      </p:tavLst>
                                    </p:anim>
                                    <p:set>
                                      <p:cBhvr>
                                        <p:cTn id="74" dur="1" fill="hold">
                                          <p:stCondLst>
                                            <p:cond delay="1999"/>
                                          </p:stCondLst>
                                        </p:cTn>
                                        <p:tgtEl>
                                          <p:spTgt spid="3">
                                            <p:txEl>
                                              <p:pRg st="13" end="13"/>
                                            </p:txEl>
                                          </p:spTgt>
                                        </p:tgtEl>
                                        <p:attrNameLst>
                                          <p:attrName>style.visibility</p:attrName>
                                        </p:attrNameLst>
                                      </p:cBhvr>
                                      <p:to>
                                        <p:strVal val="hidden"/>
                                      </p:to>
                                    </p:set>
                                  </p:childTnLst>
                                </p:cTn>
                              </p:par>
                              <p:par>
                                <p:cTn id="75" presetID="45" presetClass="exit" presetSubtype="0" fill="hold" nodeType="withEffect">
                                  <p:stCondLst>
                                    <p:cond delay="0"/>
                                  </p:stCondLst>
                                  <p:childTnLst>
                                    <p:animEffect transition="out" filter="fade">
                                      <p:cBhvr>
                                        <p:cTn id="76" dur="2000"/>
                                        <p:tgtEl>
                                          <p:spTgt spid="3">
                                            <p:txEl>
                                              <p:pRg st="14" end="14"/>
                                            </p:txEl>
                                          </p:spTgt>
                                        </p:tgtEl>
                                      </p:cBhvr>
                                    </p:animEffect>
                                    <p:anim calcmode="lin" valueType="num">
                                      <p:cBhvr>
                                        <p:cTn id="77" dur="2000"/>
                                        <p:tgtEl>
                                          <p:spTgt spid="3">
                                            <p:txEl>
                                              <p:pRg st="14" end="1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2000"/>
                                        <p:tgtEl>
                                          <p:spTgt spid="3">
                                            <p:txEl>
                                              <p:pRg st="14" end="14"/>
                                            </p:txEl>
                                          </p:spTgt>
                                        </p:tgtEl>
                                        <p:attrNameLst>
                                          <p:attrName>ppt_h</p:attrName>
                                        </p:attrNameLst>
                                      </p:cBhvr>
                                      <p:tavLst>
                                        <p:tav tm="0">
                                          <p:val>
                                            <p:strVal val="ppt_h"/>
                                          </p:val>
                                        </p:tav>
                                        <p:tav tm="100000">
                                          <p:val>
                                            <p:strVal val="ppt_h"/>
                                          </p:val>
                                        </p:tav>
                                      </p:tavLst>
                                    </p:anim>
                                    <p:set>
                                      <p:cBhvr>
                                        <p:cTn id="79" dur="1" fill="hold">
                                          <p:stCondLst>
                                            <p:cond delay="1999"/>
                                          </p:stCondLst>
                                        </p:cTn>
                                        <p:tgtEl>
                                          <p:spTgt spid="3">
                                            <p:txEl>
                                              <p:pRg st="14" end="1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Movie Trailer</a:t>
            </a:r>
            <a:endParaRPr lang="en-US" dirty="0"/>
          </a:p>
        </p:txBody>
      </p:sp>
    </p:spTree>
    <p:controls>
      <mc:AlternateContent xmlns:mc="http://schemas.openxmlformats.org/markup-compatibility/2006">
        <mc:Choice xmlns:v="urn:schemas-microsoft-com:vml" Requires="v">
          <p:control spid="1039" name="ShockwaveFlash1" r:id="rId2" imgW="7695238" imgH="5028571"/>
        </mc:Choice>
        <mc:Fallback>
          <p:control name="ShockwaveFlash1" r:id="rId2" imgW="7695238" imgH="5028571">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7694613" cy="5029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579516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Summary of the Movie</a:t>
            </a:r>
            <a:endParaRPr lang="en-US" dirty="0"/>
          </a:p>
        </p:txBody>
      </p:sp>
      <p:sp>
        <p:nvSpPr>
          <p:cNvPr id="3" name="Content Placeholder 2"/>
          <p:cNvSpPr>
            <a:spLocks noGrp="1"/>
          </p:cNvSpPr>
          <p:nvPr>
            <p:ph idx="1"/>
          </p:nvPr>
        </p:nvSpPr>
        <p:spPr>
          <a:xfrm>
            <a:off x="457200" y="1600200"/>
            <a:ext cx="8229600" cy="4800600"/>
          </a:xfrm>
        </p:spPr>
        <p:txBody>
          <a:bodyPr>
            <a:normAutofit fontScale="40000" lnSpcReduction="20000"/>
          </a:bodyPr>
          <a:lstStyle/>
          <a:p>
            <a:r>
              <a:rPr lang="en-US" sz="6000" dirty="0"/>
              <a:t>When his brother is killed in a robbery, paraplegic Marine Jake Sully decides to take his place in a mission on the distant world of Pandora. There he learns of greedy corporate figurehead Parker Selfridge's intentions of driving off the native humanoid "Na'vi" in order to mine for the precious material scattered throughout their rich woodland. In exchange for the spinal surgery that will fix his legs, Jake gathers </a:t>
            </a:r>
            <a:r>
              <a:rPr lang="en-US" sz="6000" dirty="0" err="1"/>
              <a:t>intel</a:t>
            </a:r>
            <a:r>
              <a:rPr lang="en-US" sz="6000" dirty="0"/>
              <a:t> for the cooperating military unit spearheaded by gung-ho Colonel </a:t>
            </a:r>
            <a:r>
              <a:rPr lang="en-US" sz="6000" dirty="0" err="1"/>
              <a:t>Quaritch</a:t>
            </a:r>
            <a:r>
              <a:rPr lang="en-US" sz="6000" dirty="0"/>
              <a:t>, while simultaneously attempting to infiltrate the Na'vi people with the use of an "avatar" identity. While Jake begins to bond with the native tribe and quickly falls in love with the beautiful alien </a:t>
            </a:r>
            <a:r>
              <a:rPr lang="en-US" sz="6000" dirty="0" err="1"/>
              <a:t>Neytiri</a:t>
            </a:r>
            <a:r>
              <a:rPr lang="en-US" sz="6000" dirty="0"/>
              <a:t>, the restless Colonel moves forward with his ruthless extermination tactics, forcing the soldier to take a stand - and fight back in an epic battle for the fate of Pandora</a:t>
            </a:r>
            <a:r>
              <a:rPr lang="en-US" sz="6000" dirty="0" smtClean="0"/>
              <a:t>.</a:t>
            </a:r>
          </a:p>
          <a:p>
            <a:endParaRPr lang="en-US" dirty="0"/>
          </a:p>
          <a:p>
            <a:r>
              <a:rPr lang="en-US" dirty="0" smtClean="0"/>
              <a:t>From the IMDB (Internet Movie Database)</a:t>
            </a:r>
          </a:p>
          <a:p>
            <a:r>
              <a:rPr lang="en-US" dirty="0">
                <a:hlinkClick r:id="rId3"/>
              </a:rPr>
              <a:t>http://</a:t>
            </a:r>
            <a:r>
              <a:rPr lang="en-US" dirty="0" smtClean="0">
                <a:hlinkClick r:id="rId3"/>
              </a:rPr>
              <a:t>www.imdb.com/title/tt0499549/plotsummary</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27804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145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dirty="0" smtClean="0"/>
              <a:t>The Possibility of the </a:t>
            </a:r>
            <a:r>
              <a:rPr lang="en-US" dirty="0" err="1" smtClean="0"/>
              <a:t>Na’vi’s</a:t>
            </a:r>
            <a:r>
              <a:rPr lang="en-US" dirty="0" smtClean="0"/>
              <a:t> ‘Queue’</a:t>
            </a:r>
            <a:endParaRPr lang="en-US" dirty="0"/>
          </a:p>
        </p:txBody>
      </p:sp>
      <p:sp>
        <p:nvSpPr>
          <p:cNvPr id="3" name="Content Placeholder 2"/>
          <p:cNvSpPr>
            <a:spLocks noGrp="1"/>
          </p:cNvSpPr>
          <p:nvPr>
            <p:ph idx="1"/>
          </p:nvPr>
        </p:nvSpPr>
        <p:spPr/>
        <p:txBody>
          <a:bodyPr/>
          <a:lstStyle/>
          <a:p>
            <a:r>
              <a:rPr lang="en-US" dirty="0" smtClean="0"/>
              <a:t>The Link to </a:t>
            </a:r>
            <a:r>
              <a:rPr lang="en-US" dirty="0" err="1" smtClean="0"/>
              <a:t>Eywa</a:t>
            </a:r>
            <a:r>
              <a:rPr lang="en-US" dirty="0" smtClean="0"/>
              <a:t>:</a:t>
            </a:r>
          </a:p>
          <a:p>
            <a:pPr lvl="1"/>
            <a:r>
              <a:rPr lang="en-US" dirty="0" smtClean="0"/>
              <a:t>The ability of the Na’vi to mentally and spiritually communicate to animals of Pandora and the planet itself. IS THIS POSSIBLE???</a:t>
            </a:r>
          </a:p>
          <a:p>
            <a:pPr marL="365760" lvl="1" indent="0">
              <a:buNone/>
            </a:pPr>
            <a:endParaRPr lang="en-US" dirty="0" smtClean="0"/>
          </a:p>
        </p:txBody>
      </p:sp>
      <p:pic>
        <p:nvPicPr>
          <p:cNvPr id="2050" name="Picture 2" descr="http://www.pandorapedia.com/sites/default/files/imagecache/508x284/navi_queue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7600"/>
            <a:ext cx="4838700" cy="2705100"/>
          </a:xfrm>
          <a:prstGeom prst="rect">
            <a:avLst/>
          </a:prstGeom>
          <a:noFill/>
          <a:ln w="57150">
            <a:solidFill>
              <a:srgbClr val="002060"/>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10200" y="3886200"/>
            <a:ext cx="3429000" cy="1938992"/>
          </a:xfrm>
          <a:prstGeom prst="rect">
            <a:avLst/>
          </a:prstGeom>
          <a:noFill/>
        </p:spPr>
        <p:txBody>
          <a:bodyPr wrap="square" rtlCol="0">
            <a:spAutoFit/>
          </a:bodyPr>
          <a:lstStyle/>
          <a:p>
            <a:pPr marL="285750" indent="-285750">
              <a:buFont typeface="Arial" pitchFamily="34" charset="0"/>
              <a:buChar char="•"/>
            </a:pPr>
            <a:r>
              <a:rPr lang="en-US" sz="2400" dirty="0" smtClean="0"/>
              <a:t>We Will Discuss:</a:t>
            </a:r>
          </a:p>
          <a:p>
            <a:pPr marL="742950" lvl="1" indent="-285750">
              <a:buFont typeface="Arial" pitchFamily="34" charset="0"/>
              <a:buChar char="•"/>
            </a:pPr>
            <a:r>
              <a:rPr lang="en-US" sz="2400" dirty="0" smtClean="0"/>
              <a:t>Our personal theory</a:t>
            </a:r>
          </a:p>
          <a:p>
            <a:pPr marL="742950" lvl="1" indent="-285750">
              <a:buFont typeface="Arial" pitchFamily="34" charset="0"/>
              <a:buChar char="•"/>
            </a:pPr>
            <a:r>
              <a:rPr lang="en-US" sz="2400" dirty="0" smtClean="0"/>
              <a:t>Review the CNS and PNS</a:t>
            </a:r>
          </a:p>
          <a:p>
            <a:pPr marL="742950" lvl="1" indent="-285750">
              <a:buFont typeface="Arial" pitchFamily="34" charset="0"/>
              <a:buChar char="•"/>
            </a:pPr>
            <a:r>
              <a:rPr lang="en-US" sz="2400" dirty="0" smtClean="0"/>
              <a:t>Real life examples</a:t>
            </a:r>
          </a:p>
        </p:txBody>
      </p:sp>
    </p:spTree>
    <p:extLst>
      <p:ext uri="{BB962C8B-B14F-4D97-AF65-F5344CB8AC3E}">
        <p14:creationId xmlns:p14="http://schemas.microsoft.com/office/powerpoint/2010/main" val="4187104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0" end="0"/>
                                            </p:txEl>
                                          </p:spTgt>
                                        </p:tgtEl>
                                        <p:attrNameLst>
                                          <p:attrName>style.fontWeight</p:attrName>
                                        </p:attrNameLst>
                                      </p:cBhvr>
                                      <p:to>
                                        <p:strVal val="bold"/>
                                      </p:to>
                                    </p:set>
                                  </p:childTnLst>
                                </p:cTn>
                              </p:par>
                              <p:par>
                                <p:cTn id="15" presetID="15" presetClass="emph" presetSubtype="0" nodeType="withEffect">
                                  <p:stCondLst>
                                    <p:cond delay="0"/>
                                  </p:stCondLst>
                                  <p:iterate type="lt">
                                    <p:tmAbs val="25"/>
                                  </p:iterate>
                                  <p:childTnLst>
                                    <p:set>
                                      <p:cBhvr override="childStyle">
                                        <p:cTn id="16" dur="indefinite"/>
                                        <p:tgtEl>
                                          <p:spTgt spid="3">
                                            <p:txEl>
                                              <p:pRg st="1" end="1"/>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heel(1)">
                                      <p:cBhvr>
                                        <p:cTn id="21" dur="2000"/>
                                        <p:tgtEl>
                                          <p:spTgt spid="5">
                                            <p:txEl>
                                              <p:pRg st="0" end="0"/>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heel(1)">
                                      <p:cBhvr>
                                        <p:cTn id="24" dur="2000"/>
                                        <p:tgtEl>
                                          <p:spTgt spid="5">
                                            <p:txEl>
                                              <p:pRg st="1" end="1"/>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heel(1)">
                                      <p:cBhvr>
                                        <p:cTn id="27" dur="2000"/>
                                        <p:tgtEl>
                                          <p:spTgt spid="5">
                                            <p:txEl>
                                              <p:pRg st="2" end="2"/>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wheel(1)">
                                      <p:cBhvr>
                                        <p:cTn id="30"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Personal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research thus far:</a:t>
            </a:r>
          </a:p>
          <a:p>
            <a:pPr lvl="1"/>
            <a:r>
              <a:rPr lang="en-US" dirty="0" smtClean="0"/>
              <a:t>“The Na’vi are able to link with the other organisms of Pandora through an extension of their cerebellum, cerebrum, and spinal cord and are then able to control the muscles and bodily functions of that organism by sending messages from their own CNS.”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365760" lvl="1" indent="0">
              <a:buNone/>
            </a:pPr>
            <a:r>
              <a:rPr lang="en-US" dirty="0" smtClean="0"/>
              <a:t>Note: This is all based on the notion that the Na’vi share some similar biological characteristics with humans and other primates of Earth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063" y="4984176"/>
            <a:ext cx="1404937" cy="1873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9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Nervous System</a:t>
            </a:r>
            <a:endParaRPr lang="en-US" dirty="0"/>
          </a:p>
        </p:txBody>
      </p:sp>
      <p:sp>
        <p:nvSpPr>
          <p:cNvPr id="3" name="Content Placeholder 2"/>
          <p:cNvSpPr>
            <a:spLocks noGrp="1"/>
          </p:cNvSpPr>
          <p:nvPr>
            <p:ph idx="1"/>
          </p:nvPr>
        </p:nvSpPr>
        <p:spPr/>
        <p:txBody>
          <a:bodyPr/>
          <a:lstStyle/>
          <a:p>
            <a:r>
              <a:rPr lang="en-US" dirty="0" smtClean="0"/>
              <a:t>Two main section:</a:t>
            </a:r>
          </a:p>
          <a:p>
            <a:pPr lvl="1"/>
            <a:r>
              <a:rPr lang="en-US" dirty="0" smtClean="0"/>
              <a:t>Central Nervous System</a:t>
            </a:r>
          </a:p>
          <a:p>
            <a:pPr lvl="2"/>
            <a:r>
              <a:rPr lang="en-US" dirty="0" smtClean="0"/>
              <a:t>Brain</a:t>
            </a:r>
          </a:p>
          <a:p>
            <a:pPr lvl="2"/>
            <a:r>
              <a:rPr lang="en-US" dirty="0" smtClean="0"/>
              <a:t>Spinal Cord</a:t>
            </a:r>
          </a:p>
          <a:p>
            <a:pPr lvl="1"/>
            <a:r>
              <a:rPr lang="en-US" dirty="0" smtClean="0"/>
              <a:t>Peripheral Nervous System</a:t>
            </a:r>
          </a:p>
          <a:p>
            <a:pPr lvl="2"/>
            <a:r>
              <a:rPr lang="en-US" dirty="0" smtClean="0"/>
              <a:t>Consists of nerves outside the CNS</a:t>
            </a:r>
          </a:p>
        </p:txBody>
      </p:sp>
      <p:pic>
        <p:nvPicPr>
          <p:cNvPr id="6" name="Picture 5"/>
          <p:cNvPicPr/>
          <p:nvPr/>
        </p:nvPicPr>
        <p:blipFill rotWithShape="1">
          <a:blip r:embed="rId4">
            <a:extLst>
              <a:ext uri="{BEBA8EAE-BF5A-486C-A8C5-ECC9F3942E4B}">
                <a14:imgProps xmlns:a14="http://schemas.microsoft.com/office/drawing/2010/main">
                  <a14:imgLayer r:embed="rId5">
                    <a14:imgEffect>
                      <a14:backgroundRemoval t="16667" b="55778" l="28688" r="67875"/>
                    </a14:imgEffect>
                  </a14:imgLayer>
                </a14:imgProps>
              </a:ext>
            </a:extLst>
          </a:blip>
          <a:srcRect l="28641" t="16574" r="32201" b="44381"/>
          <a:stretch/>
        </p:blipFill>
        <p:spPr bwMode="auto">
          <a:xfrm>
            <a:off x="-152400" y="3276600"/>
            <a:ext cx="6450330" cy="370522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57200" y="6019800"/>
            <a:ext cx="1524000" cy="369332"/>
          </a:xfrm>
          <a:prstGeom prst="rect">
            <a:avLst/>
          </a:prstGeom>
          <a:noFill/>
        </p:spPr>
        <p:txBody>
          <a:bodyPr wrap="square" rtlCol="0">
            <a:spAutoFit/>
          </a:bodyPr>
          <a:lstStyle/>
          <a:p>
            <a:r>
              <a:rPr lang="en-US" dirty="0" smtClean="0"/>
              <a:t>Nucleus</a:t>
            </a:r>
            <a:endParaRPr lang="en-US" dirty="0"/>
          </a:p>
        </p:txBody>
      </p:sp>
      <p:sp>
        <p:nvSpPr>
          <p:cNvPr id="8" name="TextBox 7"/>
          <p:cNvSpPr txBox="1"/>
          <p:nvPr/>
        </p:nvSpPr>
        <p:spPr>
          <a:xfrm>
            <a:off x="4038600" y="4343400"/>
            <a:ext cx="1524000" cy="369332"/>
          </a:xfrm>
          <a:prstGeom prst="rect">
            <a:avLst/>
          </a:prstGeom>
          <a:noFill/>
        </p:spPr>
        <p:txBody>
          <a:bodyPr wrap="square" rtlCol="0">
            <a:spAutoFit/>
          </a:bodyPr>
          <a:lstStyle/>
          <a:p>
            <a:r>
              <a:rPr lang="en-US" dirty="0" smtClean="0"/>
              <a:t>Axon Terminal</a:t>
            </a:r>
            <a:endParaRPr lang="en-US" dirty="0"/>
          </a:p>
        </p:txBody>
      </p:sp>
      <p:sp>
        <p:nvSpPr>
          <p:cNvPr id="9" name="TextBox 8"/>
          <p:cNvSpPr txBox="1"/>
          <p:nvPr/>
        </p:nvSpPr>
        <p:spPr>
          <a:xfrm>
            <a:off x="2819400" y="5376273"/>
            <a:ext cx="1524000" cy="369332"/>
          </a:xfrm>
          <a:prstGeom prst="rect">
            <a:avLst/>
          </a:prstGeom>
          <a:noFill/>
        </p:spPr>
        <p:txBody>
          <a:bodyPr wrap="square" rtlCol="0">
            <a:spAutoFit/>
          </a:bodyPr>
          <a:lstStyle/>
          <a:p>
            <a:r>
              <a:rPr lang="en-US" dirty="0" smtClean="0"/>
              <a:t>Axon</a:t>
            </a:r>
            <a:endParaRPr lang="en-US" dirty="0"/>
          </a:p>
        </p:txBody>
      </p:sp>
      <p:sp>
        <p:nvSpPr>
          <p:cNvPr id="10" name="TextBox 9"/>
          <p:cNvSpPr txBox="1"/>
          <p:nvPr/>
        </p:nvSpPr>
        <p:spPr>
          <a:xfrm>
            <a:off x="1295400" y="4987063"/>
            <a:ext cx="1524000" cy="369332"/>
          </a:xfrm>
          <a:prstGeom prst="rect">
            <a:avLst/>
          </a:prstGeom>
          <a:noFill/>
        </p:spPr>
        <p:txBody>
          <a:bodyPr wrap="square" rtlCol="0">
            <a:spAutoFit/>
          </a:bodyPr>
          <a:lstStyle/>
          <a:p>
            <a:r>
              <a:rPr lang="en-US" dirty="0" smtClean="0"/>
              <a:t>Cell Body</a:t>
            </a:r>
            <a:endParaRPr lang="en-US" dirty="0"/>
          </a:p>
        </p:txBody>
      </p:sp>
      <p:sp>
        <p:nvSpPr>
          <p:cNvPr id="11" name="TextBox 10"/>
          <p:cNvSpPr txBox="1"/>
          <p:nvPr/>
        </p:nvSpPr>
        <p:spPr>
          <a:xfrm>
            <a:off x="457200" y="4155421"/>
            <a:ext cx="1524000" cy="369332"/>
          </a:xfrm>
          <a:prstGeom prst="rect">
            <a:avLst/>
          </a:prstGeom>
          <a:noFill/>
        </p:spPr>
        <p:txBody>
          <a:bodyPr wrap="square" rtlCol="0">
            <a:spAutoFit/>
          </a:bodyPr>
          <a:lstStyle/>
          <a:p>
            <a:r>
              <a:rPr lang="en-US" dirty="0" smtClean="0"/>
              <a:t>Dendrites</a:t>
            </a:r>
            <a:endParaRPr lang="en-US" dirty="0"/>
          </a:p>
        </p:txBody>
      </p:sp>
      <p:pic>
        <p:nvPicPr>
          <p:cNvPr id="12" name="Picture 11"/>
          <p:cNvPicPr/>
          <p:nvPr/>
        </p:nvPicPr>
        <p:blipFill rotWithShape="1">
          <a:blip r:embed="rId4">
            <a:extLst>
              <a:ext uri="{BEBA8EAE-BF5A-486C-A8C5-ECC9F3942E4B}">
                <a14:imgProps xmlns:a14="http://schemas.microsoft.com/office/drawing/2010/main">
                  <a14:imgLayer r:embed="rId5">
                    <a14:imgEffect>
                      <a14:backgroundRemoval t="16667" b="55778" l="28688" r="67875"/>
                    </a14:imgEffect>
                  </a14:imgLayer>
                </a14:imgProps>
              </a:ext>
            </a:extLst>
          </a:blip>
          <a:srcRect l="28641" t="16574" r="32201" b="44381"/>
          <a:stretch/>
        </p:blipFill>
        <p:spPr bwMode="auto">
          <a:xfrm rot="16013146">
            <a:off x="3449783" y="1047371"/>
            <a:ext cx="6450330" cy="3705225"/>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5105400" y="4804913"/>
            <a:ext cx="1524000" cy="369332"/>
          </a:xfrm>
          <a:prstGeom prst="rect">
            <a:avLst/>
          </a:prstGeom>
          <a:noFill/>
        </p:spPr>
        <p:txBody>
          <a:bodyPr wrap="square" rtlCol="0">
            <a:spAutoFit/>
          </a:bodyPr>
          <a:lstStyle/>
          <a:p>
            <a:r>
              <a:rPr lang="en-US" dirty="0" smtClean="0"/>
              <a:t>Synapse</a:t>
            </a:r>
            <a:endParaRPr lang="en-US" dirty="0"/>
          </a:p>
        </p:txBody>
      </p:sp>
    </p:spTree>
    <p:extLst>
      <p:ext uri="{BB962C8B-B14F-4D97-AF65-F5344CB8AC3E}">
        <p14:creationId xmlns:p14="http://schemas.microsoft.com/office/powerpoint/2010/main" val="156103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The Brain (Human)</a:t>
            </a:r>
            <a:endParaRPr lang="en-US"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953000" y="158370"/>
            <a:ext cx="4023709" cy="288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68300" y="1600199"/>
            <a:ext cx="8382000" cy="1815882"/>
          </a:xfrm>
          <a:prstGeom prst="rect">
            <a:avLst/>
          </a:prstGeom>
          <a:noFill/>
        </p:spPr>
        <p:txBody>
          <a:bodyPr wrap="square" rtlCol="0">
            <a:spAutoFit/>
          </a:bodyPr>
          <a:lstStyle/>
          <a:p>
            <a:pPr marL="285750" indent="-285750">
              <a:buFont typeface="Arial" pitchFamily="34" charset="0"/>
              <a:buChar char="•"/>
            </a:pPr>
            <a:r>
              <a:rPr lang="en-US" sz="2800" dirty="0" smtClean="0"/>
              <a:t>Sections:</a:t>
            </a:r>
          </a:p>
          <a:p>
            <a:pPr marL="742950" lvl="1" indent="-285750">
              <a:buFont typeface="Arial" pitchFamily="34" charset="0"/>
              <a:buChar char="•"/>
            </a:pPr>
            <a:r>
              <a:rPr lang="en-US" sz="2800" dirty="0" smtClean="0"/>
              <a:t>Cerebrum </a:t>
            </a:r>
          </a:p>
          <a:p>
            <a:pPr marL="742950" lvl="1" indent="-285750">
              <a:buFont typeface="Arial" pitchFamily="34" charset="0"/>
              <a:buChar char="•"/>
            </a:pPr>
            <a:r>
              <a:rPr lang="en-US" sz="2800" dirty="0" smtClean="0"/>
              <a:t>Brain Stem</a:t>
            </a:r>
          </a:p>
          <a:p>
            <a:pPr marL="742950" lvl="1" indent="-285750">
              <a:buFont typeface="Arial" pitchFamily="34" charset="0"/>
              <a:buChar char="•"/>
            </a:pPr>
            <a:r>
              <a:rPr lang="en-US" sz="2800" dirty="0" smtClean="0"/>
              <a:t>Cerebellum </a:t>
            </a:r>
            <a:endParaRPr lang="en-US" sz="2800" dirty="0"/>
          </a:p>
        </p:txBody>
      </p:sp>
      <p:sp>
        <p:nvSpPr>
          <p:cNvPr id="5" name="TextBox 4"/>
          <p:cNvSpPr txBox="1"/>
          <p:nvPr/>
        </p:nvSpPr>
        <p:spPr>
          <a:xfrm>
            <a:off x="5821855" y="927483"/>
            <a:ext cx="2819400" cy="523220"/>
          </a:xfrm>
          <a:prstGeom prst="rect">
            <a:avLst/>
          </a:prstGeom>
          <a:noFill/>
        </p:spPr>
        <p:txBody>
          <a:bodyPr wrap="square" rtlCol="0">
            <a:spAutoFit/>
          </a:bodyPr>
          <a:lstStyle/>
          <a:p>
            <a:r>
              <a:rPr lang="en-US" sz="2800" dirty="0" smtClean="0"/>
              <a:t>Cerebrum</a:t>
            </a:r>
            <a:endParaRPr lang="en-US" sz="2800" dirty="0"/>
          </a:p>
        </p:txBody>
      </p:sp>
      <p:sp>
        <p:nvSpPr>
          <p:cNvPr id="6" name="TextBox 5"/>
          <p:cNvSpPr txBox="1"/>
          <p:nvPr/>
        </p:nvSpPr>
        <p:spPr>
          <a:xfrm>
            <a:off x="6880449" y="1791148"/>
            <a:ext cx="1828800" cy="523220"/>
          </a:xfrm>
          <a:prstGeom prst="rect">
            <a:avLst/>
          </a:prstGeom>
          <a:noFill/>
        </p:spPr>
        <p:txBody>
          <a:bodyPr wrap="square" rtlCol="0">
            <a:spAutoFit/>
          </a:bodyPr>
          <a:lstStyle/>
          <a:p>
            <a:r>
              <a:rPr lang="en-US" sz="2800" dirty="0" smtClean="0"/>
              <a:t>Cerebellum</a:t>
            </a:r>
            <a:endParaRPr lang="en-US" sz="2800" dirty="0"/>
          </a:p>
        </p:txBody>
      </p:sp>
      <p:sp>
        <p:nvSpPr>
          <p:cNvPr id="7" name="TextBox 6"/>
          <p:cNvSpPr txBox="1"/>
          <p:nvPr/>
        </p:nvSpPr>
        <p:spPr>
          <a:xfrm>
            <a:off x="6583855" y="2482642"/>
            <a:ext cx="1905000" cy="369332"/>
          </a:xfrm>
          <a:prstGeom prst="rect">
            <a:avLst/>
          </a:prstGeom>
          <a:noFill/>
        </p:spPr>
        <p:txBody>
          <a:bodyPr wrap="square" rtlCol="0">
            <a:spAutoFit/>
          </a:bodyPr>
          <a:lstStyle/>
          <a:p>
            <a:r>
              <a:rPr lang="en-US" dirty="0" smtClean="0"/>
              <a:t>Brain Stem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60714262"/>
              </p:ext>
            </p:extLst>
          </p:nvPr>
        </p:nvGraphicFramePr>
        <p:xfrm>
          <a:off x="632373" y="3809999"/>
          <a:ext cx="8107854" cy="2730951"/>
        </p:xfrm>
        <a:graphic>
          <a:graphicData uri="http://schemas.openxmlformats.org/drawingml/2006/table">
            <a:tbl>
              <a:tblPr firstRow="1" bandRow="1">
                <a:tableStyleId>{5C22544A-7EE6-4342-B048-85BDC9FD1C3A}</a:tableStyleId>
              </a:tblPr>
              <a:tblGrid>
                <a:gridCol w="2702618"/>
                <a:gridCol w="2702618"/>
                <a:gridCol w="2702618"/>
              </a:tblGrid>
              <a:tr h="465966">
                <a:tc>
                  <a:txBody>
                    <a:bodyPr/>
                    <a:lstStyle/>
                    <a:p>
                      <a:r>
                        <a:rPr lang="en-US" dirty="0" smtClean="0"/>
                        <a:t>Cerebrum</a:t>
                      </a:r>
                      <a:endParaRPr lang="en-US" dirty="0"/>
                    </a:p>
                  </a:txBody>
                  <a:tcPr/>
                </a:tc>
                <a:tc>
                  <a:txBody>
                    <a:bodyPr/>
                    <a:lstStyle/>
                    <a:p>
                      <a:r>
                        <a:rPr lang="en-US" dirty="0" smtClean="0"/>
                        <a:t>Brain Stem</a:t>
                      </a:r>
                      <a:endParaRPr lang="en-US" dirty="0"/>
                    </a:p>
                  </a:txBody>
                  <a:tcPr/>
                </a:tc>
                <a:tc>
                  <a:txBody>
                    <a:bodyPr/>
                    <a:lstStyle/>
                    <a:p>
                      <a:r>
                        <a:rPr lang="en-US" dirty="0" smtClean="0"/>
                        <a:t>Cerebellum</a:t>
                      </a:r>
                      <a:endParaRPr lang="en-US" dirty="0"/>
                    </a:p>
                  </a:txBody>
                  <a:tcPr/>
                </a:tc>
              </a:tr>
              <a:tr h="864977">
                <a:tc>
                  <a:txBody>
                    <a:bodyPr/>
                    <a:lstStyle/>
                    <a:p>
                      <a:r>
                        <a:rPr lang="en-US" dirty="0" smtClean="0"/>
                        <a:t>Movement</a:t>
                      </a:r>
                    </a:p>
                    <a:p>
                      <a:r>
                        <a:rPr lang="en-US" dirty="0" smtClean="0"/>
                        <a:t>(Voluntary Actions)</a:t>
                      </a:r>
                    </a:p>
                  </a:txBody>
                  <a:tcPr/>
                </a:tc>
                <a:tc>
                  <a:txBody>
                    <a:bodyPr/>
                    <a:lstStyle/>
                    <a:p>
                      <a:r>
                        <a:rPr lang="en-US" dirty="0" smtClean="0"/>
                        <a:t>Controls involuntary</a:t>
                      </a:r>
                      <a:r>
                        <a:rPr lang="en-US" baseline="0" dirty="0" smtClean="0"/>
                        <a:t> actions:</a:t>
                      </a:r>
                    </a:p>
                    <a:p>
                      <a:pPr marL="742950" lvl="1" indent="-285750">
                        <a:buFont typeface="Arial" pitchFamily="34" charset="0"/>
                        <a:buChar char="•"/>
                      </a:pPr>
                      <a:r>
                        <a:rPr lang="en-US" dirty="0" smtClean="0"/>
                        <a:t>Heart</a:t>
                      </a:r>
                      <a:r>
                        <a:rPr lang="en-US" baseline="0" dirty="0" smtClean="0"/>
                        <a:t> Rate</a:t>
                      </a:r>
                    </a:p>
                    <a:p>
                      <a:pPr marL="742950" lvl="1" indent="-285750">
                        <a:buFont typeface="Arial" pitchFamily="34" charset="0"/>
                        <a:buChar char="•"/>
                      </a:pPr>
                      <a:r>
                        <a:rPr lang="en-US" baseline="0" dirty="0" smtClean="0"/>
                        <a:t>Digestion</a:t>
                      </a:r>
                    </a:p>
                    <a:p>
                      <a:pPr marL="742950" lvl="1" indent="-285750">
                        <a:buFont typeface="Arial" pitchFamily="34" charset="0"/>
                        <a:buChar char="•"/>
                      </a:pPr>
                      <a:r>
                        <a:rPr lang="en-US" baseline="0" dirty="0" smtClean="0"/>
                        <a:t>Blood pressure</a:t>
                      </a:r>
                      <a:endParaRPr lang="en-US" dirty="0"/>
                    </a:p>
                  </a:txBody>
                  <a:tcPr/>
                </a:tc>
                <a:tc>
                  <a:txBody>
                    <a:bodyPr/>
                    <a:lstStyle/>
                    <a:p>
                      <a:r>
                        <a:rPr lang="en-US" dirty="0" smtClean="0"/>
                        <a:t>Coordination</a:t>
                      </a:r>
                      <a:endParaRPr lang="en-US" dirty="0"/>
                    </a:p>
                  </a:txBody>
                  <a:tcPr/>
                </a:tc>
              </a:tr>
              <a:tr h="465757">
                <a:tc>
                  <a:txBody>
                    <a:bodyPr/>
                    <a:lstStyle/>
                    <a:p>
                      <a:r>
                        <a:rPr lang="en-US" dirty="0" smtClean="0"/>
                        <a:t>Problem Solving</a:t>
                      </a:r>
                      <a:endParaRPr lang="en-US" dirty="0"/>
                    </a:p>
                  </a:txBody>
                  <a:tcPr/>
                </a:tc>
                <a:tc>
                  <a:txBody>
                    <a:bodyPr/>
                    <a:lstStyle/>
                    <a:p>
                      <a:r>
                        <a:rPr lang="en-US" dirty="0" smtClean="0"/>
                        <a:t>Connects brain to spinal cord</a:t>
                      </a:r>
                      <a:endParaRPr lang="en-US" dirty="0"/>
                    </a:p>
                  </a:txBody>
                  <a:tcPr/>
                </a:tc>
                <a:tc>
                  <a:txBody>
                    <a:bodyPr/>
                    <a:lstStyle/>
                    <a:p>
                      <a:r>
                        <a:rPr lang="en-US" dirty="0" smtClean="0"/>
                        <a:t>Balance</a:t>
                      </a:r>
                      <a:endParaRPr lang="en-US" dirty="0"/>
                    </a:p>
                  </a:txBody>
                  <a:tcPr/>
                </a:tc>
              </a:tr>
              <a:tr h="436185">
                <a:tc>
                  <a:txBody>
                    <a:bodyPr/>
                    <a:lstStyle/>
                    <a:p>
                      <a:r>
                        <a:rPr lang="en-US" dirty="0" smtClean="0"/>
                        <a:t>Memory</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04314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Nerves and Neurons</a:t>
            </a:r>
            <a:endParaRPr lang="en-US" dirty="0"/>
          </a:p>
        </p:txBody>
      </p:sp>
      <p:sp>
        <p:nvSpPr>
          <p:cNvPr id="3" name="Content Placeholder 2"/>
          <p:cNvSpPr>
            <a:spLocks noGrp="1"/>
          </p:cNvSpPr>
          <p:nvPr>
            <p:ph idx="1"/>
          </p:nvPr>
        </p:nvSpPr>
        <p:spPr/>
        <p:txBody>
          <a:bodyPr/>
          <a:lstStyle/>
          <a:p>
            <a:r>
              <a:rPr lang="en-US" dirty="0" smtClean="0"/>
              <a:t>Nerves</a:t>
            </a:r>
          </a:p>
          <a:p>
            <a:pPr lvl="1"/>
            <a:r>
              <a:rPr lang="en-US" dirty="0" smtClean="0"/>
              <a:t>Take information from the five senses and send them to the CNS through links of neurons. Consists of many neurons bundled together.</a:t>
            </a:r>
            <a:endParaRPr lang="en-US" dirty="0"/>
          </a:p>
          <a:p>
            <a:r>
              <a:rPr lang="en-US" dirty="0" smtClean="0"/>
              <a:t>Neurons</a:t>
            </a:r>
          </a:p>
          <a:p>
            <a:pPr lvl="1"/>
            <a:r>
              <a:rPr lang="en-US" dirty="0" smtClean="0"/>
              <a:t>Transmit and process messages through chemical and electrical signals</a:t>
            </a:r>
          </a:p>
          <a:p>
            <a:pPr marL="685800" lvl="2" indent="0">
              <a:buNone/>
            </a:pPr>
            <a:endParaRPr lang="en-US" dirty="0" smtClean="0"/>
          </a:p>
          <a:p>
            <a:pPr lvl="1"/>
            <a:endParaRPr lang="en-US" dirty="0"/>
          </a:p>
          <a:p>
            <a:pPr lvl="1"/>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933380971"/>
              </p:ext>
            </p:extLst>
          </p:nvPr>
        </p:nvGraphicFramePr>
        <p:xfrm>
          <a:off x="990600" y="3657600"/>
          <a:ext cx="7048500" cy="2930939"/>
        </p:xfrm>
        <a:graphic>
          <a:graphicData uri="http://schemas.openxmlformats.org/drawingml/2006/table">
            <a:tbl>
              <a:tblPr firstRow="1" bandRow="1">
                <a:tableStyleId>{5C22544A-7EE6-4342-B048-85BDC9FD1C3A}</a:tableStyleId>
              </a:tblPr>
              <a:tblGrid>
                <a:gridCol w="3568303"/>
                <a:gridCol w="3480197"/>
              </a:tblGrid>
              <a:tr h="467581">
                <a:tc>
                  <a:txBody>
                    <a:bodyPr/>
                    <a:lstStyle/>
                    <a:p>
                      <a:r>
                        <a:rPr lang="en-US" dirty="0" smtClean="0"/>
                        <a:t>Neuron</a:t>
                      </a:r>
                      <a:endParaRPr lang="en-US" dirty="0"/>
                    </a:p>
                  </a:txBody>
                  <a:tcPr/>
                </a:tc>
                <a:tc>
                  <a:txBody>
                    <a:bodyPr/>
                    <a:lstStyle/>
                    <a:p>
                      <a:r>
                        <a:rPr lang="en-US" dirty="0" smtClean="0"/>
                        <a:t>Nerve</a:t>
                      </a:r>
                      <a:endParaRPr lang="en-US" dirty="0"/>
                    </a:p>
                  </a:txBody>
                  <a:tcPr/>
                </a:tc>
              </a:tr>
              <a:tr h="467581">
                <a:tc>
                  <a:txBody>
                    <a:bodyPr/>
                    <a:lstStyle/>
                    <a:p>
                      <a:r>
                        <a:rPr lang="en-US" dirty="0" smtClean="0"/>
                        <a:t>Single Cell</a:t>
                      </a:r>
                      <a:endParaRPr lang="en-US" dirty="0"/>
                    </a:p>
                  </a:txBody>
                  <a:tcPr/>
                </a:tc>
                <a:tc>
                  <a:txBody>
                    <a:bodyPr/>
                    <a:lstStyle/>
                    <a:p>
                      <a:r>
                        <a:rPr lang="en-US" dirty="0" smtClean="0"/>
                        <a:t>Made</a:t>
                      </a:r>
                      <a:r>
                        <a:rPr lang="en-US" baseline="0" dirty="0" smtClean="0"/>
                        <a:t> of the fibers of many neurons</a:t>
                      </a:r>
                      <a:endParaRPr lang="en-US" dirty="0"/>
                    </a:p>
                  </a:txBody>
                  <a:tcPr/>
                </a:tc>
              </a:tr>
              <a:tr h="807057">
                <a:tc>
                  <a:txBody>
                    <a:bodyPr/>
                    <a:lstStyle/>
                    <a:p>
                      <a:r>
                        <a:rPr lang="en-US" dirty="0" smtClean="0"/>
                        <a:t>Passes messages to other</a:t>
                      </a:r>
                      <a:r>
                        <a:rPr lang="en-US" baseline="0" dirty="0" smtClean="0"/>
                        <a:t> muscles, glands, or neurons.</a:t>
                      </a:r>
                      <a:endParaRPr lang="en-US" dirty="0"/>
                    </a:p>
                  </a:txBody>
                  <a:tcPr/>
                </a:tc>
                <a:tc>
                  <a:txBody>
                    <a:bodyPr/>
                    <a:lstStyle/>
                    <a:p>
                      <a:r>
                        <a:rPr lang="en-US" dirty="0" smtClean="0"/>
                        <a:t>Nerves carrying messages to the brain</a:t>
                      </a:r>
                      <a:r>
                        <a:rPr lang="en-US" baseline="0" dirty="0" smtClean="0"/>
                        <a:t> are considered sensory nerves</a:t>
                      </a:r>
                      <a:endParaRPr lang="en-US" dirty="0"/>
                    </a:p>
                  </a:txBody>
                  <a:tcPr/>
                </a:tc>
              </a:tr>
              <a:tr h="467581">
                <a:tc>
                  <a:txBody>
                    <a:bodyPr/>
                    <a:lstStyle/>
                    <a:p>
                      <a:r>
                        <a:rPr lang="en-US" dirty="0" smtClean="0"/>
                        <a:t>Sends</a:t>
                      </a:r>
                      <a:r>
                        <a:rPr lang="en-US" baseline="0" dirty="0" smtClean="0"/>
                        <a:t> neurotransmitter molecules from axon terminals which diffuse across the synapse and into the dendrites of another neuron </a:t>
                      </a:r>
                      <a:endParaRPr lang="en-US" dirty="0"/>
                    </a:p>
                  </a:txBody>
                  <a:tcPr/>
                </a:tc>
                <a:tc>
                  <a:txBody>
                    <a:bodyPr/>
                    <a:lstStyle/>
                    <a:p>
                      <a:r>
                        <a:rPr lang="en-US" dirty="0" smtClean="0"/>
                        <a:t>Nerves</a:t>
                      </a:r>
                      <a:r>
                        <a:rPr lang="en-US" baseline="0" dirty="0" smtClean="0"/>
                        <a:t> carrying messages away from brain are considered motor nerves</a:t>
                      </a:r>
                      <a:endParaRPr lang="en-US" dirty="0"/>
                    </a:p>
                  </a:txBody>
                  <a:tcPr/>
                </a:tc>
              </a:tr>
            </a:tbl>
          </a:graphicData>
        </a:graphic>
      </p:graphicFrame>
    </p:spTree>
    <p:extLst>
      <p:ext uri="{BB962C8B-B14F-4D97-AF65-F5344CB8AC3E}">
        <p14:creationId xmlns:p14="http://schemas.microsoft.com/office/powerpoint/2010/main" val="39829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80">
                                          <p:stCondLst>
                                            <p:cond delay="0"/>
                                          </p:stCondLst>
                                        </p:cTn>
                                        <p:tgtEl>
                                          <p:spTgt spid="3">
                                            <p:txEl>
                                              <p:pRg st="2" end="2"/>
                                            </p:txEl>
                                          </p:spTgt>
                                        </p:tgtEl>
                                      </p:cBhvr>
                                    </p:animEffect>
                                    <p:anim calcmode="lin" valueType="num">
                                      <p:cBhvr>
                                        <p:cTn id="2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2" end="2"/>
                                            </p:txEl>
                                          </p:spTgt>
                                        </p:tgtEl>
                                      </p:cBhvr>
                                      <p:to x="100000" y="60000"/>
                                    </p:animScale>
                                    <p:animScale>
                                      <p:cBhvr>
                                        <p:cTn id="26" dur="166" decel="50000">
                                          <p:stCondLst>
                                            <p:cond delay="676"/>
                                          </p:stCondLst>
                                        </p:cTn>
                                        <p:tgtEl>
                                          <p:spTgt spid="3">
                                            <p:txEl>
                                              <p:pRg st="2" end="2"/>
                                            </p:txEl>
                                          </p:spTgt>
                                        </p:tgtEl>
                                      </p:cBhvr>
                                      <p:to x="100000" y="100000"/>
                                    </p:animScale>
                                    <p:animScale>
                                      <p:cBhvr>
                                        <p:cTn id="27" dur="26">
                                          <p:stCondLst>
                                            <p:cond delay="1312"/>
                                          </p:stCondLst>
                                        </p:cTn>
                                        <p:tgtEl>
                                          <p:spTgt spid="3">
                                            <p:txEl>
                                              <p:pRg st="2" end="2"/>
                                            </p:txEl>
                                          </p:spTgt>
                                        </p:tgtEl>
                                      </p:cBhvr>
                                      <p:to x="100000" y="80000"/>
                                    </p:animScale>
                                    <p:animScale>
                                      <p:cBhvr>
                                        <p:cTn id="28" dur="166" decel="50000">
                                          <p:stCondLst>
                                            <p:cond delay="1338"/>
                                          </p:stCondLst>
                                        </p:cTn>
                                        <p:tgtEl>
                                          <p:spTgt spid="3">
                                            <p:txEl>
                                              <p:pRg st="2" end="2"/>
                                            </p:txEl>
                                          </p:spTgt>
                                        </p:tgtEl>
                                      </p:cBhvr>
                                      <p:to x="100000" y="100000"/>
                                    </p:animScale>
                                    <p:animScale>
                                      <p:cBhvr>
                                        <p:cTn id="29" dur="26">
                                          <p:stCondLst>
                                            <p:cond delay="1642"/>
                                          </p:stCondLst>
                                        </p:cTn>
                                        <p:tgtEl>
                                          <p:spTgt spid="3">
                                            <p:txEl>
                                              <p:pRg st="2" end="2"/>
                                            </p:txEl>
                                          </p:spTgt>
                                        </p:tgtEl>
                                      </p:cBhvr>
                                      <p:to x="100000" y="90000"/>
                                    </p:animScale>
                                    <p:animScale>
                                      <p:cBhvr>
                                        <p:cTn id="30" dur="166" decel="50000">
                                          <p:stCondLst>
                                            <p:cond delay="1668"/>
                                          </p:stCondLst>
                                        </p:cTn>
                                        <p:tgtEl>
                                          <p:spTgt spid="3">
                                            <p:txEl>
                                              <p:pRg st="2" end="2"/>
                                            </p:txEl>
                                          </p:spTgt>
                                        </p:tgtEl>
                                      </p:cBhvr>
                                      <p:to x="100000" y="100000"/>
                                    </p:animScale>
                                    <p:animScale>
                                      <p:cBhvr>
                                        <p:cTn id="31" dur="26">
                                          <p:stCondLst>
                                            <p:cond delay="1808"/>
                                          </p:stCondLst>
                                        </p:cTn>
                                        <p:tgtEl>
                                          <p:spTgt spid="3">
                                            <p:txEl>
                                              <p:pRg st="2" end="2"/>
                                            </p:txEl>
                                          </p:spTgt>
                                        </p:tgtEl>
                                      </p:cBhvr>
                                      <p:to x="100000" y="95000"/>
                                    </p:animScale>
                                    <p:animScale>
                                      <p:cBhvr>
                                        <p:cTn id="32" dur="166" decel="50000">
                                          <p:stCondLst>
                                            <p:cond delay="1834"/>
                                          </p:stCondLst>
                                        </p:cTn>
                                        <p:tgtEl>
                                          <p:spTgt spid="3">
                                            <p:txEl>
                                              <p:pRg st="2" end="2"/>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randombar(horizont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83234"/>
            <a:ext cx="9677400" cy="7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Our Proposed Anatomy of the ‘Queue’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23" y="5663242"/>
            <a:ext cx="2353144" cy="9637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0" y="1325576"/>
            <a:ext cx="2680252" cy="1920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514600" y="2286000"/>
            <a:ext cx="990600" cy="152400"/>
          </a:xfrm>
          <a:prstGeom prst="straightConnector1">
            <a:avLst/>
          </a:prstGeom>
          <a:ln w="762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462275">
            <a:off x="3792093" y="766376"/>
            <a:ext cx="2001996" cy="266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urved Connector 5"/>
          <p:cNvCxnSpPr>
            <a:stCxn id="3" idx="2"/>
          </p:cNvCxnSpPr>
          <p:nvPr/>
        </p:nvCxnSpPr>
        <p:spPr>
          <a:xfrm>
            <a:off x="6096000" y="1828800"/>
            <a:ext cx="914400" cy="914400"/>
          </a:xfrm>
          <a:prstGeom prst="curvedConnector3">
            <a:avLst>
              <a:gd name="adj1" fmla="val 100000"/>
            </a:avLst>
          </a:prstGeom>
          <a:ln w="762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3128" y="2008257"/>
            <a:ext cx="3200400" cy="707886"/>
          </a:xfrm>
          <a:prstGeom prst="rect">
            <a:avLst/>
          </a:prstGeom>
          <a:noFill/>
        </p:spPr>
        <p:txBody>
          <a:bodyPr wrap="square" rtlCol="0">
            <a:spAutoFit/>
          </a:bodyPr>
          <a:lstStyle/>
          <a:p>
            <a:r>
              <a:rPr lang="en-US" sz="2000" dirty="0" smtClean="0"/>
              <a:t>Messages are sent from the brain</a:t>
            </a:r>
            <a:endParaRPr lang="en-US" sz="2000" dirty="0"/>
          </a:p>
        </p:txBody>
      </p:sp>
      <p:sp>
        <p:nvSpPr>
          <p:cNvPr id="13" name="TextBox 12"/>
          <p:cNvSpPr txBox="1"/>
          <p:nvPr/>
        </p:nvSpPr>
        <p:spPr>
          <a:xfrm>
            <a:off x="3433528" y="2564347"/>
            <a:ext cx="2461205" cy="2862322"/>
          </a:xfrm>
          <a:prstGeom prst="rect">
            <a:avLst/>
          </a:prstGeom>
          <a:noFill/>
        </p:spPr>
        <p:txBody>
          <a:bodyPr wrap="square" rtlCol="0">
            <a:spAutoFit/>
          </a:bodyPr>
          <a:lstStyle/>
          <a:p>
            <a:r>
              <a:rPr lang="en-US" dirty="0" smtClean="0"/>
              <a:t>The messages travel down the spinal cord then branch off into another extension of the spinal cord. This extension stretches upwards toward the top of the head. This includes sensory and motor nerves. </a:t>
            </a:r>
            <a:endParaRPr lang="en-US" dirty="0"/>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861685">
            <a:off x="6168149" y="3309588"/>
            <a:ext cx="1781175" cy="74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6093956" y="3949341"/>
            <a:ext cx="2461205" cy="1477328"/>
          </a:xfrm>
          <a:prstGeom prst="rect">
            <a:avLst/>
          </a:prstGeom>
          <a:noFill/>
        </p:spPr>
        <p:txBody>
          <a:bodyPr wrap="square" rtlCol="0">
            <a:spAutoFit/>
          </a:bodyPr>
          <a:lstStyle/>
          <a:p>
            <a:r>
              <a:rPr lang="en-US" dirty="0" smtClean="0"/>
              <a:t>The spinal extension continues within a thick braid of hair. There are no vertebrae at this stage.</a:t>
            </a:r>
            <a:endParaRPr lang="en-US" dirty="0"/>
          </a:p>
        </p:txBody>
      </p:sp>
      <p:cxnSp>
        <p:nvCxnSpPr>
          <p:cNvPr id="2052" name="Elbow Connector 2051"/>
          <p:cNvCxnSpPr/>
          <p:nvPr/>
        </p:nvCxnSpPr>
        <p:spPr>
          <a:xfrm rot="10800000" flipV="1">
            <a:off x="5863646" y="5661180"/>
            <a:ext cx="2141109" cy="585158"/>
          </a:xfrm>
          <a:prstGeom prst="bentConnector3">
            <a:avLst>
              <a:gd name="adj1" fmla="val 50000"/>
            </a:avLst>
          </a:prstGeom>
          <a:ln w="762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5" name="TextBox 2054"/>
          <p:cNvSpPr txBox="1"/>
          <p:nvPr/>
        </p:nvSpPr>
        <p:spPr>
          <a:xfrm>
            <a:off x="3406140" y="5544937"/>
            <a:ext cx="2286000" cy="1200329"/>
          </a:xfrm>
          <a:prstGeom prst="rect">
            <a:avLst/>
          </a:prstGeom>
          <a:noFill/>
        </p:spPr>
        <p:txBody>
          <a:bodyPr wrap="square" rtlCol="0">
            <a:spAutoFit/>
          </a:bodyPr>
          <a:lstStyle/>
          <a:p>
            <a:r>
              <a:rPr lang="en-US" dirty="0" smtClean="0"/>
              <a:t>Thick bundles of nerve cells connect with the other organism’s strands</a:t>
            </a:r>
            <a:endParaRPr lang="en-US" dirty="0"/>
          </a:p>
        </p:txBody>
      </p:sp>
      <p:cxnSp>
        <p:nvCxnSpPr>
          <p:cNvPr id="2059" name="Straight Arrow Connector 2058"/>
          <p:cNvCxnSpPr/>
          <p:nvPr/>
        </p:nvCxnSpPr>
        <p:spPr>
          <a:xfrm flipH="1" flipV="1">
            <a:off x="1833328" y="5257800"/>
            <a:ext cx="1176572" cy="988539"/>
          </a:xfrm>
          <a:prstGeom prst="straightConnector1">
            <a:avLst/>
          </a:prstGeom>
          <a:ln w="76200">
            <a:solidFill>
              <a:schemeClr val="bg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60" name="TextBox 2059"/>
          <p:cNvSpPr txBox="1"/>
          <p:nvPr/>
        </p:nvSpPr>
        <p:spPr>
          <a:xfrm>
            <a:off x="304800" y="3543649"/>
            <a:ext cx="1752600" cy="1754326"/>
          </a:xfrm>
          <a:prstGeom prst="rect">
            <a:avLst/>
          </a:prstGeom>
          <a:noFill/>
        </p:spPr>
        <p:txBody>
          <a:bodyPr wrap="square" rtlCol="0">
            <a:spAutoFit/>
          </a:bodyPr>
          <a:lstStyle/>
          <a:p>
            <a:r>
              <a:rPr lang="en-US" dirty="0" smtClean="0"/>
              <a:t>The messages from the brain cross the synapse and are transferred to motor nerve cells</a:t>
            </a:r>
            <a:endParaRPr lang="en-US" dirty="0"/>
          </a:p>
        </p:txBody>
      </p:sp>
    </p:spTree>
    <p:extLst>
      <p:ext uri="{BB962C8B-B14F-4D97-AF65-F5344CB8AC3E}">
        <p14:creationId xmlns:p14="http://schemas.microsoft.com/office/powerpoint/2010/main" val="183583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51"/>
                                        </p:tgtEl>
                                        <p:attrNameLst>
                                          <p:attrName>style.visibility</p:attrName>
                                        </p:attrNameLst>
                                      </p:cBhvr>
                                      <p:to>
                                        <p:strVal val="visible"/>
                                      </p:to>
                                    </p:set>
                                    <p:anim calcmode="lin" valueType="num">
                                      <p:cBhvr additive="base">
                                        <p:cTn id="43" dur="500" fill="hold"/>
                                        <p:tgtEl>
                                          <p:spTgt spid="2051"/>
                                        </p:tgtEl>
                                        <p:attrNameLst>
                                          <p:attrName>ppt_x</p:attrName>
                                        </p:attrNameLst>
                                      </p:cBhvr>
                                      <p:tavLst>
                                        <p:tav tm="0">
                                          <p:val>
                                            <p:strVal val="#ppt_x"/>
                                          </p:val>
                                        </p:tav>
                                        <p:tav tm="100000">
                                          <p:val>
                                            <p:strVal val="#ppt_x"/>
                                          </p:val>
                                        </p:tav>
                                      </p:tavLst>
                                    </p:anim>
                                    <p:anim calcmode="lin" valueType="num">
                                      <p:cBhvr additive="base">
                                        <p:cTn id="4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 calcmode="lin" valueType="num">
                                      <p:cBhvr additive="base">
                                        <p:cTn id="55" dur="500" fill="hold"/>
                                        <p:tgtEl>
                                          <p:spTgt spid="2052"/>
                                        </p:tgtEl>
                                        <p:attrNameLst>
                                          <p:attrName>ppt_x</p:attrName>
                                        </p:attrNameLst>
                                      </p:cBhvr>
                                      <p:tavLst>
                                        <p:tav tm="0">
                                          <p:val>
                                            <p:strVal val="#ppt_x"/>
                                          </p:val>
                                        </p:tav>
                                        <p:tav tm="100000">
                                          <p:val>
                                            <p:strVal val="#ppt_x"/>
                                          </p:val>
                                        </p:tav>
                                      </p:tavLst>
                                    </p:anim>
                                    <p:anim calcmode="lin" valueType="num">
                                      <p:cBhvr additive="base">
                                        <p:cTn id="56"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0"/>
                                        </p:tgtEl>
                                        <p:attrNameLst>
                                          <p:attrName>style.visibility</p:attrName>
                                        </p:attrNameLst>
                                      </p:cBhvr>
                                      <p:to>
                                        <p:strVal val="visible"/>
                                      </p:to>
                                    </p:set>
                                    <p:anim calcmode="lin" valueType="num">
                                      <p:cBhvr additive="base">
                                        <p:cTn id="61" dur="500" fill="hold"/>
                                        <p:tgtEl>
                                          <p:spTgt spid="2050"/>
                                        </p:tgtEl>
                                        <p:attrNameLst>
                                          <p:attrName>ppt_x</p:attrName>
                                        </p:attrNameLst>
                                      </p:cBhvr>
                                      <p:tavLst>
                                        <p:tav tm="0">
                                          <p:val>
                                            <p:strVal val="#ppt_x"/>
                                          </p:val>
                                        </p:tav>
                                        <p:tav tm="100000">
                                          <p:val>
                                            <p:strVal val="#ppt_x"/>
                                          </p:val>
                                        </p:tav>
                                      </p:tavLst>
                                    </p:anim>
                                    <p:anim calcmode="lin" valueType="num">
                                      <p:cBhvr additive="base">
                                        <p:cTn id="6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55"/>
                                        </p:tgtEl>
                                        <p:attrNameLst>
                                          <p:attrName>style.visibility</p:attrName>
                                        </p:attrNameLst>
                                      </p:cBhvr>
                                      <p:to>
                                        <p:strVal val="visible"/>
                                      </p:to>
                                    </p:set>
                                    <p:anim calcmode="lin" valueType="num">
                                      <p:cBhvr additive="base">
                                        <p:cTn id="67" dur="500" fill="hold"/>
                                        <p:tgtEl>
                                          <p:spTgt spid="2055"/>
                                        </p:tgtEl>
                                        <p:attrNameLst>
                                          <p:attrName>ppt_x</p:attrName>
                                        </p:attrNameLst>
                                      </p:cBhvr>
                                      <p:tavLst>
                                        <p:tav tm="0">
                                          <p:val>
                                            <p:strVal val="#ppt_x"/>
                                          </p:val>
                                        </p:tav>
                                        <p:tav tm="100000">
                                          <p:val>
                                            <p:strVal val="#ppt_x"/>
                                          </p:val>
                                        </p:tav>
                                      </p:tavLst>
                                    </p:anim>
                                    <p:anim calcmode="lin" valueType="num">
                                      <p:cBhvr additive="base">
                                        <p:cTn id="6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059"/>
                                        </p:tgtEl>
                                        <p:attrNameLst>
                                          <p:attrName>style.visibility</p:attrName>
                                        </p:attrNameLst>
                                      </p:cBhvr>
                                      <p:to>
                                        <p:strVal val="visible"/>
                                      </p:to>
                                    </p:set>
                                    <p:anim calcmode="lin" valueType="num">
                                      <p:cBhvr additive="base">
                                        <p:cTn id="73" dur="500" fill="hold"/>
                                        <p:tgtEl>
                                          <p:spTgt spid="2059"/>
                                        </p:tgtEl>
                                        <p:attrNameLst>
                                          <p:attrName>ppt_x</p:attrName>
                                        </p:attrNameLst>
                                      </p:cBhvr>
                                      <p:tavLst>
                                        <p:tav tm="0">
                                          <p:val>
                                            <p:strVal val="#ppt_x"/>
                                          </p:val>
                                        </p:tav>
                                        <p:tav tm="100000">
                                          <p:val>
                                            <p:strVal val="#ppt_x"/>
                                          </p:val>
                                        </p:tav>
                                      </p:tavLst>
                                    </p:anim>
                                    <p:anim calcmode="lin" valueType="num">
                                      <p:cBhvr additive="base">
                                        <p:cTn id="74"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60"/>
                                        </p:tgtEl>
                                        <p:attrNameLst>
                                          <p:attrName>style.visibility</p:attrName>
                                        </p:attrNameLst>
                                      </p:cBhvr>
                                      <p:to>
                                        <p:strVal val="visible"/>
                                      </p:to>
                                    </p:set>
                                    <p:anim calcmode="lin" valueType="num">
                                      <p:cBhvr additive="base">
                                        <p:cTn id="79" dur="500" fill="hold"/>
                                        <p:tgtEl>
                                          <p:spTgt spid="2060"/>
                                        </p:tgtEl>
                                        <p:attrNameLst>
                                          <p:attrName>ppt_x</p:attrName>
                                        </p:attrNameLst>
                                      </p:cBhvr>
                                      <p:tavLst>
                                        <p:tav tm="0">
                                          <p:val>
                                            <p:strVal val="#ppt_x"/>
                                          </p:val>
                                        </p:tav>
                                        <p:tav tm="100000">
                                          <p:val>
                                            <p:strVal val="#ppt_x"/>
                                          </p:val>
                                        </p:tav>
                                      </p:tavLst>
                                    </p:anim>
                                    <p:anim calcmode="lin" valueType="num">
                                      <p:cBhvr additive="base">
                                        <p:cTn id="80" dur="500" fill="hold"/>
                                        <p:tgtEl>
                                          <p:spTgt spid="20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055" grpId="0"/>
      <p:bldP spid="2060"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800</TotalTime>
  <Words>1146</Words>
  <Application>Microsoft Office PowerPoint</Application>
  <PresentationFormat>On-screen Show (4:3)</PresentationFormat>
  <Paragraphs>140</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Thatch</vt:lpstr>
      <vt:lpstr>The Mystery of the Na’vi</vt:lpstr>
      <vt:lpstr>Movie Trailer</vt:lpstr>
      <vt:lpstr>Summary of the Movie</vt:lpstr>
      <vt:lpstr>The Possibility of the Na’vi’s ‘Queue’</vt:lpstr>
      <vt:lpstr>Personal Theory:</vt:lpstr>
      <vt:lpstr>The Nervous System</vt:lpstr>
      <vt:lpstr>The Brain (Human)</vt:lpstr>
      <vt:lpstr>Nerves and Neurons</vt:lpstr>
      <vt:lpstr>Our Proposed Anatomy of the ‘Queue’</vt:lpstr>
      <vt:lpstr>1st Method of Physical Connection</vt:lpstr>
      <vt:lpstr>2nd theory of connection</vt:lpstr>
      <vt:lpstr>Why this does not function in reverse:</vt:lpstr>
      <vt:lpstr>The Current Science on the Topic</vt:lpstr>
      <vt:lpstr>Conclusion</vt:lpstr>
      <vt:lpstr>PowerPoint Presentation</vt:lpstr>
      <vt:lpstr>Work Cited</vt:lpstr>
      <vt:lpstr>Works Cited Continued</vt:lpstr>
    </vt:vector>
  </TitlesOfParts>
  <Company>Fairfield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Mystery of the Na’vi</dc:title>
  <dc:creator>HP</dc:creator>
  <cp:lastModifiedBy>Windows User</cp:lastModifiedBy>
  <cp:revision>57</cp:revision>
  <dcterms:created xsi:type="dcterms:W3CDTF">2013-05-23T15:12:17Z</dcterms:created>
  <dcterms:modified xsi:type="dcterms:W3CDTF">2015-05-07T13:01:24Z</dcterms:modified>
</cp:coreProperties>
</file>