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3"/>
  </p:notesMasterIdLst>
  <p:sldIdLst>
    <p:sldId id="270" r:id="rId2"/>
    <p:sldId id="271" r:id="rId3"/>
    <p:sldId id="272" r:id="rId4"/>
    <p:sldId id="273" r:id="rId5"/>
    <p:sldId id="274" r:id="rId6"/>
    <p:sldId id="275" r:id="rId7"/>
    <p:sldId id="256" r:id="rId8"/>
    <p:sldId id="257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6" r:id="rId21"/>
    <p:sldId id="277" r:id="rId22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A89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2" autoAdjust="0"/>
    <p:restoredTop sz="94620" autoAdjust="0"/>
  </p:normalViewPr>
  <p:slideViewPr>
    <p:cSldViewPr>
      <p:cViewPr varScale="1">
        <p:scale>
          <a:sx n="74" d="100"/>
          <a:sy n="74" d="100"/>
        </p:scale>
        <p:origin x="-40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6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indent="0" algn="l" rtl="0">
              <a:spcBef>
                <a:spcPts val="0"/>
              </a:spcBef>
              <a:defRPr/>
            </a:lvl1pPr>
            <a:lvl2pPr marL="0" marR="0" indent="0" algn="l" rtl="0">
              <a:spcBef>
                <a:spcPts val="0"/>
              </a:spcBef>
              <a:defRPr/>
            </a:lvl2pPr>
            <a:lvl3pPr marL="0" marR="0" indent="0" algn="l" rtl="0">
              <a:spcBef>
                <a:spcPts val="0"/>
              </a:spcBef>
              <a:defRPr/>
            </a:lvl3pPr>
            <a:lvl4pPr marL="0" marR="0" indent="0" algn="l" rtl="0">
              <a:spcBef>
                <a:spcPts val="0"/>
              </a:spcBef>
              <a:defRPr/>
            </a:lvl4pPr>
            <a:lvl5pPr marL="0" marR="0" indent="0" algn="l" rtl="0">
              <a:spcBef>
                <a:spcPts val="0"/>
              </a:spcBef>
              <a:defRPr/>
            </a:lvl5pPr>
            <a:lvl6pPr marL="0" marR="0" indent="0" algn="l" rtl="0">
              <a:spcBef>
                <a:spcPts val="0"/>
              </a:spcBef>
              <a:defRPr/>
            </a:lvl6pPr>
            <a:lvl7pPr marL="0" marR="0" indent="0" algn="l" rtl="0">
              <a:spcBef>
                <a:spcPts val="0"/>
              </a:spcBef>
              <a:defRPr/>
            </a:lvl7pPr>
            <a:lvl8pPr marL="0" marR="0" indent="0" algn="l" rtl="0">
              <a:spcBef>
                <a:spcPts val="0"/>
              </a:spcBef>
              <a:defRPr/>
            </a:lvl8pPr>
            <a:lvl9pPr marL="0" marR="0" indent="0" algn="l"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7283621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63" name="Shape 1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69" name="Shape 16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80" name="Shape 1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17" name="Shape 11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07" name="Shape 10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41" name="Shape 14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51" name="Shape 1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Shape 15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Font typeface="Arial"/>
              <a:buNone/>
            </a:pPr>
            <a:endParaRPr sz="1100" b="0" i="0" u="none" strike="noStrike" cap="none" baseline="0" dirty="0"/>
          </a:p>
        </p:txBody>
      </p:sp>
      <p:sp>
        <p:nvSpPr>
          <p:cNvPr id="157" name="Shape 1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ubechop.com/watch/3007645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" r="49967" b="5833"/>
          <a:stretch/>
        </p:blipFill>
        <p:spPr bwMode="auto">
          <a:xfrm>
            <a:off x="0" y="0"/>
            <a:ext cx="915924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908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000">
        <p14:flash/>
      </p:transition>
    </mc:Choice>
    <mc:Fallback xmlns="">
      <p:transition advTm="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Barbiturates</a:t>
            </a:r>
          </a:p>
        </p:txBody>
      </p:sp>
      <p:sp>
        <p:nvSpPr>
          <p:cNvPr id="126" name="Shape 126"/>
          <p:cNvSpPr txBox="1">
            <a:spLocks noGrp="1"/>
          </p:cNvSpPr>
          <p:nvPr>
            <p:ph idx="1"/>
          </p:nvPr>
        </p:nvSpPr>
        <p:spPr>
          <a:xfrm>
            <a:off x="457200" y="1905000"/>
            <a:ext cx="8380464" cy="2743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numCol="2" anchor="t" anchorCtr="0">
            <a:noAutofit/>
          </a:bodyPr>
          <a:lstStyle/>
          <a:p>
            <a:pPr marL="457200" marR="0" lvl="0" indent="-457200" algn="l" rtl="0">
              <a:lnSpc>
                <a:spcPct val="80000"/>
              </a:lnSpc>
              <a:spcBef>
                <a:spcPts val="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baseline="0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Depress nerve and muscle activity</a:t>
            </a:r>
          </a:p>
          <a:p>
            <a:pPr marL="628650" marR="0" lvl="0" indent="-457200" algn="l" rtl="0">
              <a:lnSpc>
                <a:spcPct val="80000"/>
              </a:lnSpc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sz="2000" b="0" i="0" u="none" strike="noStrike" cap="none" baseline="0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54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baseline="0" dirty="0" smtClean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Previously used </a:t>
            </a:r>
            <a:r>
              <a:rPr lang="en-US" sz="2000" b="0" i="0" u="none" strike="noStrike" cap="none" baseline="0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as anesthetics in surgery</a:t>
            </a:r>
          </a:p>
          <a:p>
            <a:pPr marL="628650" marR="0" lvl="0" indent="-457200" algn="l" rtl="0">
              <a:lnSpc>
                <a:spcPct val="80000"/>
              </a:lnSpc>
              <a:spcBef>
                <a:spcPts val="54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sz="2000" b="0" i="0" u="none" strike="noStrike" cap="none" baseline="0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54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baseline="0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Dissolves into fat easily so they can cross the blood brain barrier quickly</a:t>
            </a:r>
          </a:p>
          <a:p>
            <a:pPr marL="628650" marR="0" lvl="0" indent="-457200" algn="l" rtl="0">
              <a:lnSpc>
                <a:spcPct val="80000"/>
              </a:lnSpc>
              <a:spcBef>
                <a:spcPts val="54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sz="2000" b="0" i="0" u="none" strike="noStrike" cap="none" baseline="0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lnSpc>
                <a:spcPct val="80000"/>
              </a:lnSpc>
              <a:spcBef>
                <a:spcPts val="54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baseline="0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Affect the Gamma Amino Butric Acid (GABA</a:t>
            </a:r>
            <a:r>
              <a:rPr lang="en-US" sz="2000" b="0" i="0" u="none" strike="noStrike" cap="none" baseline="-25000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A</a:t>
            </a:r>
            <a:r>
              <a:rPr lang="en-US" sz="2000" b="0" i="0" u="none" strike="noStrike" cap="none" baseline="0" dirty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) receptor, which decreases neuronal </a:t>
            </a:r>
            <a:r>
              <a:rPr lang="en-US" sz="2000" b="0" i="0" u="none" strike="noStrike" cap="none" baseline="0" dirty="0" smtClean="0">
                <a:solidFill>
                  <a:schemeClr val="accent1"/>
                </a:solidFill>
                <a:ea typeface="Arial"/>
                <a:cs typeface="Arial"/>
                <a:sym typeface="Arial"/>
              </a:rPr>
              <a:t>activity</a:t>
            </a:r>
            <a:endParaRPr lang="en-US" sz="2000" b="0" i="0" u="none" strike="noStrike" cap="none" baseline="0" dirty="0">
              <a:solidFill>
                <a:schemeClr val="accent1"/>
              </a:solidFill>
              <a:ea typeface="Arial"/>
              <a:cs typeface="Arial"/>
              <a:sym typeface="Arial"/>
            </a:endParaRPr>
          </a:p>
          <a:p>
            <a:pPr marL="342900" marR="0" lvl="0" indent="-171450" algn="l" rtl="0">
              <a:lnSpc>
                <a:spcPct val="80000"/>
              </a:lnSpc>
              <a:spcBef>
                <a:spcPts val="540"/>
              </a:spcBef>
              <a:buClr>
                <a:schemeClr val="dk1"/>
              </a:buClr>
              <a:buFont typeface="Arial"/>
              <a:buNone/>
            </a:pPr>
            <a:endParaRPr sz="27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3" t="34961" r="39495" b="35937"/>
          <a:stretch/>
        </p:blipFill>
        <p:spPr bwMode="auto">
          <a:xfrm>
            <a:off x="5030735" y="3657600"/>
            <a:ext cx="357986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72" t="35961" r="39406" b="37174"/>
          <a:stretch/>
        </p:blipFill>
        <p:spPr bwMode="auto">
          <a:xfrm>
            <a:off x="1295400" y="4648200"/>
            <a:ext cx="2482755" cy="1710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00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Sodium Pentothal/Thiopental</a:t>
            </a:r>
          </a:p>
        </p:txBody>
      </p:sp>
      <p:sp>
        <p:nvSpPr>
          <p:cNvPr id="132" name="Shape 132"/>
          <p:cNvSpPr txBox="1">
            <a:spLocks noGrp="1"/>
          </p:cNvSpPr>
          <p:nvPr>
            <p:ph idx="1"/>
          </p:nvPr>
        </p:nvSpPr>
        <p:spPr>
          <a:xfrm>
            <a:off x="457200" y="1752600"/>
            <a:ext cx="8229600" cy="2278791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Barbiturate known as the “truth serum”</a:t>
            </a: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b="0" i="0" u="none" strike="noStrike" cap="none" baseline="0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64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Induces hypnosis </a:t>
            </a: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or anesthesia </a:t>
            </a: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within 30-40 seconds of IV injection</a:t>
            </a:r>
          </a:p>
          <a:p>
            <a:pPr marL="914400" marR="0" lvl="1" indent="-457200" algn="l" rtl="0">
              <a:spcBef>
                <a:spcPts val="560"/>
              </a:spcBef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Easily crosses the </a:t>
            </a:r>
            <a:r>
              <a:rPr lang="en-US" sz="2400" b="1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blood brain barrier</a:t>
            </a:r>
          </a:p>
          <a:p>
            <a:pPr marL="660400" marR="0" lvl="0" indent="-457200" algn="l" rtl="0">
              <a:spcBef>
                <a:spcPts val="56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sz="2800" b="0" i="0" u="none" strike="noStrike" cap="none" baseline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560"/>
              </a:spcBef>
              <a:buClr>
                <a:schemeClr val="dk1"/>
              </a:buClr>
              <a:buFont typeface="Arial"/>
              <a:buNone/>
            </a:pPr>
            <a:endParaRPr sz="28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038600"/>
            <a:ext cx="4562421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7" t="36413" r="43064" b="37852"/>
          <a:stretch/>
        </p:blipFill>
        <p:spPr bwMode="auto">
          <a:xfrm>
            <a:off x="1431235" y="4365844"/>
            <a:ext cx="1921565" cy="1882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“Truth Serum” In Action</a:t>
            </a:r>
            <a:endParaRPr lang="en-US" cap="small" dirty="0"/>
          </a:p>
        </p:txBody>
      </p:sp>
      <p:sp>
        <p:nvSpPr>
          <p:cNvPr id="137" name="Shape 137"/>
          <p:cNvSpPr txBox="1">
            <a:spLocks noGrp="1"/>
          </p:cNvSpPr>
          <p:nvPr>
            <p:ph sz="half" idx="1"/>
          </p:nvPr>
        </p:nvSpPr>
        <p:spPr>
          <a:xfrm>
            <a:off x="685800" y="1752600"/>
            <a:ext cx="7696200" cy="1828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spc="0" baseline="0" dirty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Lowers inhibitions and makes people more </a:t>
            </a:r>
            <a:r>
              <a:rPr lang="en-US" sz="2400" b="0" i="0" u="none" strike="noStrike" cap="none" spc="0" baseline="0" dirty="0" smtClean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talkative</a:t>
            </a:r>
          </a:p>
          <a:p>
            <a:pPr marL="342900" marR="0" lvl="0" indent="-342900" algn="l" rtl="0">
              <a:spcBef>
                <a:spcPts val="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endParaRPr lang="en-US" sz="2400" b="0" i="0" u="none" strike="noStrike" cap="none" spc="0" baseline="0" dirty="0">
              <a:solidFill>
                <a:schemeClr val="tx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640"/>
              </a:spcBef>
              <a:buClr>
                <a:schemeClr val="accent2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spc="0" baseline="0" dirty="0">
                <a:solidFill>
                  <a:schemeClr val="tx1"/>
                </a:solidFill>
                <a:latin typeface="+mj-lt"/>
                <a:ea typeface="Arial"/>
                <a:cs typeface="Arial"/>
                <a:sym typeface="Arial"/>
              </a:rPr>
              <a:t>Makes it harder to fabricate lies due to decreased neuronal activity </a:t>
            </a:r>
          </a:p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1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953000" y="6063734"/>
            <a:ext cx="3962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j-lt"/>
                <a:hlinkClick r:id="rId3"/>
              </a:rPr>
              <a:t>Sodium Thiopental-BBC NEWS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81" t="5143" r="13214" b="5143"/>
          <a:stretch/>
        </p:blipFill>
        <p:spPr bwMode="auto">
          <a:xfrm>
            <a:off x="476250" y="3789224"/>
            <a:ext cx="4191000" cy="2624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9" t="37695" r="41691" b="38867"/>
          <a:stretch/>
        </p:blipFill>
        <p:spPr bwMode="auto">
          <a:xfrm>
            <a:off x="5181600" y="3494513"/>
            <a:ext cx="2901028" cy="2189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1000" y="2717800"/>
            <a:ext cx="86106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1"/>
              </a:buClr>
              <a:buFont typeface="Wingdings" pitchFamily="2" charset="2"/>
              <a:buChar char="Ø"/>
            </a:pPr>
            <a:r>
              <a:rPr lang="en-US" sz="3200" dirty="0" smtClean="0">
                <a:solidFill>
                  <a:schemeClr val="tx1"/>
                </a:solidFill>
                <a:latin typeface="+mj-lt"/>
              </a:rPr>
              <a:t>Although certain barbiturates (such as Sodium Thiopental) may decrease likeliness to lie due to decreased neurological function, it cannot 100% prevent lying.</a:t>
            </a:r>
            <a:endParaRPr lang="en-US" sz="32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1433">
            <a:off x="269616" y="2439311"/>
            <a:ext cx="8645005" cy="277065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small" dirty="0" smtClean="0"/>
              <a:t>The Truth About Truth Serum</a:t>
            </a:r>
            <a:endParaRPr lang="en-US" cap="small" dirty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95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Can the memory serum be recreated in real life?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981200"/>
            <a:ext cx="8229600" cy="1600200"/>
          </a:xfrm>
        </p:spPr>
        <p:txBody>
          <a:bodyPr/>
          <a:lstStyle/>
          <a:p>
            <a:pPr algn="ctr"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In Abnegation, they posses a serum that wipes the memory after they experience something traumatic or that can never be known of. But, is it really possible to erase select memories with a drug…?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65" t="20652" r="25851" b="22183"/>
          <a:stretch/>
        </p:blipFill>
        <p:spPr bwMode="auto">
          <a:xfrm>
            <a:off x="2558843" y="3733800"/>
            <a:ext cx="4146757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small" dirty="0" err="1" smtClean="0">
                <a:solidFill>
                  <a:schemeClr val="dk1"/>
                </a:solidFill>
                <a:ea typeface="Arial"/>
                <a:cs typeface="Arial"/>
                <a:sym typeface="Arial"/>
              </a:rPr>
              <a:t>Metyrapone</a:t>
            </a:r>
            <a:endParaRPr lang="en-US" sz="4400" b="0" i="0" u="none" strike="noStrike" cap="small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54" name="Shape 154"/>
          <p:cNvSpPr txBox="1">
            <a:spLocks noGrp="1"/>
          </p:cNvSpPr>
          <p:nvPr>
            <p:ph idx="1"/>
          </p:nvPr>
        </p:nvSpPr>
        <p:spPr>
          <a:xfrm>
            <a:off x="3657600" y="2209801"/>
            <a:ext cx="5105400" cy="3505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Decreases </a:t>
            </a: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levels of cortisol</a:t>
            </a:r>
          </a:p>
          <a:p>
            <a:pPr marL="782320" marR="0" lvl="0" indent="-457200" algn="l" rtl="0">
              <a:spcBef>
                <a:spcPts val="0"/>
              </a:spcBef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b="0" i="0" u="none" strike="noStrike" cap="none" baseline="0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Decreases negative emotions associated with </a:t>
            </a: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memories</a:t>
            </a: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b="0" i="0" u="none" strike="noStrike" cap="none" baseline="0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Can be used to dampen old, negative memories </a:t>
            </a:r>
            <a:r>
              <a:rPr lang="en-US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for a period of time </a:t>
            </a:r>
            <a:endParaRPr lang="en-US" b="0" i="0" u="none" strike="noStrike" cap="none" baseline="0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269" t="31885" r="43065" b="34058"/>
          <a:stretch/>
        </p:blipFill>
        <p:spPr bwMode="auto">
          <a:xfrm>
            <a:off x="990600" y="2250016"/>
            <a:ext cx="2362200" cy="308398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>
            <a:solidFill>
              <a:schemeClr val="accent2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Hippocampus</a:t>
            </a:r>
          </a:p>
        </p:txBody>
      </p:sp>
      <p:sp>
        <p:nvSpPr>
          <p:cNvPr id="160" name="Shape 160"/>
          <p:cNvSpPr txBox="1">
            <a:spLocks noGrp="1"/>
          </p:cNvSpPr>
          <p:nvPr>
            <p:ph idx="1"/>
          </p:nvPr>
        </p:nvSpPr>
        <p:spPr>
          <a:xfrm>
            <a:off x="152400" y="1714500"/>
            <a:ext cx="4876800" cy="3352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Part of limbic </a:t>
            </a: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system</a:t>
            </a: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b="0" i="0" u="none" strike="noStrike" cap="none" baseline="0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Located in medial temporal </a:t>
            </a: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lobe</a:t>
            </a: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b="0" i="0" u="none" strike="noStrike" cap="none" baseline="0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Responsible for turning short term memories into long term memories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40" y="1828800"/>
            <a:ext cx="3276600" cy="3276600"/>
          </a:xfrm>
          <a:prstGeom prst="rect">
            <a:avLst/>
          </a:prstGeom>
          <a:effectLst>
            <a:softEdge rad="2540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800599"/>
            <a:ext cx="1752600" cy="17075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Cortisol</a:t>
            </a:r>
          </a:p>
        </p:txBody>
      </p:sp>
      <p:sp>
        <p:nvSpPr>
          <p:cNvPr id="166" name="Shape 166"/>
          <p:cNvSpPr txBox="1">
            <a:spLocks noGrp="1"/>
          </p:cNvSpPr>
          <p:nvPr>
            <p:ph idx="1"/>
          </p:nvPr>
        </p:nvSpPr>
        <p:spPr>
          <a:xfrm>
            <a:off x="228600" y="1828800"/>
            <a:ext cx="8686800" cy="4373563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Corticosteroid hormone released by adrenal gland during stressful </a:t>
            </a:r>
            <a:r>
              <a:rPr lang="en-US" sz="2000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situations</a:t>
            </a: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sz="2000" b="0" i="0" u="none" strike="noStrike" cap="none" baseline="0" dirty="0" smtClean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b="0" i="0" u="none" strike="noStrike" cap="none" baseline="0" dirty="0" smtClean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b="0" i="0" u="none" strike="noStrike" cap="none" baseline="0" dirty="0" smtClean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b="0" i="0" u="none" strike="noStrike" cap="none" baseline="0" dirty="0" smtClean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endParaRPr lang="en-US" b="0" i="0" u="none" strike="noStrike" cap="none" baseline="0" dirty="0" smtClean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</a:endParaRP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Usually </a:t>
            </a: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goes away quickly in mildly stressful </a:t>
            </a: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situations</a:t>
            </a:r>
          </a:p>
          <a:p>
            <a:pPr marL="660400" marR="0" lvl="0" indent="-457200" algn="l" rtl="0">
              <a:spcBef>
                <a:spcPts val="0"/>
              </a:spcBef>
              <a:buClr>
                <a:schemeClr val="tx1"/>
              </a:buClr>
              <a:buSzPct val="60000"/>
              <a:buFont typeface="Wingdings" panose="05000000000000000000" pitchFamily="2" charset="2"/>
              <a:buChar char="Ø"/>
            </a:pP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In </a:t>
            </a: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highly stressful situations, cortisol remains in </a:t>
            </a: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brain and</a:t>
            </a:r>
            <a:r>
              <a:rPr lang="en-US" b="0" i="0" u="none" strike="noStrike" cap="none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 c</a:t>
            </a:r>
            <a:r>
              <a:rPr lang="en-US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auses </a:t>
            </a:r>
            <a:r>
              <a:rPr lang="en-US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</a:rPr>
              <a:t>damage to the hippocampus</a:t>
            </a:r>
          </a:p>
          <a:p>
            <a:pPr marL="660400" marR="0" lvl="0" indent="-335280" algn="l" rtl="0">
              <a:spcBef>
                <a:spcPts val="0"/>
              </a:spcBef>
              <a:buClr>
                <a:schemeClr val="dk1"/>
              </a:buClr>
              <a:buFont typeface="Arial"/>
              <a:buNone/>
            </a:pPr>
            <a:endParaRPr sz="3200" b="0" i="0" u="none" strike="noStrike" cap="none" baseline="0" dirty="0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94" t="18202" r="27990" b="19014"/>
          <a:stretch/>
        </p:blipFill>
        <p:spPr bwMode="auto">
          <a:xfrm>
            <a:off x="2085975" y="2724351"/>
            <a:ext cx="5076825" cy="1923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Connection</a:t>
            </a:r>
          </a:p>
        </p:txBody>
      </p:sp>
      <p:sp>
        <p:nvSpPr>
          <p:cNvPr id="172" name="Shape 172"/>
          <p:cNvSpPr txBox="1"/>
          <p:nvPr/>
        </p:nvSpPr>
        <p:spPr>
          <a:xfrm>
            <a:off x="381000" y="1792514"/>
            <a:ext cx="8763000" cy="245973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numCol="1" anchor="t" anchorCtr="0">
            <a:noAutofit/>
          </a:bodyPr>
          <a:lstStyle/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High levels of cortisol causes </a:t>
            </a:r>
            <a:r>
              <a:rPr lang="en-US" sz="2400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damage to the </a:t>
            </a:r>
            <a:r>
              <a:rPr lang="en-US" sz="2400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hippocampus and causes </a:t>
            </a:r>
            <a:r>
              <a:rPr lang="en-US" sz="2400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long term bad </a:t>
            </a:r>
            <a:r>
              <a:rPr lang="en-US" sz="2400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memories</a:t>
            </a: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endParaRPr lang="en-US" sz="2400" b="0" i="0" u="none" strike="noStrike" cap="none" baseline="0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  <a:rtl val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Metyrapone reduces </a:t>
            </a:r>
            <a:r>
              <a:rPr lang="en-US" sz="2400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high </a:t>
            </a:r>
            <a:r>
              <a:rPr lang="en-US" sz="2400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levels of cortisol in the </a:t>
            </a:r>
            <a:r>
              <a:rPr lang="en-US" sz="2400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brain</a:t>
            </a:r>
            <a:endParaRPr lang="en-US" sz="2400" b="0" i="0" u="none" strike="noStrike" cap="none" baseline="0" dirty="0">
              <a:solidFill>
                <a:schemeClr val="accent1"/>
              </a:solidFill>
              <a:latin typeface="+mj-lt"/>
              <a:ea typeface="Arial"/>
              <a:cs typeface="Arial"/>
              <a:sym typeface="Arial"/>
              <a:rtl val="0"/>
            </a:endParaRPr>
          </a:p>
          <a:p>
            <a:pPr marL="342900" marR="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Ø"/>
            </a:pPr>
            <a:r>
              <a:rPr lang="en-US" sz="2400" b="0" i="0" u="none" strike="noStrike" cap="none" baseline="0" dirty="0" smtClean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“Erases” or reduces negative </a:t>
            </a:r>
            <a:r>
              <a:rPr lang="en-US" sz="2400" b="0" i="0" u="none" strike="noStrike" cap="none" baseline="0" dirty="0">
                <a:solidFill>
                  <a:schemeClr val="accent1"/>
                </a:solidFill>
                <a:latin typeface="+mj-lt"/>
                <a:ea typeface="Arial"/>
                <a:cs typeface="Arial"/>
                <a:sym typeface="Arial"/>
                <a:rtl val="0"/>
              </a:rPr>
              <a:t>emotions associated with such memory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073" y="3886200"/>
            <a:ext cx="3808928" cy="2856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440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Not possible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1905000"/>
          </a:xfrm>
        </p:spPr>
        <p:txBody>
          <a:bodyPr/>
          <a:lstStyle/>
          <a:p>
            <a:pPr algn="ctr">
              <a:buClr>
                <a:schemeClr val="tx1"/>
              </a:buClr>
              <a:buSzPct val="90000"/>
              <a:buFont typeface="Wingdings" panose="05000000000000000000" pitchFamily="2" charset="2"/>
              <a:buChar char="Ø"/>
            </a:pPr>
            <a:r>
              <a:rPr lang="en-US" dirty="0" smtClean="0">
                <a:solidFill>
                  <a:schemeClr val="tx1"/>
                </a:solidFill>
              </a:rPr>
              <a:t>Although there have been advances  in dulling negative memories by using drugs such as Metyrapone for PTSD patients, there is currently no way to recreate the memory serum.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760" y="3657600"/>
            <a:ext cx="6035040" cy="2514600"/>
          </a:xfrm>
          <a:prstGeom prst="rect">
            <a:avLst/>
          </a:prstGeom>
          <a:noFill/>
          <a:ln>
            <a:noFill/>
          </a:ln>
          <a:effectLst>
            <a:glow rad="736600">
              <a:schemeClr val="accent1">
                <a:alpha val="10000"/>
              </a:schemeClr>
            </a:glo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1433">
            <a:off x="269616" y="2272274"/>
            <a:ext cx="8645005" cy="277065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250"/>
          <a:stretch/>
        </p:blipFill>
        <p:spPr bwMode="auto">
          <a:xfrm>
            <a:off x="0" y="0"/>
            <a:ext cx="9220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9785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371">
        <p14:flash/>
      </p:transition>
    </mc:Choice>
    <mc:Fallback xmlns="">
      <p:transition advTm="237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/>
          <p:nvPr/>
        </p:nvSpPr>
        <p:spPr>
          <a:xfrm>
            <a:off x="838200" y="1409700"/>
            <a:ext cx="3124200" cy="4505327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10" name="Shape 110"/>
          <p:cNvSpPr/>
          <p:nvPr/>
        </p:nvSpPr>
        <p:spPr>
          <a:xfrm>
            <a:off x="838200" y="571501"/>
            <a:ext cx="3124200" cy="838199"/>
          </a:xfrm>
          <a:prstGeom prst="roundRect">
            <a:avLst>
              <a:gd name="adj" fmla="val 16667"/>
            </a:avLst>
          </a:prstGeom>
          <a:solidFill>
            <a:srgbClr val="4A8947"/>
          </a:solidFill>
          <a:ln w="9525" cap="flat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11" name="Shape 111"/>
          <p:cNvSpPr/>
          <p:nvPr/>
        </p:nvSpPr>
        <p:spPr>
          <a:xfrm>
            <a:off x="838200" y="3000375"/>
            <a:ext cx="3124200" cy="1466849"/>
          </a:xfrm>
          <a:prstGeom prst="rect">
            <a:avLst/>
          </a:prstGeom>
          <a:solidFill>
            <a:srgbClr val="4A8947"/>
          </a:solidFill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0" i="0" u="none" strike="noStrike" cap="small" baseline="0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Truth Serum</a:t>
            </a:r>
          </a:p>
        </p:txBody>
      </p:sp>
      <p:sp>
        <p:nvSpPr>
          <p:cNvPr id="11" name="Shape 109"/>
          <p:cNvSpPr/>
          <p:nvPr/>
        </p:nvSpPr>
        <p:spPr>
          <a:xfrm>
            <a:off x="5257800" y="1371599"/>
            <a:ext cx="3124200" cy="4505327"/>
          </a:xfrm>
          <a:prstGeom prst="roundRect">
            <a:avLst>
              <a:gd name="adj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2" name="Shape 110"/>
          <p:cNvSpPr/>
          <p:nvPr/>
        </p:nvSpPr>
        <p:spPr>
          <a:xfrm>
            <a:off x="5257800" y="533400"/>
            <a:ext cx="3124200" cy="838199"/>
          </a:xfrm>
          <a:prstGeom prst="roundRect">
            <a:avLst>
              <a:gd name="adj" fmla="val 16667"/>
            </a:avLst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endParaRPr sz="1800" b="0" i="0" u="none" strike="noStrike" cap="none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3" name="Shape 111"/>
          <p:cNvSpPr/>
          <p:nvPr/>
        </p:nvSpPr>
        <p:spPr>
          <a:xfrm>
            <a:off x="5257800" y="2962274"/>
            <a:ext cx="3124200" cy="1466849"/>
          </a:xfrm>
          <a:prstGeom prst="rect">
            <a:avLst/>
          </a:prstGeom>
          <a:ln>
            <a:solidFill>
              <a:schemeClr val="bg1"/>
            </a:solidFill>
            <a:headEnd type="none" w="med" len="med"/>
            <a:tailEnd type="none" w="med" len="med"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25000"/>
              <a:buFont typeface="Arial"/>
              <a:buNone/>
            </a:pPr>
            <a:r>
              <a:rPr lang="en-US" sz="1800" b="0" i="0" u="none" strike="noStrike" cap="small" baseline="0" dirty="0" smtClean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  <a:rtl val="0"/>
              </a:rPr>
              <a:t>Memory Serum</a:t>
            </a:r>
            <a:endParaRPr lang="en-US" sz="1800" b="0" i="0" u="none" strike="noStrike" cap="small" baseline="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1433">
            <a:off x="293268" y="2210911"/>
            <a:ext cx="8645005" cy="2770651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7858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Works cited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1142999"/>
            <a:ext cx="7772400" cy="3810001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028700" y="1676400"/>
            <a:ext cx="70866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dirty="0">
                <a:latin typeface="+mn-lt"/>
              </a:rPr>
              <a:t>http://www.bbc.com/news/magazine-24371140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http://www.cbsnews.com/news/truth-serum-a-possible-weapon/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https://faculty.washington.edu/chudler/barb.htm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http://www.huffingtonpost.ca/2011/05/26/metyrapone-memory-drug_n_867792.html</a:t>
            </a:r>
          </a:p>
          <a:p>
            <a:endParaRPr lang="en-US" sz="1800" dirty="0">
              <a:latin typeface="+mn-lt"/>
            </a:endParaRPr>
          </a:p>
          <a:p>
            <a:r>
              <a:rPr lang="en-US" sz="1800" dirty="0">
                <a:latin typeface="+mn-lt"/>
              </a:rPr>
              <a:t>http://www.livestrong.com/article/18695-effects-cortisol-brain/</a:t>
            </a:r>
          </a:p>
        </p:txBody>
      </p:sp>
    </p:spTree>
    <p:extLst>
      <p:ext uri="{BB962C8B-B14F-4D97-AF65-F5344CB8AC3E}">
        <p14:creationId xmlns:p14="http://schemas.microsoft.com/office/powerpoint/2010/main" val="419139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6465"/>
          <a:stretch/>
        </p:blipFill>
        <p:spPr bwMode="auto">
          <a:xfrm>
            <a:off x="0" y="0"/>
            <a:ext cx="9144000" cy="6877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257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2750">
        <p14:flash/>
      </p:transition>
    </mc:Choice>
    <mc:Fallback xmlns="">
      <p:transition advTm="275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api.ning.com/files/yrG0YlPnk7GFu5vE9hrSrFLS420uZD27JNH6MXqG5T5mReg4a9ufWq5mYz2LbJjmwYR-W7VnVuotuzBvb*VvbVoP7sXDn-SN/DauntlessFac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527"/>
          <a:stretch/>
        </p:blipFill>
        <p:spPr bwMode="auto">
          <a:xfrm>
            <a:off x="-1" y="-76199"/>
            <a:ext cx="9144001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637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5000">
        <p14:flash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8" descr="http://api.ning.com/files/yrG0YlPnk7EpFm6fy7dfuMN2RSAkpix7hU9HTZOrSomMBqmht4vcXJ7GAyjtwXyLFnOuqDaspIjHZYY1fUAbZ3iIY0T4EkUq/EruditeFac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5527"/>
          <a:stretch/>
        </p:blipFill>
        <p:spPr bwMode="auto">
          <a:xfrm rot="10800000" flipH="1" flipV="1"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4904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advTm="5000">
        <p14:flash/>
      </p:transition>
    </mc:Choice>
    <mc:Fallback xmlns="">
      <p:transition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5429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lang="en-US" sz="4400" b="0" i="0" u="none" strike="noStrike" cap="none" baseline="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subTitle" idx="4294967295"/>
          </p:nvPr>
        </p:nvSpPr>
        <p:spPr>
          <a:xfrm>
            <a:off x="1524000" y="3505200"/>
            <a:ext cx="6553200" cy="20574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rgbClr val="888888"/>
              </a:buClr>
              <a:buSzPct val="25000"/>
              <a:buFont typeface="Arial"/>
              <a:buNone/>
            </a:pPr>
            <a:r>
              <a:rPr lang="en-US" sz="4800" cap="small" dirty="0" smtClean="0">
                <a:solidFill>
                  <a:srgbClr val="888888"/>
                </a:solidFill>
                <a:latin typeface="+mj-lt"/>
                <a:ea typeface="Arial"/>
                <a:cs typeface="Arial"/>
                <a:sym typeface="Arial"/>
              </a:rPr>
              <a:t>By Bari Lipper and Bridget Walsh</a:t>
            </a:r>
            <a:endParaRPr lang="en-US" sz="4800" b="0" i="0" u="none" strike="noStrike" cap="small" dirty="0">
              <a:solidFill>
                <a:srgbClr val="888888"/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8763000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27949"/>
          <a:stretch/>
        </p:blipFill>
        <p:spPr bwMode="auto">
          <a:xfrm>
            <a:off x="76200" y="609601"/>
            <a:ext cx="8979408" cy="2072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540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Summary</a:t>
            </a:r>
            <a:endParaRPr lang="en-US" sz="4400" b="0" i="0" u="none" strike="noStrike" cap="small" dirty="0">
              <a:solidFill>
                <a:schemeClr val="dk1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3" name="Shape 103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ea typeface="Arial"/>
                <a:cs typeface="Arial"/>
                <a:sym typeface="Arial"/>
              </a:rPr>
              <a:t>In dystopian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ea typeface="Arial"/>
                <a:cs typeface="Arial"/>
                <a:sym typeface="Arial"/>
              </a:rPr>
              <a:t> Chicago, you are forced to choose between 5 factions that are based on beliefs.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tx1"/>
                </a:solidFill>
                <a:ea typeface="Arial"/>
                <a:cs typeface="Arial"/>
                <a:sym typeface="Arial"/>
              </a:rPr>
              <a:t>The main character, Tris, is divergent and fits into more than one faction. She tries to overthrow the controlling government. 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endParaRPr lang="en-US" sz="2000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endParaRPr lang="en-US" sz="2000" dirty="0" smtClean="0">
              <a:solidFill>
                <a:schemeClr val="tx1"/>
              </a:solidFill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dirty="0" smtClean="0">
                <a:solidFill>
                  <a:schemeClr val="tx1"/>
                </a:solidFill>
                <a:ea typeface="Arial"/>
                <a:cs typeface="Arial"/>
                <a:sym typeface="Arial"/>
              </a:rPr>
              <a:t>Each faction has serums, which do different things. 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r>
              <a:rPr lang="en-US" sz="2000" baseline="0" dirty="0" smtClean="0">
                <a:solidFill>
                  <a:schemeClr val="tx1"/>
                </a:solidFill>
                <a:ea typeface="Arial"/>
                <a:cs typeface="Arial"/>
                <a:sym typeface="Arial"/>
              </a:rPr>
              <a:t>Truth</a:t>
            </a:r>
            <a:r>
              <a:rPr lang="en-US" sz="2000" dirty="0" smtClean="0">
                <a:solidFill>
                  <a:schemeClr val="tx1"/>
                </a:solidFill>
                <a:ea typeface="Arial"/>
                <a:cs typeface="Arial"/>
                <a:sym typeface="Arial"/>
              </a:rPr>
              <a:t> serum: prevents lying; used in Candor</a:t>
            </a:r>
          </a:p>
          <a:p>
            <a:pPr marL="457200" marR="0" lvl="0" indent="-457200" algn="l" rtl="0">
              <a:spcBef>
                <a:spcPts val="0"/>
              </a:spcBef>
              <a:buClr>
                <a:schemeClr val="tx1"/>
              </a:buClr>
              <a:buSzPct val="86000"/>
              <a:buFont typeface="Wingdings" panose="05000000000000000000" pitchFamily="2" charset="2"/>
              <a:buChar char="Ø"/>
            </a:pPr>
            <a:r>
              <a:rPr lang="en-US" sz="2000" b="0" i="0" u="none" strike="noStrike" cap="none" baseline="0" dirty="0" smtClean="0">
                <a:solidFill>
                  <a:schemeClr val="tx1"/>
                </a:solidFill>
                <a:ea typeface="Arial"/>
                <a:cs typeface="Arial"/>
                <a:sym typeface="Arial"/>
              </a:rPr>
              <a:t>Memory</a:t>
            </a:r>
            <a:r>
              <a:rPr lang="en-US" sz="2000" b="0" i="0" u="none" strike="noStrike" cap="none" dirty="0" smtClean="0">
                <a:solidFill>
                  <a:schemeClr val="tx1"/>
                </a:solidFill>
                <a:ea typeface="Arial"/>
                <a:cs typeface="Arial"/>
                <a:sym typeface="Arial"/>
              </a:rPr>
              <a:t> serum: erases memory; used in Abnegation</a:t>
            </a:r>
            <a:endParaRPr sz="2000" b="0" i="0" u="none" strike="noStrike" cap="none" baseline="0" dirty="0">
              <a:solidFill>
                <a:schemeClr val="tx1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8" t="27146" r="19914" b="28451"/>
          <a:stretch/>
        </p:blipFill>
        <p:spPr bwMode="auto">
          <a:xfrm>
            <a:off x="2025802" y="3168160"/>
            <a:ext cx="5092397" cy="2089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3950" b="0" i="0" u="none" strike="noStrike" cap="small" dirty="0">
                <a:solidFill>
                  <a:schemeClr val="dk1"/>
                </a:solidFill>
                <a:ea typeface="Arial"/>
                <a:cs typeface="Arial"/>
                <a:sym typeface="Arial"/>
              </a:rPr>
              <a:t>Can the truth serum be recreated in real life?</a:t>
            </a:r>
          </a:p>
        </p:txBody>
      </p:sp>
      <p:sp>
        <p:nvSpPr>
          <p:cNvPr id="120" name="Shape 120"/>
          <p:cNvSpPr txBox="1">
            <a:spLocks noGrp="1"/>
          </p:cNvSpPr>
          <p:nvPr>
            <p:ph idx="1"/>
          </p:nvPr>
        </p:nvSpPr>
        <p:spPr>
          <a:xfrm>
            <a:off x="457200" y="4419600"/>
            <a:ext cx="8229600" cy="1981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342900" marR="0" lvl="0" indent="-139700" algn="ctr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2800" b="0" i="0" u="none" strike="noStrike" cap="none" baseline="0" dirty="0" smtClean="0">
                <a:solidFill>
                  <a:schemeClr val="tx1">
                    <a:lumMod val="6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In </a:t>
            </a:r>
            <a:r>
              <a:rPr lang="en-US" sz="2800" b="0" i="0" u="none" strike="noStrike" cap="none" baseline="0" dirty="0">
                <a:solidFill>
                  <a:schemeClr val="tx1">
                    <a:lumMod val="6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the book, the truth serum is used on everybody in the Candor </a:t>
            </a:r>
            <a:r>
              <a:rPr lang="en-US" sz="2800" b="0" i="0" u="none" strike="noStrike" cap="none" baseline="0" dirty="0" smtClean="0">
                <a:solidFill>
                  <a:schemeClr val="tx1">
                    <a:lumMod val="6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faction</a:t>
            </a:r>
            <a:r>
              <a:rPr lang="en-US" sz="2800" dirty="0">
                <a:solidFill>
                  <a:schemeClr val="tx1">
                    <a:lumMod val="6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 </a:t>
            </a:r>
            <a:r>
              <a:rPr lang="en-US" sz="2800" dirty="0" smtClean="0">
                <a:solidFill>
                  <a:schemeClr val="tx1">
                    <a:lumMod val="65000"/>
                  </a:schemeClr>
                </a:solidFill>
                <a:latin typeface="+mj-lt"/>
                <a:ea typeface="Arial"/>
                <a:cs typeface="Arial"/>
                <a:sym typeface="Arial"/>
              </a:rPr>
              <a:t>when they are initiates, but is it really possible to guarantee the truth from a drug…?</a:t>
            </a:r>
            <a:endParaRPr lang="en-US" sz="2800" b="0" i="0" u="none" strike="noStrike" cap="none" baseline="0" dirty="0">
              <a:solidFill>
                <a:schemeClr val="tx1">
                  <a:lumMod val="65000"/>
                </a:schemeClr>
              </a:solidFill>
              <a:latin typeface="+mj-lt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834896"/>
            <a:ext cx="4343400" cy="2432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Apothecary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Custom 2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597</TotalTime>
  <Words>462</Words>
  <Application>Microsoft Office PowerPoint</Application>
  <PresentationFormat>On-screen Show (4:3)</PresentationFormat>
  <Paragraphs>81</Paragraphs>
  <Slides>21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Apothecary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Summary</vt:lpstr>
      <vt:lpstr>Can the truth serum be recreated in real life?</vt:lpstr>
      <vt:lpstr>Barbiturates</vt:lpstr>
      <vt:lpstr>Sodium Pentothal/Thiopental</vt:lpstr>
      <vt:lpstr>“Truth Serum” In Action</vt:lpstr>
      <vt:lpstr>The Truth About Truth Serum</vt:lpstr>
      <vt:lpstr>Can the memory serum be recreated in real life?</vt:lpstr>
      <vt:lpstr>Metyrapone</vt:lpstr>
      <vt:lpstr>Hippocampus</vt:lpstr>
      <vt:lpstr>Cortisol</vt:lpstr>
      <vt:lpstr>Connection</vt:lpstr>
      <vt:lpstr>Not possible</vt:lpstr>
      <vt:lpstr>PowerPoint Presentation</vt:lpstr>
      <vt:lpstr>Works cited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Divergent</dc:title>
  <dc:creator>j</dc:creator>
  <cp:lastModifiedBy>Windows User</cp:lastModifiedBy>
  <cp:revision>29</cp:revision>
  <dcterms:modified xsi:type="dcterms:W3CDTF">2014-06-12T16:11:54Z</dcterms:modified>
</cp:coreProperties>
</file>