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79" r:id="rId4"/>
    <p:sldId id="277" r:id="rId5"/>
    <p:sldId id="280" r:id="rId6"/>
    <p:sldId id="260" r:id="rId7"/>
    <p:sldId id="269" r:id="rId8"/>
    <p:sldId id="270" r:id="rId9"/>
    <p:sldId id="271" r:id="rId10"/>
    <p:sldId id="272" r:id="rId11"/>
    <p:sldId id="274" r:id="rId12"/>
    <p:sldId id="281" r:id="rId13"/>
    <p:sldId id="283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9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669-C31A-44FF-9AB9-7304487589B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021-1CF3-43A8-8A92-AFFF2B46D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669-C31A-44FF-9AB9-7304487589B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021-1CF3-43A8-8A92-AFFF2B46D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669-C31A-44FF-9AB9-7304487589B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021-1CF3-43A8-8A92-AFFF2B46D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669-C31A-44FF-9AB9-7304487589B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021-1CF3-43A8-8A92-AFFF2B46D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669-C31A-44FF-9AB9-7304487589B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021-1CF3-43A8-8A92-AFFF2B46D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669-C31A-44FF-9AB9-7304487589B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021-1CF3-43A8-8A92-AFFF2B46D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669-C31A-44FF-9AB9-7304487589B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021-1CF3-43A8-8A92-AFFF2B46D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669-C31A-44FF-9AB9-7304487589B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021-1CF3-43A8-8A92-AFFF2B46D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669-C31A-44FF-9AB9-7304487589B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021-1CF3-43A8-8A92-AFFF2B46D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669-C31A-44FF-9AB9-7304487589B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021-1CF3-43A8-8A92-AFFF2B46D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9669-C31A-44FF-9AB9-7304487589B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021-1CF3-43A8-8A92-AFFF2B46D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89669-C31A-44FF-9AB9-7304487589B5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BD021-1CF3-43A8-8A92-AFFF2B46D5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source=images&amp;cd=&amp;cad=rja&amp;docid=PFiBV9uqd6gQDM&amp;tbnid=ZHrflcs7MeFANM:&amp;ved=0CAgQjRwwAA&amp;url=http://www.wunderground.com/blog/shauntanner/archive.html?year%3D2011%26month%3D09&amp;ei=rH9pUvX8O5Dy9gSI9YGAAg&amp;psig=AFQjCNFrSAM6PGBbAKTL7CjnAIFoNJyoUQ&amp;ust=138273207703773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docid=TSzsTOAyJEZkFM&amp;tbnid=vR3Kid6bk0Y7SM:&amp;ved=0CAUQjRw&amp;url=http://www.1800endoscope.com/choosing_a_vet_scope.htm&amp;ei=Ia5vUpn9Au_e4AOp_oHIBg&amp;bvm=bv.55123115,d.eW0&amp;psig=AFQjCNHtRerppwaqee4y7R2ByNmn8LVyLg&amp;ust=138313717664549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kjv_ICQZkGfYZM&amp;tbnid=uWgVjsFjccIdRM:&amp;ved=0CAUQjRw&amp;url=http://www.faqs.org/health/Body-by-Design-V2/The-Skeletal-System.html&amp;ei=Nq9vUsnIEs_a4AOs7IH4BA&amp;bvm=bv.55123115,d.eW0&amp;psig=AFQjCNGGChivRWRCEW09MOk9iDfrZ7QGOA&amp;ust=1383137456673399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m/url?sa=i&amp;rct=j&amp;q=&amp;esrc=s&amp;frm=1&amp;source=images&amp;cd=&amp;cad=rja&amp;docid=WCFOtOfzLIPc5M&amp;tbnid=9JSJh9Ks0Qd_uM:&amp;ved=0CAUQjRw&amp;url=http://kansas.bluepearlvet.com/veterinary-community/newsletters/summer-2012-companion-newsletter/&amp;ei=TK5vUqjCNcT_4AOIvYCoDg&amp;bvm=bv.55123115,d.eW0&amp;psig=AFQjCNHtRerppwaqee4y7R2ByNmn8LVyLg&amp;ust=1383137176645498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dedxfhcpW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windows2universe.org/earth/geology/images/change_state_s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7072574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05001" y="228600"/>
            <a:ext cx="5257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>
                <a:latin typeface="Blue Highway Linocut" pitchFamily="2" charset="0"/>
              </a:rPr>
              <a:t>Change of State</a:t>
            </a:r>
            <a:endParaRPr lang="en-US" sz="4400" dirty="0">
              <a:latin typeface="Blue Highway Linocu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9"/>
            <a:ext cx="4366291" cy="70679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Boiling salt water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90" y="1566844"/>
            <a:ext cx="4208616" cy="38433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0848" y="1467714"/>
            <a:ext cx="478546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Water molecules need extra energy (heat) to “let go” of the salt particles BEFORE they can fly off as a gas.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2800" dirty="0" smtClean="0"/>
              <a:t>More energy (heat) is needed to boil salt water! </a:t>
            </a:r>
          </a:p>
          <a:p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87815" y="3317739"/>
            <a:ext cx="0" cy="80487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23660" y="5684253"/>
            <a:ext cx="646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Boiling is </a:t>
            </a:r>
            <a:r>
              <a:rPr lang="en-US" sz="2800" b="1" dirty="0" smtClean="0"/>
              <a:t>endothermic</a:t>
            </a:r>
            <a:r>
              <a:rPr lang="en-US" sz="2800" dirty="0" smtClean="0"/>
              <a:t> – “heat goes in”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5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60" y="159176"/>
            <a:ext cx="3915492" cy="81263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Freezing Salt Water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00" y="1731808"/>
            <a:ext cx="4400587" cy="33004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74220" y="260118"/>
            <a:ext cx="43777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Salt particles get in the way of the water molecules as they are trying to freeze.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So water </a:t>
            </a:r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Heat energy must be extra-low for salt water to freeze! </a:t>
            </a:r>
            <a:endParaRPr lang="en-US" sz="28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663103" y="4230436"/>
            <a:ext cx="1" cy="10038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93062" y="5888595"/>
            <a:ext cx="7493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Freezing is </a:t>
            </a:r>
            <a:r>
              <a:rPr lang="en-US" sz="2800" b="1" dirty="0" smtClean="0"/>
              <a:t>exothermic</a:t>
            </a:r>
            <a:r>
              <a:rPr lang="en-US" sz="2800" dirty="0" smtClean="0"/>
              <a:t> – “heat comes out”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189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024"/>
          <p:cNvGrpSpPr/>
          <p:nvPr/>
        </p:nvGrpSpPr>
        <p:grpSpPr>
          <a:xfrm>
            <a:off x="466675" y="609600"/>
            <a:ext cx="8174941" cy="3565397"/>
            <a:chOff x="373136" y="2912246"/>
            <a:chExt cx="8174941" cy="3565397"/>
          </a:xfrm>
        </p:grpSpPr>
        <p:grpSp>
          <p:nvGrpSpPr>
            <p:cNvPr id="1024" name="Group 1023"/>
            <p:cNvGrpSpPr/>
            <p:nvPr/>
          </p:nvGrpSpPr>
          <p:grpSpPr>
            <a:xfrm>
              <a:off x="373136" y="2912246"/>
              <a:ext cx="8174941" cy="3565397"/>
              <a:chOff x="356961" y="2889923"/>
              <a:chExt cx="8174941" cy="3565397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56961" y="3497587"/>
                <a:ext cx="4835820" cy="2957733"/>
                <a:chOff x="1219199" y="3421504"/>
                <a:chExt cx="3997378" cy="2292247"/>
              </a:xfrm>
            </p:grpSpPr>
            <p:pic>
              <p:nvPicPr>
                <p:cNvPr id="1026" name="Picture 2" descr="http://science.jrank.org/kids/article_images/ice_p34.jpg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21875" b="100000" l="4688" r="86458">
                              <a14:foregroundMark x1="71354" y1="61458" x2="71354" y2="6145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874" t="13252" r="8880"/>
                <a:stretch/>
              </p:blipFill>
              <p:spPr bwMode="auto">
                <a:xfrm>
                  <a:off x="1219200" y="3421504"/>
                  <a:ext cx="1558977" cy="158645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" name="Picture 2" descr="http://science.jrank.org/kids/article_images/ice_p34.jpg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21875" b="100000" l="4688" r="86458">
                              <a14:foregroundMark x1="71354" y1="61458" x2="71354" y2="6145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874" t="13252" r="8880"/>
                <a:stretch/>
              </p:blipFill>
              <p:spPr bwMode="auto">
                <a:xfrm>
                  <a:off x="2438400" y="3421504"/>
                  <a:ext cx="1558977" cy="158645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" name="Picture 2" descr="http://science.jrank.org/kids/article_images/ice_p34.jpg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21875" b="100000" l="4688" r="86458">
                              <a14:foregroundMark x1="71354" y1="61458" x2="71354" y2="6145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874" t="13252" r="8880"/>
                <a:stretch/>
              </p:blipFill>
              <p:spPr bwMode="auto">
                <a:xfrm>
                  <a:off x="3657600" y="3421504"/>
                  <a:ext cx="1558977" cy="158645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" name="Picture 2" descr="http://science.jrank.org/kids/article_images/ice_p34.jpg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21875" b="100000" l="4688" r="86458">
                              <a14:foregroundMark x1="71354" y1="61458" x2="71354" y2="6145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874" t="13252" r="8880"/>
                <a:stretch/>
              </p:blipFill>
              <p:spPr bwMode="auto">
                <a:xfrm>
                  <a:off x="1219199" y="4114800"/>
                  <a:ext cx="1558977" cy="158645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" name="Picture 2" descr="http://science.jrank.org/kids/article_images/ice_p34.jpg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21875" b="100000" l="4688" r="86458">
                              <a14:foregroundMark x1="71354" y1="61458" x2="71354" y2="6145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874" t="13252" r="8880"/>
                <a:stretch/>
              </p:blipFill>
              <p:spPr bwMode="auto">
                <a:xfrm>
                  <a:off x="2425908" y="4114800"/>
                  <a:ext cx="1558977" cy="158645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" name="Picture 2" descr="http://science.jrank.org/kids/article_images/ice_p34.jpg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21875" b="100000" l="4688" r="86458">
                              <a14:foregroundMark x1="71354" y1="61458" x2="71354" y2="6145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874" t="13252" r="8880"/>
                <a:stretch/>
              </p:blipFill>
              <p:spPr bwMode="auto">
                <a:xfrm>
                  <a:off x="3657600" y="4127292"/>
                  <a:ext cx="1558977" cy="158645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63" name="Group 62"/>
              <p:cNvGrpSpPr/>
              <p:nvPr/>
            </p:nvGrpSpPr>
            <p:grpSpPr>
              <a:xfrm>
                <a:off x="752589" y="2907414"/>
                <a:ext cx="1869689" cy="1468103"/>
                <a:chOff x="652177" y="2830939"/>
                <a:chExt cx="1869689" cy="1468103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652177" y="2830939"/>
                  <a:ext cx="1869689" cy="1468103"/>
                  <a:chOff x="1577465" y="3076952"/>
                  <a:chExt cx="1545520" cy="1137781"/>
                </a:xfrm>
              </p:grpSpPr>
              <p:pic>
                <p:nvPicPr>
                  <p:cNvPr id="1030" name="Picture 6" descr="Ice to Steam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4">
                    <a:extLst>
                      <a:ext uri="{BEBA8EAE-BF5A-486C-A8C5-ECC9F3942E4B}">
                        <a14:imgProps xmlns:a14="http://schemas.microsoft.com/office/drawing/2010/main">
                          <a14:imgLayer r:embed="rId5">
                            <a14:imgEffect>
                              <a14:backgroundRemoval t="6771" b="83333" l="6771" r="87500">
                                <a14:foregroundMark x1="62500" y1="30729" x2="62500" y2="30729"/>
                                <a14:foregroundMark x1="26563" y1="67708" x2="26563" y2="67708"/>
                                <a14:foregroundMark x1="20313" y1="25521" x2="20313" y2="25521"/>
                              </a14:backgroundRemoval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787" t="7718" r="11885" b="51708"/>
                  <a:stretch/>
                </p:blipFill>
                <p:spPr bwMode="auto">
                  <a:xfrm>
                    <a:off x="1653949" y="3076952"/>
                    <a:ext cx="1469036" cy="74201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7" name="Picture 6" descr="Ice to Steam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4">
                    <a:extLst>
                      <a:ext uri="{BEBA8EAE-BF5A-486C-A8C5-ECC9F3942E4B}">
                        <a14:imgProps xmlns:a14="http://schemas.microsoft.com/office/drawing/2010/main">
                          <a14:imgLayer r:embed="rId5">
                            <a14:imgEffect>
                              <a14:backgroundRemoval t="6771" b="83333" l="6771" r="87500">
                                <a14:foregroundMark x1="62500" y1="30729" x2="62500" y2="30729"/>
                                <a14:foregroundMark x1="26563" y1="67708" x2="26563" y2="67708"/>
                                <a14:foregroundMark x1="20313" y1="25521" x2="20313" y2="25521"/>
                              </a14:backgroundRemoval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6123" t="48292" r="11885" b="11135"/>
                  <a:stretch/>
                </p:blipFill>
                <p:spPr bwMode="auto">
                  <a:xfrm>
                    <a:off x="1577465" y="3472719"/>
                    <a:ext cx="950835" cy="74201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cxnSp>
              <p:nvCxnSpPr>
                <p:cNvPr id="28" name="Straight Arrow Connector 27"/>
                <p:cNvCxnSpPr/>
                <p:nvPr/>
              </p:nvCxnSpPr>
              <p:spPr>
                <a:xfrm>
                  <a:off x="1494857" y="3924923"/>
                  <a:ext cx="0" cy="277238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/>
                <p:nvPr/>
              </p:nvCxnSpPr>
              <p:spPr>
                <a:xfrm>
                  <a:off x="1026413" y="3337831"/>
                  <a:ext cx="0" cy="31951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1938505" y="3498959"/>
                  <a:ext cx="0" cy="271924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Group 61"/>
              <p:cNvGrpSpPr/>
              <p:nvPr/>
            </p:nvGrpSpPr>
            <p:grpSpPr>
              <a:xfrm>
                <a:off x="2593820" y="2889923"/>
                <a:ext cx="2498003" cy="1502238"/>
                <a:chOff x="2468854" y="2239674"/>
                <a:chExt cx="2498003" cy="1502238"/>
              </a:xfrm>
            </p:grpSpPr>
            <p:grpSp>
              <p:nvGrpSpPr>
                <p:cNvPr id="19" name="Group 18"/>
                <p:cNvGrpSpPr/>
                <p:nvPr/>
              </p:nvGrpSpPr>
              <p:grpSpPr>
                <a:xfrm>
                  <a:off x="2468854" y="2239674"/>
                  <a:ext cx="2498003" cy="1502238"/>
                  <a:chOff x="1171732" y="3050497"/>
                  <a:chExt cx="2064895" cy="1164236"/>
                </a:xfrm>
              </p:grpSpPr>
              <p:pic>
                <p:nvPicPr>
                  <p:cNvPr id="20" name="Picture 6" descr="Ice to Steam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4">
                    <a:extLst>
                      <a:ext uri="{BEBA8EAE-BF5A-486C-A8C5-ECC9F3942E4B}">
                        <a14:imgProps xmlns:a14="http://schemas.microsoft.com/office/drawing/2010/main">
                          <a14:imgLayer r:embed="rId5">
                            <a14:imgEffect>
                              <a14:backgroundRemoval t="6771" b="83333" l="6771" r="87500">
                                <a14:foregroundMark x1="62500" y1="30729" x2="62500" y2="30729"/>
                                <a14:foregroundMark x1="26563" y1="67708" x2="26563" y2="67708"/>
                                <a14:foregroundMark x1="20313" y1="25521" x2="20313" y2="25521"/>
                              </a14:backgroundRemoval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787" t="7718" r="11885" b="51708"/>
                  <a:stretch/>
                </p:blipFill>
                <p:spPr bwMode="auto">
                  <a:xfrm>
                    <a:off x="1767591" y="3050497"/>
                    <a:ext cx="1469036" cy="74201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1" name="Picture 6" descr="Ice to Steam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4">
                    <a:extLst>
                      <a:ext uri="{BEBA8EAE-BF5A-486C-A8C5-ECC9F3942E4B}">
                        <a14:imgProps xmlns:a14="http://schemas.microsoft.com/office/drawing/2010/main">
                          <a14:imgLayer r:embed="rId5">
                            <a14:imgEffect>
                              <a14:backgroundRemoval t="6771" b="83333" l="6771" r="87500">
                                <a14:foregroundMark x1="62500" y1="30729" x2="62500" y2="30729"/>
                                <a14:foregroundMark x1="26563" y1="67708" x2="26563" y2="67708"/>
                                <a14:foregroundMark x1="20313" y1="25521" x2="20313" y2="25521"/>
                              </a14:backgroundRemoval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787" t="48292" r="11885" b="11135"/>
                  <a:stretch/>
                </p:blipFill>
                <p:spPr bwMode="auto">
                  <a:xfrm>
                    <a:off x="1171732" y="3472719"/>
                    <a:ext cx="1469036" cy="74201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cxnSp>
              <p:nvCxnSpPr>
                <p:cNvPr id="26" name="Straight Arrow Connector 25"/>
                <p:cNvCxnSpPr/>
                <p:nvPr/>
              </p:nvCxnSpPr>
              <p:spPr>
                <a:xfrm>
                  <a:off x="4022885" y="3392398"/>
                  <a:ext cx="0" cy="299666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/>
                <p:nvPr/>
              </p:nvCxnSpPr>
              <p:spPr>
                <a:xfrm>
                  <a:off x="2821546" y="3414826"/>
                  <a:ext cx="0" cy="277238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/>
                <p:nvPr/>
              </p:nvCxnSpPr>
              <p:spPr>
                <a:xfrm flipH="1">
                  <a:off x="4413004" y="2886230"/>
                  <a:ext cx="15868" cy="310879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3502702" y="2784476"/>
                  <a:ext cx="0" cy="372336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TextBox 37"/>
              <p:cNvSpPr txBox="1"/>
              <p:nvPr/>
            </p:nvSpPr>
            <p:spPr>
              <a:xfrm>
                <a:off x="5715000" y="5123293"/>
                <a:ext cx="1371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ooper Black" panose="0208090404030B020404" pitchFamily="18" charset="0"/>
                  </a:rPr>
                  <a:t>Ice</a:t>
                </a:r>
                <a:endParaRPr lang="en-US" sz="3200" dirty="0">
                  <a:latin typeface="Cooper Black" panose="0208090404030B020404" pitchFamily="18" charset="0"/>
                </a:endParaRPr>
              </a:p>
            </p:txBody>
          </p:sp>
          <p:sp>
            <p:nvSpPr>
              <p:cNvPr id="39" name="Right Brace 38"/>
              <p:cNvSpPr/>
              <p:nvPr/>
            </p:nvSpPr>
            <p:spPr>
              <a:xfrm>
                <a:off x="5192781" y="4648200"/>
                <a:ext cx="750819" cy="1600200"/>
              </a:xfrm>
              <a:prstGeom prst="rightBrac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ight Brace 42"/>
              <p:cNvSpPr/>
              <p:nvPr/>
            </p:nvSpPr>
            <p:spPr>
              <a:xfrm>
                <a:off x="5192781" y="3271930"/>
                <a:ext cx="750819" cy="1211984"/>
              </a:xfrm>
              <a:prstGeom prst="rightBrac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736236" y="3270683"/>
                <a:ext cx="279566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ooper Black" panose="0208090404030B020404" pitchFamily="18" charset="0"/>
                  </a:rPr>
                  <a:t>Thin water layer</a:t>
                </a:r>
                <a:endParaRPr lang="en-US" sz="3200" dirty="0">
                  <a:latin typeface="Cooper Black" panose="0208090404030B020404" pitchFamily="18" charset="0"/>
                </a:endParaRPr>
              </a:p>
            </p:txBody>
          </p:sp>
        </p:grpSp>
        <p:cxnSp>
          <p:nvCxnSpPr>
            <p:cNvPr id="52" name="Straight Arrow Connector 51"/>
            <p:cNvCxnSpPr/>
            <p:nvPr/>
          </p:nvCxnSpPr>
          <p:spPr>
            <a:xfrm flipV="1">
              <a:off x="904824" y="4227155"/>
              <a:ext cx="0" cy="3164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3842822" y="4203553"/>
              <a:ext cx="0" cy="3164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1447800" y="4232110"/>
              <a:ext cx="0" cy="3164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3213659" y="4189680"/>
              <a:ext cx="0" cy="3164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2573311" y="4191049"/>
              <a:ext cx="0" cy="3164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1991624" y="4200385"/>
              <a:ext cx="0" cy="3164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V="1">
              <a:off x="4413004" y="4212124"/>
              <a:ext cx="0" cy="3164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Arrow Connector 68"/>
          <p:cNvCxnSpPr/>
          <p:nvPr/>
        </p:nvCxnSpPr>
        <p:spPr>
          <a:xfrm flipV="1">
            <a:off x="339777" y="4578697"/>
            <a:ext cx="0" cy="1066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TextBox 1026"/>
          <p:cNvSpPr txBox="1"/>
          <p:nvPr/>
        </p:nvSpPr>
        <p:spPr>
          <a:xfrm>
            <a:off x="616541" y="4419600"/>
            <a:ext cx="37553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Molecules  on the surface of ice escaping into the water (melting)</a:t>
            </a:r>
            <a:endParaRPr lang="en-US" sz="2800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5201537" y="4633314"/>
            <a:ext cx="0" cy="10121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TextBox 1033"/>
          <p:cNvSpPr txBox="1"/>
          <p:nvPr/>
        </p:nvSpPr>
        <p:spPr>
          <a:xfrm>
            <a:off x="5302495" y="4440660"/>
            <a:ext cx="36968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Molecules of water being captured onto the surface of ice (freezing) </a:t>
            </a:r>
            <a:endParaRPr lang="en-US" sz="2800" dirty="0"/>
          </a:p>
        </p:txBody>
      </p:sp>
      <p:sp>
        <p:nvSpPr>
          <p:cNvPr id="1035" name="TextBox 1034"/>
          <p:cNvSpPr txBox="1"/>
          <p:nvPr/>
        </p:nvSpPr>
        <p:spPr>
          <a:xfrm>
            <a:off x="4433203" y="4850487"/>
            <a:ext cx="586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=</a:t>
            </a:r>
          </a:p>
        </p:txBody>
      </p:sp>
      <p:sp>
        <p:nvSpPr>
          <p:cNvPr id="1036" name="TextBox 1035"/>
          <p:cNvSpPr txBox="1"/>
          <p:nvPr/>
        </p:nvSpPr>
        <p:spPr>
          <a:xfrm>
            <a:off x="862303" y="6019800"/>
            <a:ext cx="7779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oper Black" panose="0208090404030B020404" pitchFamily="18" charset="0"/>
              </a:rPr>
              <a:t>So…amount of ice remains constant. </a:t>
            </a:r>
            <a:endParaRPr lang="en-US" sz="3200" dirty="0">
              <a:latin typeface="Cooper Black" panose="0208090404030B020404" pitchFamily="18" charset="0"/>
            </a:endParaRPr>
          </a:p>
        </p:txBody>
      </p:sp>
      <p:sp>
        <p:nvSpPr>
          <p:cNvPr id="1037" name="TextBox 1036"/>
          <p:cNvSpPr txBox="1"/>
          <p:nvPr/>
        </p:nvSpPr>
        <p:spPr>
          <a:xfrm>
            <a:off x="323835" y="152589"/>
            <a:ext cx="3714766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Blue Highway Linocut" pitchFamily="2" charset="0"/>
              </a:rPr>
              <a:t>How does salt melt ice??</a:t>
            </a:r>
            <a:endParaRPr lang="en-US" sz="2800" dirty="0">
              <a:latin typeface="Blue Highway Linocu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34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34" grpId="0"/>
      <p:bldP spid="1035" grpId="0"/>
      <p:bldP spid="10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024"/>
          <p:cNvGrpSpPr/>
          <p:nvPr/>
        </p:nvGrpSpPr>
        <p:grpSpPr>
          <a:xfrm>
            <a:off x="466675" y="655571"/>
            <a:ext cx="8174941" cy="3565397"/>
            <a:chOff x="373136" y="2912246"/>
            <a:chExt cx="8174941" cy="3565397"/>
          </a:xfrm>
        </p:grpSpPr>
        <p:grpSp>
          <p:nvGrpSpPr>
            <p:cNvPr id="1024" name="Group 1023"/>
            <p:cNvGrpSpPr/>
            <p:nvPr/>
          </p:nvGrpSpPr>
          <p:grpSpPr>
            <a:xfrm>
              <a:off x="373136" y="2912246"/>
              <a:ext cx="8174941" cy="3565397"/>
              <a:chOff x="356961" y="2889923"/>
              <a:chExt cx="8174941" cy="3565397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56961" y="3497587"/>
                <a:ext cx="4835820" cy="2957733"/>
                <a:chOff x="1219199" y="3421504"/>
                <a:chExt cx="3997378" cy="2292247"/>
              </a:xfrm>
            </p:grpSpPr>
            <p:pic>
              <p:nvPicPr>
                <p:cNvPr id="1026" name="Picture 2" descr="http://science.jrank.org/kids/article_images/ice_p34.jpg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21875" b="100000" l="4688" r="86458">
                              <a14:foregroundMark x1="71354" y1="61458" x2="71354" y2="6145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874" t="13252" r="8880"/>
                <a:stretch/>
              </p:blipFill>
              <p:spPr bwMode="auto">
                <a:xfrm>
                  <a:off x="1219200" y="3421504"/>
                  <a:ext cx="1558977" cy="158645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" name="Picture 2" descr="http://science.jrank.org/kids/article_images/ice_p34.jpg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21875" b="100000" l="4688" r="86458">
                              <a14:foregroundMark x1="71354" y1="61458" x2="71354" y2="6145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874" t="13252" r="8880"/>
                <a:stretch/>
              </p:blipFill>
              <p:spPr bwMode="auto">
                <a:xfrm>
                  <a:off x="2438400" y="3421504"/>
                  <a:ext cx="1558977" cy="158645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" name="Picture 2" descr="http://science.jrank.org/kids/article_images/ice_p34.jpg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21875" b="100000" l="4688" r="86458">
                              <a14:foregroundMark x1="71354" y1="61458" x2="71354" y2="6145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874" t="13252" r="8880"/>
                <a:stretch/>
              </p:blipFill>
              <p:spPr bwMode="auto">
                <a:xfrm>
                  <a:off x="3657600" y="3421504"/>
                  <a:ext cx="1558977" cy="158645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" name="Picture 2" descr="http://science.jrank.org/kids/article_images/ice_p34.jpg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21875" b="100000" l="4688" r="86458">
                              <a14:foregroundMark x1="71354" y1="61458" x2="71354" y2="6145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874" t="13252" r="8880"/>
                <a:stretch/>
              </p:blipFill>
              <p:spPr bwMode="auto">
                <a:xfrm>
                  <a:off x="1219199" y="4114800"/>
                  <a:ext cx="1558977" cy="158645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" name="Picture 2" descr="http://science.jrank.org/kids/article_images/ice_p34.jpg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21875" b="100000" l="4688" r="86458">
                              <a14:foregroundMark x1="71354" y1="61458" x2="71354" y2="6145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874" t="13252" r="8880"/>
                <a:stretch/>
              </p:blipFill>
              <p:spPr bwMode="auto">
                <a:xfrm>
                  <a:off x="2425908" y="4114800"/>
                  <a:ext cx="1558977" cy="158645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" name="Picture 2" descr="http://science.jrank.org/kids/article_images/ice_p34.jpg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21875" b="100000" l="4688" r="86458">
                              <a14:foregroundMark x1="71354" y1="61458" x2="71354" y2="6145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874" t="13252" r="8880"/>
                <a:stretch/>
              </p:blipFill>
              <p:spPr bwMode="auto">
                <a:xfrm>
                  <a:off x="3657600" y="4127292"/>
                  <a:ext cx="1558977" cy="158645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63" name="Group 62"/>
              <p:cNvGrpSpPr/>
              <p:nvPr/>
            </p:nvGrpSpPr>
            <p:grpSpPr>
              <a:xfrm>
                <a:off x="752589" y="2907414"/>
                <a:ext cx="1869689" cy="1468103"/>
                <a:chOff x="652177" y="2830939"/>
                <a:chExt cx="1869689" cy="1468103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652177" y="2830939"/>
                  <a:ext cx="1869689" cy="1468103"/>
                  <a:chOff x="1577465" y="3076952"/>
                  <a:chExt cx="1545520" cy="1137781"/>
                </a:xfrm>
              </p:grpSpPr>
              <p:pic>
                <p:nvPicPr>
                  <p:cNvPr id="1030" name="Picture 6" descr="Ice to Steam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4">
                    <a:extLst>
                      <a:ext uri="{BEBA8EAE-BF5A-486C-A8C5-ECC9F3942E4B}">
                        <a14:imgProps xmlns:a14="http://schemas.microsoft.com/office/drawing/2010/main">
                          <a14:imgLayer r:embed="rId5">
                            <a14:imgEffect>
                              <a14:backgroundRemoval t="6771" b="83333" l="6771" r="87500">
                                <a14:foregroundMark x1="62500" y1="30729" x2="62500" y2="30729"/>
                                <a14:foregroundMark x1="26563" y1="67708" x2="26563" y2="67708"/>
                                <a14:foregroundMark x1="20313" y1="25521" x2="20313" y2="25521"/>
                              </a14:backgroundRemoval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787" t="7718" r="11885" b="51708"/>
                  <a:stretch/>
                </p:blipFill>
                <p:spPr bwMode="auto">
                  <a:xfrm>
                    <a:off x="1653949" y="3076952"/>
                    <a:ext cx="1469036" cy="74201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7" name="Picture 6" descr="Ice to Steam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4">
                    <a:extLst>
                      <a:ext uri="{BEBA8EAE-BF5A-486C-A8C5-ECC9F3942E4B}">
                        <a14:imgProps xmlns:a14="http://schemas.microsoft.com/office/drawing/2010/main">
                          <a14:imgLayer r:embed="rId5">
                            <a14:imgEffect>
                              <a14:backgroundRemoval t="6771" b="83333" l="6771" r="87500">
                                <a14:foregroundMark x1="62500" y1="30729" x2="62500" y2="30729"/>
                                <a14:foregroundMark x1="26563" y1="67708" x2="26563" y2="67708"/>
                                <a14:foregroundMark x1="20313" y1="25521" x2="20313" y2="25521"/>
                              </a14:backgroundRemoval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6123" t="48292" r="11885" b="11135"/>
                  <a:stretch/>
                </p:blipFill>
                <p:spPr bwMode="auto">
                  <a:xfrm>
                    <a:off x="1577465" y="3472719"/>
                    <a:ext cx="950835" cy="74201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cxnSp>
              <p:nvCxnSpPr>
                <p:cNvPr id="28" name="Straight Arrow Connector 27"/>
                <p:cNvCxnSpPr/>
                <p:nvPr/>
              </p:nvCxnSpPr>
              <p:spPr>
                <a:xfrm>
                  <a:off x="1494857" y="3924923"/>
                  <a:ext cx="0" cy="277238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1938505" y="3498959"/>
                  <a:ext cx="0" cy="271924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Group 61"/>
              <p:cNvGrpSpPr/>
              <p:nvPr/>
            </p:nvGrpSpPr>
            <p:grpSpPr>
              <a:xfrm>
                <a:off x="2593820" y="2889923"/>
                <a:ext cx="2498003" cy="1502238"/>
                <a:chOff x="2468854" y="2239674"/>
                <a:chExt cx="2498003" cy="1502238"/>
              </a:xfrm>
            </p:grpSpPr>
            <p:grpSp>
              <p:nvGrpSpPr>
                <p:cNvPr id="19" name="Group 18"/>
                <p:cNvGrpSpPr/>
                <p:nvPr/>
              </p:nvGrpSpPr>
              <p:grpSpPr>
                <a:xfrm>
                  <a:off x="2468854" y="2239674"/>
                  <a:ext cx="2498003" cy="1502238"/>
                  <a:chOff x="1171732" y="3050497"/>
                  <a:chExt cx="2064895" cy="1164236"/>
                </a:xfrm>
              </p:grpSpPr>
              <p:pic>
                <p:nvPicPr>
                  <p:cNvPr id="20" name="Picture 6" descr="Ice to Steam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4">
                    <a:extLst>
                      <a:ext uri="{BEBA8EAE-BF5A-486C-A8C5-ECC9F3942E4B}">
                        <a14:imgProps xmlns:a14="http://schemas.microsoft.com/office/drawing/2010/main">
                          <a14:imgLayer r:embed="rId5">
                            <a14:imgEffect>
                              <a14:backgroundRemoval t="6771" b="83333" l="6771" r="87500">
                                <a14:foregroundMark x1="62500" y1="30729" x2="62500" y2="30729"/>
                                <a14:foregroundMark x1="26563" y1="67708" x2="26563" y2="67708"/>
                                <a14:foregroundMark x1="20313" y1="25521" x2="20313" y2="25521"/>
                              </a14:backgroundRemoval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787" t="7718" r="11885" b="51708"/>
                  <a:stretch/>
                </p:blipFill>
                <p:spPr bwMode="auto">
                  <a:xfrm>
                    <a:off x="1767591" y="3050497"/>
                    <a:ext cx="1469036" cy="742013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1" name="Picture 6" descr="Ice to Steam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4">
                    <a:extLst>
                      <a:ext uri="{BEBA8EAE-BF5A-486C-A8C5-ECC9F3942E4B}">
                        <a14:imgProps xmlns:a14="http://schemas.microsoft.com/office/drawing/2010/main">
                          <a14:imgLayer r:embed="rId5">
                            <a14:imgEffect>
                              <a14:backgroundRemoval t="6771" b="83333" l="6771" r="87500">
                                <a14:foregroundMark x1="62500" y1="30729" x2="62500" y2="30729"/>
                                <a14:foregroundMark x1="26563" y1="67708" x2="26563" y2="67708"/>
                                <a14:foregroundMark x1="20313" y1="25521" x2="20313" y2="25521"/>
                              </a14:backgroundRemoval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787" t="48292" r="11885" b="11135"/>
                  <a:stretch/>
                </p:blipFill>
                <p:spPr bwMode="auto">
                  <a:xfrm>
                    <a:off x="1171732" y="3472719"/>
                    <a:ext cx="1469036" cy="74201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cxnSp>
              <p:nvCxnSpPr>
                <p:cNvPr id="26" name="Straight Arrow Connector 25"/>
                <p:cNvCxnSpPr/>
                <p:nvPr/>
              </p:nvCxnSpPr>
              <p:spPr>
                <a:xfrm>
                  <a:off x="4022885" y="3392398"/>
                  <a:ext cx="0" cy="299666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TextBox 37"/>
              <p:cNvSpPr txBox="1"/>
              <p:nvPr/>
            </p:nvSpPr>
            <p:spPr>
              <a:xfrm>
                <a:off x="5715000" y="5123293"/>
                <a:ext cx="1371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ooper Black" panose="0208090404030B020404" pitchFamily="18" charset="0"/>
                  </a:rPr>
                  <a:t>Ice</a:t>
                </a:r>
                <a:endParaRPr lang="en-US" sz="3200" dirty="0">
                  <a:latin typeface="Cooper Black" panose="0208090404030B020404" pitchFamily="18" charset="0"/>
                </a:endParaRPr>
              </a:p>
            </p:txBody>
          </p:sp>
          <p:sp>
            <p:nvSpPr>
              <p:cNvPr id="39" name="Right Brace 38"/>
              <p:cNvSpPr/>
              <p:nvPr/>
            </p:nvSpPr>
            <p:spPr>
              <a:xfrm>
                <a:off x="5192781" y="4648200"/>
                <a:ext cx="750819" cy="1600200"/>
              </a:xfrm>
              <a:prstGeom prst="rightBrac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ight Brace 42"/>
              <p:cNvSpPr/>
              <p:nvPr/>
            </p:nvSpPr>
            <p:spPr>
              <a:xfrm>
                <a:off x="5192781" y="3271930"/>
                <a:ext cx="750819" cy="1211984"/>
              </a:xfrm>
              <a:prstGeom prst="rightBrac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736236" y="3270683"/>
                <a:ext cx="279566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ooper Black" panose="0208090404030B020404" pitchFamily="18" charset="0"/>
                  </a:rPr>
                  <a:t>Thin water layer</a:t>
                </a:r>
                <a:endParaRPr lang="en-US" sz="3200" dirty="0">
                  <a:latin typeface="Cooper Black" panose="0208090404030B020404" pitchFamily="18" charset="0"/>
                </a:endParaRPr>
              </a:p>
            </p:txBody>
          </p:sp>
        </p:grpSp>
        <p:cxnSp>
          <p:nvCxnSpPr>
            <p:cNvPr id="52" name="Straight Arrow Connector 51"/>
            <p:cNvCxnSpPr/>
            <p:nvPr/>
          </p:nvCxnSpPr>
          <p:spPr>
            <a:xfrm flipV="1">
              <a:off x="904824" y="4227155"/>
              <a:ext cx="0" cy="3164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3842822" y="4203553"/>
              <a:ext cx="0" cy="3164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1447800" y="4232110"/>
              <a:ext cx="0" cy="3164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3213659" y="4189680"/>
              <a:ext cx="0" cy="3164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2573311" y="4191049"/>
              <a:ext cx="0" cy="3164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1991624" y="4200385"/>
              <a:ext cx="0" cy="3164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V="1">
              <a:off x="4413004" y="4212124"/>
              <a:ext cx="0" cy="3164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6" name="TextBox 1035"/>
          <p:cNvSpPr txBox="1"/>
          <p:nvPr/>
        </p:nvSpPr>
        <p:spPr>
          <a:xfrm>
            <a:off x="862303" y="5860594"/>
            <a:ext cx="7779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oper Black" panose="0208090404030B020404" pitchFamily="18" charset="0"/>
              </a:rPr>
              <a:t>So…the amount of ice decreases! </a:t>
            </a:r>
            <a:endParaRPr lang="en-US" sz="3200" dirty="0">
              <a:latin typeface="Cooper Black" panose="0208090404030B0204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249058" y="667816"/>
            <a:ext cx="321204" cy="31149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97000">
                <a:srgbClr val="D4DEFF"/>
              </a:gs>
              <a:gs pos="96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413878" y="599375"/>
            <a:ext cx="321204" cy="31149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97000">
                <a:srgbClr val="D4DEFF"/>
              </a:gs>
              <a:gs pos="96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869473" y="1237665"/>
            <a:ext cx="321204" cy="31149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97000">
                <a:srgbClr val="D4DEFF"/>
              </a:gs>
              <a:gs pos="96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591357" y="822791"/>
            <a:ext cx="321204" cy="31149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97000">
                <a:srgbClr val="D4DEFF"/>
              </a:gs>
              <a:gs pos="96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25421" y="222637"/>
            <a:ext cx="3436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Dissolved salt particle</a:t>
            </a:r>
            <a:endParaRPr lang="en-US" sz="2400" dirty="0"/>
          </a:p>
        </p:txBody>
      </p:sp>
      <p:cxnSp>
        <p:nvCxnSpPr>
          <p:cNvPr id="11" name="Straight Arrow Connector 10"/>
          <p:cNvCxnSpPr>
            <a:stCxn id="3" idx="1"/>
            <a:endCxn id="53" idx="7"/>
          </p:cNvCxnSpPr>
          <p:nvPr/>
        </p:nvCxnSpPr>
        <p:spPr>
          <a:xfrm flipH="1">
            <a:off x="4865522" y="453470"/>
            <a:ext cx="659899" cy="4149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5909" y="4267200"/>
            <a:ext cx="81456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Because of the salt, there </a:t>
            </a:r>
            <a:r>
              <a:rPr lang="en-US" sz="2400" b="1" dirty="0" smtClean="0"/>
              <a:t>fewer</a:t>
            </a:r>
            <a:r>
              <a:rPr lang="en-US" sz="2400" dirty="0" smtClean="0"/>
              <a:t> </a:t>
            </a:r>
            <a:r>
              <a:rPr lang="en-US" sz="2400" b="1" dirty="0" smtClean="0"/>
              <a:t>free water molecules </a:t>
            </a:r>
            <a:r>
              <a:rPr lang="en-US" sz="2400" dirty="0" smtClean="0"/>
              <a:t>to be captured on the ice’s surface.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 there are more molecules ESCAPING the ice than being CAPTURED by it.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4175" y="14600"/>
            <a:ext cx="2606874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lue Highway Linocut" pitchFamily="2" charset="0"/>
              </a:rPr>
              <a:t>Now add salt: </a:t>
            </a:r>
            <a:endParaRPr lang="en-US" sz="3200" dirty="0">
              <a:latin typeface="Blue Highway Linocu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Evaporative Cooling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Evaporation is an</a:t>
            </a:r>
            <a:r>
              <a:rPr lang="en-US" sz="2800" b="1" dirty="0" smtClean="0"/>
              <a:t> endothermic </a:t>
            </a:r>
            <a:r>
              <a:rPr lang="en-US" sz="2800" dirty="0" smtClean="0"/>
              <a:t>change</a:t>
            </a:r>
          </a:p>
          <a:p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Molecules that leave the liquid take away some of the heat energy from the liquid as they go.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Since liquid had lost some heat energy, it has a lower temperature!</a:t>
            </a:r>
            <a:endParaRPr lang="en-US" sz="2800" dirty="0"/>
          </a:p>
        </p:txBody>
      </p:sp>
      <p:pic>
        <p:nvPicPr>
          <p:cNvPr id="5" name="Picture 2" descr="http://ed101.bu.edu/StudentDoc/current/ED101fa10/vebado/images/evapo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4480143"/>
            <a:ext cx="5753100" cy="209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53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8194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Blue Highway Linocut" pitchFamily="2" charset="0"/>
              </a:rPr>
              <a:t>Change of State</a:t>
            </a:r>
            <a:r>
              <a:rPr lang="en-US" u="sng" dirty="0" smtClean="0">
                <a:latin typeface="Forte" panose="03060902040502070203" pitchFamily="66" charset="0"/>
              </a:rPr>
              <a:t/>
            </a:r>
            <a:br>
              <a:rPr lang="en-US" u="sng" dirty="0" smtClean="0">
                <a:latin typeface="Forte" panose="03060902040502070203" pitchFamily="66" charset="0"/>
              </a:rPr>
            </a:br>
            <a:r>
              <a:rPr lang="en-US" sz="2800" i="1" dirty="0" smtClean="0">
                <a:latin typeface="Comic Sans MS" panose="030F0702030302020204" pitchFamily="66" charset="0"/>
              </a:rPr>
              <a:t>The change of a substance from one physical </a:t>
            </a:r>
            <a:br>
              <a:rPr lang="en-US" sz="2800" i="1" dirty="0" smtClean="0">
                <a:latin typeface="Comic Sans MS" panose="030F0702030302020204" pitchFamily="66" charset="0"/>
              </a:rPr>
            </a:br>
            <a:r>
              <a:rPr lang="en-US" sz="2800" i="1" dirty="0" smtClean="0">
                <a:latin typeface="Comic Sans MS" panose="030F0702030302020204" pitchFamily="66" charset="0"/>
              </a:rPr>
              <a:t>form to another. </a:t>
            </a:r>
            <a:br>
              <a:rPr lang="en-US" sz="2800" i="1" dirty="0" smtClean="0">
                <a:latin typeface="Comic Sans MS" panose="030F0702030302020204" pitchFamily="66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1600200"/>
            <a:ext cx="8365067" cy="25146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All changes of states are physical ones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ubstance doesn’t change its identity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Must add or remove 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energy (heat)</a:t>
            </a:r>
            <a:r>
              <a:rPr lang="en-US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in order to change its state.</a:t>
            </a:r>
            <a:endParaRPr 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8" name="Picture 4" descr="http://cdn.mdjunction.com/components/com_joomlaboard/uploaded/images/funny_dogTOO_HOT_pictures_dog_melting_sequence_initia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810000"/>
            <a:ext cx="4114801" cy="289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herealbrew.files.wordpress.com/2011/05/funny-pictures-no-tail-c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10000"/>
            <a:ext cx="3793067" cy="289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0" descr="http://apollo.lsc.vsc.edu/classes/met130/notes/chapter2/graphics/latent_heat_schem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" t="4371" r="2836" b="3752"/>
          <a:stretch/>
        </p:blipFill>
        <p:spPr bwMode="auto">
          <a:xfrm>
            <a:off x="152400" y="160338"/>
            <a:ext cx="8803490" cy="646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4837" y="3774903"/>
            <a:ext cx="1066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Solid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4236568"/>
            <a:ext cx="1066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Liquid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4696473"/>
            <a:ext cx="10668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646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lue Highway Linocut" pitchFamily="2" charset="0"/>
              </a:rPr>
              <a:t>Endothermic Change</a:t>
            </a:r>
            <a:endParaRPr lang="en-US" dirty="0">
              <a:latin typeface="Blue Highway Linocu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48" y="104825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Endothermic change- energy is </a:t>
            </a:r>
            <a:r>
              <a:rPr lang="en-US" dirty="0" smtClean="0"/>
              <a:t>gained, or goes </a:t>
            </a:r>
            <a:r>
              <a:rPr lang="en-US" b="1" dirty="0" smtClean="0"/>
              <a:t>into</a:t>
            </a:r>
            <a:r>
              <a:rPr lang="en-US" dirty="0" smtClean="0"/>
              <a:t> the material. </a:t>
            </a:r>
            <a:r>
              <a:rPr lang="en-US" dirty="0" smtClean="0"/>
              <a:t>(Endo=Enter)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Endo</a:t>
            </a:r>
            <a:r>
              <a:rPr lang="en-US" dirty="0" smtClean="0"/>
              <a:t>scopy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Endo</a:t>
            </a:r>
            <a:r>
              <a:rPr lang="en-US" dirty="0" smtClean="0"/>
              <a:t>skeleton</a:t>
            </a:r>
            <a:endParaRPr lang="en-US" dirty="0"/>
          </a:p>
        </p:txBody>
      </p:sp>
      <p:pic>
        <p:nvPicPr>
          <p:cNvPr id="1026" name="Picture 2" descr="http://www.1800endoscope.com/images/endoscopy_penni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40245"/>
            <a:ext cx="2562225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kansas.bluepearlvet.com/files/2012/06/endoscopy-vet-dog-238x300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3311670"/>
            <a:ext cx="2514600" cy="298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faqs.org/photos/the-skeletal-system-2489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09800"/>
            <a:ext cx="30480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56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lue Highway Linocut" pitchFamily="2" charset="0"/>
              </a:rPr>
              <a:t>Exothermic Change</a:t>
            </a:r>
            <a:endParaRPr lang="en-US" dirty="0">
              <a:latin typeface="Blue Highway Linocu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Exothermic change- Energy is </a:t>
            </a:r>
            <a:r>
              <a:rPr lang="en-US" dirty="0" smtClean="0"/>
              <a:t>lost, or goes </a:t>
            </a:r>
            <a:r>
              <a:rPr lang="en-US" b="1" dirty="0" smtClean="0"/>
              <a:t>out of </a:t>
            </a:r>
            <a:r>
              <a:rPr lang="en-US" dirty="0" smtClean="0"/>
              <a:t>the material.   </a:t>
            </a:r>
            <a:r>
              <a:rPr lang="en-US" dirty="0" smtClean="0"/>
              <a:t>(</a:t>
            </a:r>
            <a:r>
              <a:rPr lang="en-US" dirty="0" err="1" smtClean="0"/>
              <a:t>Exo</a:t>
            </a:r>
            <a:r>
              <a:rPr lang="en-US" dirty="0" smtClean="0"/>
              <a:t>=Exit)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Exo</a:t>
            </a:r>
            <a:r>
              <a:rPr lang="en-US" dirty="0" smtClean="0"/>
              <a:t>skeleton </a:t>
            </a:r>
            <a:endParaRPr lang="en-US" dirty="0"/>
          </a:p>
        </p:txBody>
      </p:sp>
      <p:pic>
        <p:nvPicPr>
          <p:cNvPr id="1026" name="Picture 2" descr="http://mainelobstergourmet.com/images/Maine_Lobs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971800"/>
            <a:ext cx="321945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56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lue Highway Linocut" pitchFamily="2" charset="0"/>
              </a:rPr>
              <a:t>Evaporation: Liquid to Gas</a:t>
            </a:r>
          </a:p>
          <a:p>
            <a:endParaRPr lang="en-US" dirty="0"/>
          </a:p>
          <a:p>
            <a:r>
              <a:rPr lang="en-US" sz="2400" i="1" dirty="0" smtClean="0"/>
              <a:t>Evaporation is the change of a substance from a liquid to a gas.</a:t>
            </a:r>
          </a:p>
          <a:p>
            <a:endParaRPr lang="en-US" sz="2400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Evaporation happens when </a:t>
            </a:r>
            <a:r>
              <a:rPr lang="en-US" sz="2400" b="1" dirty="0" smtClean="0"/>
              <a:t>molecules at the liquids surface </a:t>
            </a:r>
            <a:r>
              <a:rPr lang="en-US" sz="2400" dirty="0" smtClean="0"/>
              <a:t>gain enough heat energy to overcome the attraction to one another and break away from the liquid to become a gas</a:t>
            </a:r>
          </a:p>
          <a:p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Happens at the </a:t>
            </a:r>
            <a:r>
              <a:rPr lang="en-US" sz="2400" b="1" dirty="0" smtClean="0"/>
              <a:t>liquid’s surface</a:t>
            </a:r>
            <a:r>
              <a:rPr lang="en-US" sz="24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Happens at </a:t>
            </a:r>
            <a:r>
              <a:rPr lang="en-US" sz="2400" b="1" dirty="0" smtClean="0"/>
              <a:t>any </a:t>
            </a:r>
          </a:p>
          <a:p>
            <a:pPr lvl="1"/>
            <a:r>
              <a:rPr lang="en-US" sz="2400" b="1" dirty="0" smtClean="0"/>
              <a:t>temperature </a:t>
            </a:r>
          </a:p>
          <a:p>
            <a:pPr lvl="1"/>
            <a:r>
              <a:rPr lang="en-US" sz="2400" dirty="0" smtClean="0"/>
              <a:t>(warmer liquid </a:t>
            </a:r>
          </a:p>
          <a:p>
            <a:pPr lvl="1"/>
            <a:r>
              <a:rPr lang="en-US" sz="2400" dirty="0" smtClean="0"/>
              <a:t>evaporated faster)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400" dirty="0" smtClean="0"/>
              <a:t>     </a:t>
            </a:r>
            <a:endParaRPr lang="en-US" sz="2400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3074" name="Picture 2" descr="http://ed101.bu.edu/StudentDoc/current/ED101fa10/vebado/images/evapo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725333"/>
            <a:ext cx="5638800" cy="313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075730"/>
            <a:ext cx="57155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substances boiling point is the highest temperature as which it can exist as a liquid </a:t>
            </a:r>
            <a:endParaRPr lang="en-US" sz="2400" dirty="0" smtClean="0"/>
          </a:p>
          <a:p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Heat </a:t>
            </a:r>
            <a:r>
              <a:rPr lang="en-US" sz="2400" dirty="0" smtClean="0"/>
              <a:t>energy added, particles move faster and faster.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They have enough energy to break away from each other and fly away!</a:t>
            </a:r>
          </a:p>
          <a:p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Boiling happens</a:t>
            </a:r>
            <a:r>
              <a:rPr lang="en-US" sz="2400" b="1" dirty="0" smtClean="0"/>
              <a:t> throughout the </a:t>
            </a:r>
            <a:r>
              <a:rPr lang="en-US" sz="2400" b="1" dirty="0" smtClean="0"/>
              <a:t>liquid.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b="1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Boiling happens at the temperature of liquid’s </a:t>
            </a:r>
            <a:r>
              <a:rPr lang="en-US" sz="2400" b="1" dirty="0" smtClean="0"/>
              <a:t>boiling point.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Boiling </a:t>
            </a:r>
            <a:r>
              <a:rPr lang="en-US" sz="2400" dirty="0" smtClean="0"/>
              <a:t>is an endothermic </a:t>
            </a:r>
            <a:r>
              <a:rPr lang="en-US" sz="2400" dirty="0" smtClean="0"/>
              <a:t>change</a:t>
            </a:r>
            <a:endParaRPr lang="en-US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5990865" y="1343144"/>
            <a:ext cx="2527300" cy="1741473"/>
            <a:chOff x="5131387" y="1260468"/>
            <a:chExt cx="2527300" cy="174147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31387" y="1274741"/>
              <a:ext cx="2527300" cy="1727200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>
            <a:xfrm>
              <a:off x="6654816" y="1293984"/>
              <a:ext cx="317509" cy="317523"/>
            </a:xfrm>
            <a:prstGeom prst="ellipse">
              <a:avLst/>
            </a:prstGeom>
            <a:gradFill>
              <a:gsLst>
                <a:gs pos="37000">
                  <a:srgbClr val="000088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9140000" scaled="0"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236282" y="1274741"/>
              <a:ext cx="317509" cy="317523"/>
            </a:xfrm>
            <a:prstGeom prst="ellipse">
              <a:avLst/>
            </a:prstGeom>
            <a:gradFill>
              <a:gsLst>
                <a:gs pos="37000">
                  <a:srgbClr val="000088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9140000" scaled="0"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19161145" flipV="1">
              <a:off x="7046210" y="1284363"/>
              <a:ext cx="317509" cy="307901"/>
            </a:xfrm>
            <a:prstGeom prst="ellipse">
              <a:avLst/>
            </a:prstGeom>
            <a:gradFill>
              <a:gsLst>
                <a:gs pos="37000">
                  <a:srgbClr val="000088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9140000" scaled="0"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327415" y="1260468"/>
              <a:ext cx="317509" cy="317523"/>
            </a:xfrm>
            <a:prstGeom prst="ellipse">
              <a:avLst/>
            </a:prstGeom>
            <a:gradFill>
              <a:gsLst>
                <a:gs pos="37000">
                  <a:srgbClr val="000088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9140000" scaled="0"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856234" y="1274741"/>
              <a:ext cx="317509" cy="317523"/>
            </a:xfrm>
            <a:prstGeom prst="ellipse">
              <a:avLst/>
            </a:prstGeom>
            <a:gradFill>
              <a:gsLst>
                <a:gs pos="37000">
                  <a:srgbClr val="000088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9140000" scaled="0"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930353" y="3618621"/>
            <a:ext cx="2746567" cy="2477708"/>
            <a:chOff x="5327415" y="3658031"/>
            <a:chExt cx="2746567" cy="247770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46682" y="4408539"/>
              <a:ext cx="2527300" cy="1727200"/>
            </a:xfrm>
            <a:prstGeom prst="rect">
              <a:avLst/>
            </a:prstGeom>
          </p:spPr>
        </p:pic>
        <p:sp>
          <p:nvSpPr>
            <p:cNvPr id="14" name="Oval 13"/>
            <p:cNvSpPr/>
            <p:nvPr/>
          </p:nvSpPr>
          <p:spPr>
            <a:xfrm>
              <a:off x="5583594" y="4091016"/>
              <a:ext cx="317509" cy="317523"/>
            </a:xfrm>
            <a:prstGeom prst="ellipse">
              <a:avLst/>
            </a:prstGeom>
            <a:gradFill>
              <a:gsLst>
                <a:gs pos="37000">
                  <a:srgbClr val="000088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9140000" scaled="0"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492823" y="4091016"/>
              <a:ext cx="317509" cy="317523"/>
            </a:xfrm>
            <a:prstGeom prst="ellipse">
              <a:avLst/>
            </a:prstGeom>
            <a:gradFill>
              <a:gsLst>
                <a:gs pos="37000">
                  <a:srgbClr val="000088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9140000" scaled="0"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319060" y="4352355"/>
              <a:ext cx="317509" cy="317523"/>
            </a:xfrm>
            <a:prstGeom prst="ellipse">
              <a:avLst/>
            </a:prstGeom>
            <a:gradFill>
              <a:gsLst>
                <a:gs pos="37000">
                  <a:srgbClr val="000088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9140000" scaled="0"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>
              <a:stCxn id="14" idx="1"/>
            </p:cNvCxnSpPr>
            <p:nvPr/>
          </p:nvCxnSpPr>
          <p:spPr>
            <a:xfrm flipH="1" flipV="1">
              <a:off x="5327415" y="3723670"/>
              <a:ext cx="302677" cy="41384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6553791" y="3658031"/>
              <a:ext cx="50043" cy="41384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7" idx="0"/>
            </p:cNvCxnSpPr>
            <p:nvPr/>
          </p:nvCxnSpPr>
          <p:spPr>
            <a:xfrm flipV="1">
              <a:off x="7477815" y="3839135"/>
              <a:ext cx="286707" cy="51322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307886" y="152400"/>
            <a:ext cx="335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latin typeface="Blue Highway Linocut" pitchFamily="2" charset="0"/>
              </a:rPr>
              <a:t>Boiling</a:t>
            </a:r>
          </a:p>
        </p:txBody>
      </p:sp>
    </p:spTree>
    <p:extLst>
      <p:ext uri="{BB962C8B-B14F-4D97-AF65-F5344CB8AC3E}">
        <p14:creationId xmlns:p14="http://schemas.microsoft.com/office/powerpoint/2010/main" val="2307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1265" y="134707"/>
            <a:ext cx="5388020" cy="7854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Salt dissolving in water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53" y="804729"/>
            <a:ext cx="7697172" cy="57381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742116" y="3610812"/>
            <a:ext cx="625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9941" y="3614321"/>
            <a:ext cx="514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FF"/>
                </a:solidFill>
              </a:rPr>
              <a:t>Cl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7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dissolving animation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6002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www.youtube.com/watch?v=xdedxfhcpWo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3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7003</TotalTime>
  <Words>437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Change of State The change of a substance from one physical  form to another.   </vt:lpstr>
      <vt:lpstr>PowerPoint Presentation</vt:lpstr>
      <vt:lpstr>Endothermic Change</vt:lpstr>
      <vt:lpstr>Exothermic Change</vt:lpstr>
      <vt:lpstr>PowerPoint Presentation</vt:lpstr>
      <vt:lpstr>PowerPoint Presentation</vt:lpstr>
      <vt:lpstr>Salt dissolving in water</vt:lpstr>
      <vt:lpstr>Salt dissolving animation</vt:lpstr>
      <vt:lpstr>Boiling salt water</vt:lpstr>
      <vt:lpstr>Freezing Salt Water</vt:lpstr>
      <vt:lpstr>PowerPoint Presentation</vt:lpstr>
      <vt:lpstr>PowerPoint Presentation</vt:lpstr>
      <vt:lpstr>Evaporative Cooling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of State The change of a substance from one physical form to another.</dc:title>
  <dc:creator>pc</dc:creator>
  <cp:lastModifiedBy>Windows User</cp:lastModifiedBy>
  <cp:revision>41</cp:revision>
  <dcterms:created xsi:type="dcterms:W3CDTF">2012-11-12T23:47:11Z</dcterms:created>
  <dcterms:modified xsi:type="dcterms:W3CDTF">2015-02-27T15:41:54Z</dcterms:modified>
</cp:coreProperties>
</file>