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8" r:id="rId4"/>
    <p:sldId id="258" r:id="rId5"/>
    <p:sldId id="259" r:id="rId6"/>
    <p:sldId id="260" r:id="rId7"/>
    <p:sldId id="261" r:id="rId8"/>
    <p:sldId id="264" r:id="rId9"/>
    <p:sldId id="269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1" autoAdjust="0"/>
    <p:restoredTop sz="94758" autoAdjust="0"/>
  </p:normalViewPr>
  <p:slideViewPr>
    <p:cSldViewPr>
      <p:cViewPr>
        <p:scale>
          <a:sx n="67" d="100"/>
          <a:sy n="67" d="100"/>
        </p:scale>
        <p:origin x="-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AAD6-9701-441F-A9E2-CB4C748A404E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5505-3DEB-4E0C-A1FE-64449D134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0668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Chemical change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or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Physical change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?????</a:t>
            </a:r>
            <a:endParaRPr lang="en-US" sz="48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It’s a Gas!</a:t>
            </a:r>
            <a:b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Physical or Chemical?</a:t>
            </a:r>
            <a:endParaRPr lang="en-US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22032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Effervescent antacid tablets </a:t>
            </a:r>
            <a:r>
              <a:rPr lang="en-US" dirty="0" smtClean="0">
                <a:latin typeface="Comic Sans MS" pitchFamily="66" charset="0"/>
              </a:rPr>
              <a:t>contain an </a:t>
            </a:r>
            <a:r>
              <a:rPr lang="en-US" dirty="0">
                <a:latin typeface="Comic Sans MS" pitchFamily="66" charset="0"/>
              </a:rPr>
              <a:t>acid, similar to vinegar or </a:t>
            </a:r>
            <a:r>
              <a:rPr lang="en-US" dirty="0" smtClean="0">
                <a:latin typeface="Comic Sans MS" pitchFamily="66" charset="0"/>
              </a:rPr>
              <a:t>lemon juice</a:t>
            </a:r>
            <a:r>
              <a:rPr lang="en-US" dirty="0">
                <a:latin typeface="Comic Sans MS" pitchFamily="66" charset="0"/>
              </a:rPr>
              <a:t>, and a base, similar to </a:t>
            </a:r>
            <a:r>
              <a:rPr lang="en-US" dirty="0" smtClean="0">
                <a:latin typeface="Comic Sans MS" pitchFamily="66" charset="0"/>
              </a:rPr>
              <a:t>baking soda</a:t>
            </a:r>
            <a:r>
              <a:rPr lang="en-US" dirty="0">
                <a:latin typeface="Comic Sans MS" pitchFamily="66" charset="0"/>
              </a:rPr>
              <a:t>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When </a:t>
            </a:r>
            <a:r>
              <a:rPr lang="en-US" dirty="0">
                <a:latin typeface="Comic Sans MS" pitchFamily="66" charset="0"/>
              </a:rPr>
              <a:t>the acid and base </a:t>
            </a:r>
            <a:r>
              <a:rPr lang="en-US" dirty="0" smtClean="0">
                <a:latin typeface="Comic Sans MS" pitchFamily="66" charset="0"/>
              </a:rPr>
              <a:t>are dry </a:t>
            </a:r>
            <a:r>
              <a:rPr lang="en-US" dirty="0">
                <a:latin typeface="Comic Sans MS" pitchFamily="66" charset="0"/>
              </a:rPr>
              <a:t>like </a:t>
            </a:r>
            <a:r>
              <a:rPr lang="en-US" dirty="0" smtClean="0">
                <a:latin typeface="Comic Sans MS" pitchFamily="66" charset="0"/>
              </a:rPr>
              <a:t>they </a:t>
            </a:r>
            <a:r>
              <a:rPr lang="en-US" dirty="0">
                <a:latin typeface="Comic Sans MS" pitchFamily="66" charset="0"/>
              </a:rPr>
              <a:t>are in the tablet, </a:t>
            </a:r>
            <a:r>
              <a:rPr lang="en-US" dirty="0" smtClean="0">
                <a:latin typeface="Comic Sans MS" pitchFamily="66" charset="0"/>
              </a:rPr>
              <a:t>they do </a:t>
            </a:r>
            <a:r>
              <a:rPr lang="en-US" dirty="0">
                <a:latin typeface="Comic Sans MS" pitchFamily="66" charset="0"/>
              </a:rPr>
              <a:t>not react.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When </a:t>
            </a:r>
            <a:r>
              <a:rPr lang="en-US" dirty="0">
                <a:latin typeface="Comic Sans MS" pitchFamily="66" charset="0"/>
              </a:rPr>
              <a:t>they </a:t>
            </a:r>
            <a:r>
              <a:rPr lang="en-US" dirty="0" smtClean="0">
                <a:latin typeface="Comic Sans MS" pitchFamily="66" charset="0"/>
              </a:rPr>
              <a:t>dissolve in </a:t>
            </a:r>
            <a:r>
              <a:rPr lang="en-US" dirty="0">
                <a:latin typeface="Comic Sans MS" pitchFamily="66" charset="0"/>
              </a:rPr>
              <a:t>the water, they react to </a:t>
            </a:r>
            <a:r>
              <a:rPr lang="en-US" dirty="0" smtClean="0">
                <a:latin typeface="Comic Sans MS" pitchFamily="66" charset="0"/>
              </a:rPr>
              <a:t>produce </a:t>
            </a:r>
            <a:r>
              <a:rPr lang="en-US" b="1" dirty="0" smtClean="0">
                <a:latin typeface="Comic Sans MS" pitchFamily="66" charset="0"/>
              </a:rPr>
              <a:t>carbon </a:t>
            </a:r>
            <a:r>
              <a:rPr lang="en-US" b="1" dirty="0">
                <a:latin typeface="Comic Sans MS" pitchFamily="66" charset="0"/>
              </a:rPr>
              <a:t>dioxide </a:t>
            </a:r>
            <a:r>
              <a:rPr lang="en-US" dirty="0">
                <a:latin typeface="Comic Sans MS" pitchFamily="66" charset="0"/>
              </a:rPr>
              <a:t>gas.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You </a:t>
            </a:r>
            <a:r>
              <a:rPr lang="en-US" dirty="0">
                <a:latin typeface="Comic Sans MS" pitchFamily="66" charset="0"/>
              </a:rPr>
              <a:t>cannot </a:t>
            </a:r>
            <a:r>
              <a:rPr lang="en-US" dirty="0" smtClean="0">
                <a:latin typeface="Comic Sans MS" pitchFamily="66" charset="0"/>
              </a:rPr>
              <a:t>see this </a:t>
            </a:r>
            <a:r>
              <a:rPr lang="en-US" dirty="0">
                <a:latin typeface="Comic Sans MS" pitchFamily="66" charset="0"/>
              </a:rPr>
              <a:t>gas, but you can show that it </a:t>
            </a:r>
            <a:r>
              <a:rPr lang="en-US" dirty="0" smtClean="0">
                <a:latin typeface="Comic Sans MS" pitchFamily="66" charset="0"/>
              </a:rPr>
              <a:t>is there </a:t>
            </a:r>
            <a:r>
              <a:rPr lang="en-US" dirty="0">
                <a:latin typeface="Comic Sans MS" pitchFamily="66" charset="0"/>
              </a:rPr>
              <a:t>by collecting it in the balloon.</a:t>
            </a:r>
          </a:p>
        </p:txBody>
      </p:sp>
      <p:pic>
        <p:nvPicPr>
          <p:cNvPr id="25602" name="Picture 2" descr="http://i-cdn.apartmenttherapy.com/uimages/la/061108AlkaSeltzerFi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89" y="1742573"/>
            <a:ext cx="2593036" cy="32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943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Ultra Bold" pitchFamily="34" charset="0"/>
              </a:rPr>
              <a:t>Chemical Change!</a:t>
            </a:r>
            <a:endParaRPr lang="en-US" sz="2400" dirty="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Magnesium and Hydrochloric Acid – Chemical or Physical? 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5257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When </a:t>
            </a:r>
            <a:r>
              <a:rPr lang="en-US" sz="24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HCl</a:t>
            </a: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 is added to magnesium, it </a:t>
            </a:r>
            <a:r>
              <a:rPr lang="en-US" sz="24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sizzles</a:t>
            </a: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. This indicates a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gas</a:t>
            </a: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 is being produced. </a:t>
            </a:r>
          </a:p>
          <a:p>
            <a:endParaRPr lang="en-US" sz="2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A new white substance is also produced: </a:t>
            </a:r>
            <a:r>
              <a:rPr lang="en-US" sz="2400" i="1" dirty="0" smtClean="0">
                <a:solidFill>
                  <a:schemeClr val="bg1"/>
                </a:solidFill>
                <a:latin typeface="Comic Sans MS"/>
                <a:cs typeface="Comic Sans MS"/>
              </a:rPr>
              <a:t>magnesium chloride (</a:t>
            </a:r>
            <a:r>
              <a:rPr lang="en-US" sz="24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MgCl</a:t>
            </a: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). It’s a type of salt. </a:t>
            </a:r>
          </a:p>
          <a:p>
            <a:endParaRPr lang="en-US" sz="2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Since the hydrogen (H) is not used to make the salt, it is given off into the air. </a:t>
            </a:r>
            <a:endParaRPr lang="en-US" sz="2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The reaction feels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warm</a:t>
            </a:r>
            <a:r>
              <a:rPr lang="en-US" sz="2400" dirty="0" smtClean="0">
                <a:solidFill>
                  <a:schemeClr val="bg1"/>
                </a:solidFill>
                <a:latin typeface="Comic Sans MS"/>
                <a:cs typeface="Comic Sans MS"/>
              </a:rPr>
              <a:t> – it is an exothermic reaction</a:t>
            </a:r>
            <a:endParaRPr lang="en-US" sz="2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endParaRPr lang="en-US" sz="2400" dirty="0" smtClean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620" r="12553"/>
          <a:stretch/>
        </p:blipFill>
        <p:spPr>
          <a:xfrm>
            <a:off x="5943600" y="838200"/>
            <a:ext cx="3036903" cy="59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1217324"/>
            <a:ext cx="861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 Mg   +    </a:t>
            </a: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HCl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    </a:t>
            </a:r>
            <a:r>
              <a:rPr lang="en-US" sz="32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ea typeface="Wingdings"/>
                <a:cs typeface="Comic Sans MS"/>
                <a:sym typeface="Wingdings"/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  <a:latin typeface="Comic Sans MS"/>
                <a:ea typeface="Wingdings"/>
                <a:cs typeface="Comic Sans MS"/>
                <a:sym typeface="Wingdings"/>
              </a:rPr>
              <a:t>MgCl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ea typeface="Wingdings"/>
                <a:cs typeface="Comic Sans MS"/>
                <a:sym typeface="Wingdings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Comic Sans MS"/>
                <a:ea typeface="Wingdings"/>
                <a:cs typeface="Comic Sans MS"/>
                <a:sym typeface="Wingdings"/>
              </a:rPr>
              <a:t>+ 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ea typeface="Wingdings"/>
                <a:cs typeface="Comic Sans MS"/>
                <a:sym typeface="Wingdings"/>
              </a:rPr>
              <a:t>   H</a:t>
            </a:r>
            <a:r>
              <a:rPr lang="en-US" sz="3200" baseline="-25000" dirty="0" smtClean="0">
                <a:solidFill>
                  <a:schemeClr val="bg1"/>
                </a:solidFill>
                <a:latin typeface="Comic Sans MS"/>
                <a:ea typeface="Wingdings"/>
                <a:cs typeface="Comic Sans MS"/>
                <a:sym typeface="Wingdings"/>
              </a:rPr>
              <a:t>2 </a:t>
            </a:r>
            <a:endParaRPr lang="en-US" sz="3200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6886" y="381235"/>
            <a:ext cx="18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+  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Hydrogen 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  <a:p>
            <a:r>
              <a:rPr lang="en-US" sz="2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        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gas)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68" b="89621" l="6167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44" y="1964209"/>
            <a:ext cx="1579331" cy="131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99200" l="20000" r="81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4494" y="1964209"/>
            <a:ext cx="1816100" cy="181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00" b="92400" l="0" r="100000">
                        <a14:backgroundMark x1="7200" y1="76400" x2="7200" y2="76400"/>
                        <a14:backgroundMark x1="16000" y1="83200" x2="16000" y2="83200"/>
                        <a14:backgroundMark x1="58400" y1="85200" x2="58400" y2="85200"/>
                        <a14:backgroundMark x1="90400" y1="74800" x2="90400" y2="74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945" y="1964209"/>
            <a:ext cx="173990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96" l="9582" r="896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07772">
            <a:off x="5953414" y="1908191"/>
            <a:ext cx="1331694" cy="1851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071" y="4397617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</a:t>
            </a:r>
            <a:r>
              <a:rPr lang="en-US" sz="2800" dirty="0" smtClean="0"/>
              <a:t>substances </a:t>
            </a:r>
            <a:r>
              <a:rPr lang="en-US" sz="2800" dirty="0" smtClean="0"/>
              <a:t>were produced that weren’t there before! 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3510871" y="3476013"/>
            <a:ext cx="869157" cy="9216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9" idx="2"/>
          </p:cNvCxnSpPr>
          <p:nvPr/>
        </p:nvCxnSpPr>
        <p:spPr>
          <a:xfrm flipV="1">
            <a:off x="3510871" y="3542146"/>
            <a:ext cx="2511586" cy="855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95650" y="55626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 Ultra Bold"/>
                <a:cs typeface="Gill Sans Ultra Bold"/>
              </a:rPr>
              <a:t>Chemical Change!</a:t>
            </a:r>
            <a:endParaRPr lang="en-US" sz="2800" dirty="0">
              <a:latin typeface="Gill Sans Ultra Bold"/>
              <a:cs typeface="Gill Sans Ultra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4975" y="34575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Hydrochloric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acid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974" y="43549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Magnesium  +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2861" y="281610"/>
            <a:ext cx="182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Magnesium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Chloride 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(salt)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6457" y="449398"/>
            <a:ext cx="62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8492" y="381235"/>
            <a:ext cx="199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+ HEAT  ENERGY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digidoctor.com/images/images/flam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8792" r="23635" b="10595"/>
          <a:stretch/>
        </p:blipFill>
        <p:spPr bwMode="auto">
          <a:xfrm>
            <a:off x="7726182" y="1581936"/>
            <a:ext cx="1208659" cy="20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52201" y="4397618"/>
            <a:ext cx="2114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Heat energy is released!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543800" y="3665223"/>
            <a:ext cx="453822" cy="732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325306"/>
            <a:ext cx="4876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pperplate Gothic Bold" pitchFamily="34" charset="0"/>
              </a:rPr>
              <a:t>Elephant Toothpaste</a:t>
            </a:r>
          </a:p>
          <a:p>
            <a:pPr algn="ctr"/>
            <a:r>
              <a:rPr lang="en-US" sz="2400" dirty="0" smtClean="0">
                <a:latin typeface="Copperplate Gothic Bold" pitchFamily="34" charset="0"/>
              </a:rPr>
              <a:t>Physical or Chemical? 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8518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 yeast acts as a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catalyst</a:t>
            </a:r>
            <a:r>
              <a:rPr lang="en-US" sz="2400" dirty="0" smtClean="0">
                <a:latin typeface="Comic Sans MS" pitchFamily="66" charset="0"/>
              </a:rPr>
              <a:t> to </a:t>
            </a:r>
            <a:r>
              <a:rPr lang="en-US" sz="2400" dirty="0">
                <a:latin typeface="Comic Sans MS" pitchFamily="66" charset="0"/>
              </a:rPr>
              <a:t>make the hydrogen peroxide break down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really quickly. 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Hydrogen </a:t>
            </a:r>
            <a:r>
              <a:rPr lang="en-US" sz="2400" dirty="0">
                <a:latin typeface="Comic Sans MS" pitchFamily="66" charset="0"/>
              </a:rPr>
              <a:t>peroxide breaks down into </a:t>
            </a:r>
            <a:r>
              <a:rPr lang="en-US" sz="2400" b="1" dirty="0">
                <a:solidFill>
                  <a:srgbClr val="558ED5"/>
                </a:solidFill>
                <a:latin typeface="Comic Sans MS" pitchFamily="66" charset="0"/>
              </a:rPr>
              <a:t>oxygen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b="1" dirty="0">
                <a:solidFill>
                  <a:srgbClr val="3366FF"/>
                </a:solidFill>
                <a:latin typeface="Comic Sans MS" pitchFamily="66" charset="0"/>
              </a:rPr>
              <a:t>water</a:t>
            </a:r>
            <a:r>
              <a:rPr lang="en-US" sz="2400" dirty="0" smtClean="0">
                <a:latin typeface="Comic Sans MS" pitchFamily="66" charset="0"/>
              </a:rPr>
              <a:t>.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As the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oxygen</a:t>
            </a:r>
            <a:r>
              <a:rPr lang="en-US" sz="2400" dirty="0" smtClean="0">
                <a:latin typeface="Comic Sans MS" pitchFamily="66" charset="0"/>
              </a:rPr>
              <a:t> is released into the liquid, the detergent causes it to form bubbles of foam.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 foam is pushes out as more and more </a:t>
            </a:r>
            <a:r>
              <a:rPr lang="en-US" sz="2400" b="1" dirty="0" smtClean="0">
                <a:solidFill>
                  <a:srgbClr val="558ED5"/>
                </a:solidFill>
                <a:latin typeface="Comic Sans MS" pitchFamily="66" charset="0"/>
              </a:rPr>
              <a:t>oxygen</a:t>
            </a:r>
            <a:r>
              <a:rPr lang="en-US" sz="2400" dirty="0" smtClean="0">
                <a:latin typeface="Comic Sans MS" pitchFamily="66" charset="0"/>
              </a:rPr>
              <a:t> is released. 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9460" name="Picture 4" descr="http://www.centralmediaserver.com/WKRC/weather/dopplertim/et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2" y="37436"/>
            <a:ext cx="2314074" cy="20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middleschoolchemistry.com/img/content/multimedia/chapter_6/lesson_5/hydrogen_peroxide_decompos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781800" cy="18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7923240" imgH="5638680"/>
        </mc:Choice>
        <mc:Fallback>
          <p:control name="ShockwaveFlash1" r:id="rId2" imgW="7923240" imgH="56386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762000"/>
                  <a:ext cx="7923213" cy="5638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284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pperplate Gothic Bold" pitchFamily="34" charset="0"/>
              </a:rPr>
              <a:t>Copper Caper - Physical or Chemical?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1. Why did the pennies look dirty before you put them in the vinegar?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Copper atoms can combine with oxygen atoms from the air to make a blackish compound called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copper oxide</a:t>
            </a:r>
            <a:r>
              <a:rPr lang="en-US" sz="2400" dirty="0" smtClean="0">
                <a:latin typeface="Comic Sans MS" pitchFamily="66" charset="0"/>
              </a:rPr>
              <a:t>. The pennies looked dull and dirty because they were covered with copper oxide.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http://nobel.scas.bcit.ca/wiki/images/3/31/P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3954808" cy="19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7432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2. Why did the vinegar “clean” the pennies?</a:t>
            </a:r>
          </a:p>
          <a:p>
            <a:pPr algn="ctr">
              <a:buNone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Copper oxide </a:t>
            </a:r>
            <a:r>
              <a:rPr lang="en-US" sz="2400" dirty="0" smtClean="0">
                <a:latin typeface="Comic Sans MS" pitchFamily="66" charset="0"/>
              </a:rPr>
              <a:t>breaks down in a weak acid  - and vinegar is an acid. You could also “clean” your pennies with lemon juice or orange juice, because those juices are acids, too.</a:t>
            </a:r>
          </a:p>
          <a:p>
            <a:endParaRPr lang="en-US" dirty="0"/>
          </a:p>
        </p:txBody>
      </p:sp>
      <p:pic>
        <p:nvPicPr>
          <p:cNvPr id="21508" name="Picture 4" descr="http://www.foodservicedirect.com/productimages/OT342514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1" b="90000" l="29091" r="71818">
                        <a14:foregroundMark x1="48182" y1="10909" x2="48182" y2="10909"/>
                        <a14:foregroundMark x1="51818" y1="11364" x2="51818" y2="1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9" r="22665"/>
          <a:stretch/>
        </p:blipFill>
        <p:spPr bwMode="auto">
          <a:xfrm>
            <a:off x="3810000" y="3045528"/>
            <a:ext cx="1528718" cy="28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img.ehowcdn.com/article-new/ehow/images/a06/h8/pa/do-juice-_amp_amp_-lemon-juice_-800x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3441"/>
            <a:ext cx="2588271" cy="17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maritainternational.com/storage/Penny-2007.jpg?__SQUARESPACE_CACHEVERSION=129927495692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5" b="96508" l="218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4" r="16295"/>
          <a:stretch/>
        </p:blipFill>
        <p:spPr bwMode="auto">
          <a:xfrm>
            <a:off x="5971674" y="3462975"/>
            <a:ext cx="2438400" cy="22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406664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38718" y="4042578"/>
            <a:ext cx="604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81360" y="6096000"/>
            <a:ext cx="43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Chemical Change! </a:t>
            </a:r>
            <a:endParaRPr lang="en-US" sz="2800" dirty="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2819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3. Why did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salted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pennies turn blue-green?</a:t>
            </a:r>
          </a:p>
          <a:p>
            <a:pPr algn="ctr">
              <a:buNone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After the vinegar dissolve the copper oxide layer, the copper was exposed to the air. </a:t>
            </a: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The copper then combined with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oxygen</a:t>
            </a:r>
            <a:r>
              <a:rPr lang="en-US" sz="2400" dirty="0" smtClean="0">
                <a:latin typeface="Comic Sans MS" pitchFamily="66" charset="0"/>
              </a:rPr>
              <a:t> and the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salt</a:t>
            </a:r>
            <a:r>
              <a:rPr lang="en-US" sz="2400" dirty="0" smtClean="0">
                <a:latin typeface="Comic Sans MS" pitchFamily="66" charset="0"/>
              </a:rPr>
              <a:t> to form a green compound called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malachite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22530" name="Picture 2" descr="http://1.bp.blogspot.com/_fqsRtTQRl3Y/TTTw39AzF_I/AAAAAAAAAHU/Nsye60V2rqs/s1600/Christmas+thru+MLK%252C+trips+and+FSG+1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/>
          <a:stretch/>
        </p:blipFill>
        <p:spPr bwMode="auto">
          <a:xfrm>
            <a:off x="5983277" y="3352800"/>
            <a:ext cx="3096126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aritainternational.com/storage/Penny-2007.jpg?__SQUARESPACE_CACHEVERSION=12992749569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r="16295"/>
          <a:stretch/>
        </p:blipFill>
        <p:spPr bwMode="auto">
          <a:xfrm>
            <a:off x="152400" y="4163156"/>
            <a:ext cx="1146153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8553" y="4409378"/>
            <a:ext cx="468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+   </a:t>
            </a:r>
            <a:r>
              <a:rPr lang="en-US" sz="3200" dirty="0" smtClean="0">
                <a:solidFill>
                  <a:srgbClr val="0070C0"/>
                </a:solidFill>
                <a:latin typeface="Arial Black" pitchFamily="34" charset="0"/>
              </a:rPr>
              <a:t>oxygen</a:t>
            </a:r>
            <a:r>
              <a:rPr lang="en-US" sz="3200" dirty="0" smtClean="0"/>
              <a:t>   + 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Hurry Up" pitchFamily="2" charset="0"/>
              </a:rPr>
              <a:t>salt</a:t>
            </a:r>
            <a:r>
              <a:rPr lang="en-US" sz="3200" b="1" dirty="0" smtClean="0"/>
              <a:t>   </a:t>
            </a:r>
            <a:r>
              <a:rPr lang="en-US" sz="3200" dirty="0" smtClean="0"/>
              <a:t>=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05840"/>
            <a:ext cx="43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Ultra Bold" pitchFamily="34" charset="0"/>
              </a:rPr>
              <a:t>Chemical Change! </a:t>
            </a:r>
            <a:endParaRPr lang="en-US" sz="2800" dirty="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93032"/>
            <a:ext cx="4724400" cy="121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pperplate Gothic Bold" pitchFamily="34" charset="0"/>
              </a:rPr>
              <a:t>Dancing Raisins –</a:t>
            </a:r>
            <a:br>
              <a:rPr lang="en-US" sz="2400" dirty="0" smtClean="0">
                <a:latin typeface="Copperplate Gothic Bold" pitchFamily="34" charset="0"/>
              </a:rPr>
            </a:br>
            <a:r>
              <a:rPr lang="en-US" sz="2400" dirty="0" smtClean="0">
                <a:latin typeface="Copperplate Gothic Bold" pitchFamily="34" charset="0"/>
              </a:rPr>
              <a:t> Physical or Chemical? </a:t>
            </a: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916" y="2623974"/>
            <a:ext cx="4299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Part 1 – The Bubbles</a:t>
            </a:r>
          </a:p>
          <a:p>
            <a:endParaRPr lang="en-US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Carbonated soda is a solution of water with CO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dissolved in it.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When pressure is reduced by opening the bottle, the gas comes out of the solution, forming bubbles.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3556" name="Picture 4" descr="http://www.deviantart.com/download/243757739/soda_bubbles_by_turtlegamer-d414k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14" y="2286000"/>
            <a:ext cx="4016883" cy="306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9711" y="5715000"/>
            <a:ext cx="363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Ultra Bold" pitchFamily="34" charset="0"/>
              </a:rPr>
              <a:t>Physical Change</a:t>
            </a:r>
            <a:endParaRPr lang="en-US" sz="2400" dirty="0">
              <a:latin typeface="Gill Sans Ultra Bold" pitchFamily="34" charset="0"/>
            </a:endParaRPr>
          </a:p>
        </p:txBody>
      </p:sp>
      <p:pic>
        <p:nvPicPr>
          <p:cNvPr id="23558" name="Picture 6" descr="http://3.bp.blogspot.com/_phw-bQkLNJo/TJg5V0TRN3I/AAAAAAAACLw/f0_2oao3xg0/s320/rai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306"/>
            <a:ext cx="2680220" cy="254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220" y="228600"/>
            <a:ext cx="605004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Part 2 – The Raisins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u="sng" dirty="0" smtClean="0">
                <a:solidFill>
                  <a:srgbClr val="7030A0"/>
                </a:solidFill>
                <a:latin typeface="Comic Sans MS" pitchFamily="66" charset="0"/>
              </a:rPr>
              <a:t>Going up!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CO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gas </a:t>
            </a:r>
            <a:r>
              <a:rPr lang="en-US" sz="2400" dirty="0" smtClean="0">
                <a:latin typeface="Comic Sans MS" pitchFamily="66" charset="0"/>
              </a:rPr>
              <a:t>come out of solution best on surfaces, like sides of glass or......on the </a:t>
            </a:r>
            <a:r>
              <a:rPr lang="en-US" sz="2400" dirty="0" smtClean="0">
                <a:latin typeface="Comic Sans MS" pitchFamily="66" charset="0"/>
              </a:rPr>
              <a:t>raisins.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These CO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bubbles increases the volume (but not really the mass).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When density (M/V) decreases to less than 1 g/mL, the </a:t>
            </a:r>
            <a:r>
              <a:rPr lang="en-US" sz="2400" dirty="0" err="1" smtClean="0">
                <a:latin typeface="Comic Sans MS" pitchFamily="66" charset="0"/>
              </a:rPr>
              <a:t>raisins+bubbles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float!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u="sng" dirty="0" smtClean="0">
                <a:solidFill>
                  <a:srgbClr val="7030A0"/>
                </a:solidFill>
                <a:latin typeface="Comic Sans MS" pitchFamily="66" charset="0"/>
              </a:rPr>
              <a:t>Coming down!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At the surface, some of the bubbles pop.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Volume of raisins/bubbles decreases.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When density (M/V) increases to more than 1 g/mL, raisins/bubbles sink. </a:t>
            </a:r>
            <a:endParaRPr lang="en-US" dirty="0"/>
          </a:p>
          <a:p>
            <a:endParaRPr lang="en-US" dirty="0"/>
          </a:p>
        </p:txBody>
      </p:sp>
      <p:pic>
        <p:nvPicPr>
          <p:cNvPr id="24578" name="Picture 2" descr="http://4.bp.blogspot.com/-9nLhs3MhmL0/T5OvPFvdHnI/AAAAAAAACHQ/fa51_Hl-f70/s400/dancing+raisins+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67" y="267033"/>
            <a:ext cx="27466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planet-science.com/umbraco/ImageGen.ashx?image=/media/111992/dancing%20raisin.jpg&amp;width=600&amp;constrai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313" y="4480893"/>
            <a:ext cx="2293645" cy="22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7164360" imgH="4876920"/>
        </mc:Choice>
        <mc:Fallback>
          <p:control name="ShockwaveFlash1" r:id="rId2" imgW="7164360" imgH="48769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1143000"/>
                  <a:ext cx="7164388" cy="4876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593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572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Copper Caper - Physical or Chemical?</vt:lpstr>
      <vt:lpstr>PowerPoint Presentation</vt:lpstr>
      <vt:lpstr>PowerPoint Presentation</vt:lpstr>
      <vt:lpstr>Dancing Raisins –  Physical or Chemical? </vt:lpstr>
      <vt:lpstr>PowerPoint Presentation</vt:lpstr>
      <vt:lpstr>PowerPoint Presentation</vt:lpstr>
      <vt:lpstr>It’s a Gas! Physical or Chemical?</vt:lpstr>
      <vt:lpstr>PowerPoint Presentation</vt:lpstr>
      <vt:lpstr>PowerPoint Presentation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AMAY</dc:creator>
  <cp:lastModifiedBy>Windows User</cp:lastModifiedBy>
  <cp:revision>58</cp:revision>
  <dcterms:created xsi:type="dcterms:W3CDTF">2011-11-17T12:47:40Z</dcterms:created>
  <dcterms:modified xsi:type="dcterms:W3CDTF">2015-04-09T17:08:57Z</dcterms:modified>
</cp:coreProperties>
</file>