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57" r:id="rId4"/>
    <p:sldId id="260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61" r:id="rId13"/>
    <p:sldId id="262" r:id="rId14"/>
  </p:sldIdLst>
  <p:sldSz cx="9144000" cy="6858000" type="screen4x3"/>
  <p:notesSz cx="9345613" cy="7045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49486" cy="3518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94023" y="1"/>
            <a:ext cx="4049486" cy="3518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AA3C6-4D0C-4DFF-A4F1-1B81A82BE29A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2281"/>
            <a:ext cx="4049486" cy="3518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94023" y="6692281"/>
            <a:ext cx="4049486" cy="3518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A1794-1D84-4EE6-B346-961B38296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44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7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9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2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2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5EEB-F305-4EFF-A98F-E0F03D83BC6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19821-A6FF-4E8C-9778-47C44942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2400"/>
            <a:ext cx="70866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pperplate Gothic Bold" pitchFamily="34" charset="0"/>
              </a:rPr>
              <a:t>Write definitions / descriptions for the following physical properties:</a:t>
            </a:r>
            <a:endParaRPr lang="en-US" sz="2000" dirty="0">
              <a:latin typeface="Copperplate Goth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79147"/>
              </p:ext>
            </p:extLst>
          </p:nvPr>
        </p:nvGraphicFramePr>
        <p:xfrm>
          <a:off x="742950" y="990600"/>
          <a:ext cx="7581900" cy="535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810000"/>
              </a:tblGrid>
              <a:tr h="4155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pperplate Gothic Bold" pitchFamily="34" charset="0"/>
                        </a:rPr>
                        <a:t>Physical Property</a:t>
                      </a:r>
                      <a:endParaRPr lang="en-US" sz="2000" dirty="0">
                        <a:latin typeface="Copperplate Goth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pperplate Gothic Bold" pitchFamily="34" charset="0"/>
                        </a:rPr>
                        <a:t>Definition/Description</a:t>
                      </a:r>
                      <a:endParaRPr lang="en-US" sz="2000" dirty="0">
                        <a:latin typeface="Copperplate Gothic Bold" pitchFamily="34" charset="0"/>
                      </a:endParaRPr>
                    </a:p>
                  </a:txBody>
                  <a:tcPr/>
                </a:tc>
              </a:tr>
              <a:tr h="5159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Physical appearance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Color, size (volume), shiny, dull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State of</a:t>
                      </a:r>
                      <a:r>
                        <a:rPr lang="en-US" sz="2000" baseline="0" dirty="0" smtClean="0">
                          <a:latin typeface="Candara" pitchFamily="34" charset="0"/>
                        </a:rPr>
                        <a:t> matter (at room temp)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Thermal conductivity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Electrical conductivity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Hardness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7429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Ductility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7429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Malleability</a:t>
                      </a:r>
                    </a:p>
                    <a:p>
                      <a:pPr marL="7429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Brittle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7300" y="6275882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opperplate Gothic Bold" pitchFamily="34" charset="0"/>
              </a:rPr>
              <a:t>If you need help, see Holt p.11</a:t>
            </a:r>
            <a:endParaRPr lang="en-US" sz="20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166" y="1524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Elements in a compounds </a:t>
            </a:r>
            <a:r>
              <a:rPr lang="en-US" sz="3200" b="1" dirty="0" smtClean="0"/>
              <a:t>can not </a:t>
            </a:r>
            <a:r>
              <a:rPr lang="en-US" sz="3200" dirty="0" smtClean="0"/>
              <a:t>be separated by </a:t>
            </a:r>
            <a:r>
              <a:rPr lang="en-US" sz="3200" u="sng" dirty="0" smtClean="0"/>
              <a:t>physical</a:t>
            </a:r>
            <a:r>
              <a:rPr lang="en-US" sz="3200" dirty="0" smtClean="0"/>
              <a:t> methods like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Filtration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Magnetism,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Distillation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Etc.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They can only be separated by </a:t>
            </a:r>
            <a:r>
              <a:rPr lang="en-US" sz="3200" u="sng" dirty="0" smtClean="0"/>
              <a:t>chemical </a:t>
            </a:r>
            <a:r>
              <a:rPr lang="en-US" sz="3200" dirty="0" smtClean="0"/>
              <a:t>methods </a:t>
            </a:r>
          </a:p>
          <a:p>
            <a:r>
              <a:rPr lang="en-US" sz="3200" dirty="0" smtClean="0"/>
              <a:t>…more on that later.</a:t>
            </a:r>
            <a:endParaRPr lang="en-US" sz="3200" dirty="0"/>
          </a:p>
        </p:txBody>
      </p:sp>
      <p:pic>
        <p:nvPicPr>
          <p:cNvPr id="6146" name="Picture 2" descr="http://img.sparknotes.com/content/sparklife/sparktalk/bleachvolc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260" y="1905000"/>
            <a:ext cx="566057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5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391400" cy="9144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Mixtures vs. Compounds </a:t>
            </a:r>
            <a:endParaRPr lang="en-US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0" y="1143000"/>
            <a:ext cx="5638800" cy="541020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Oval 1"/>
          <p:cNvSpPr>
            <a:spLocks noChangeArrowheads="1"/>
          </p:cNvSpPr>
          <p:nvPr/>
        </p:nvSpPr>
        <p:spPr bwMode="auto">
          <a:xfrm>
            <a:off x="3733800" y="1172704"/>
            <a:ext cx="5410200" cy="538049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19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19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  <a:sym typeface="Symbol" pitchFamily="18" charset="2"/>
              </a:rPr>
              <a:t>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sym typeface="Symbol" pitchFamily="18" charset="2"/>
            </a:endParaRPr>
          </a:p>
          <a:p>
            <a:pPr marL="0" marR="0" lvl="0" indent="19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787" y="1431310"/>
            <a:ext cx="345741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400" u="sng" dirty="0" smtClean="0"/>
              <a:t>Mixtures</a:t>
            </a:r>
            <a:r>
              <a:rPr lang="en-US" sz="2400" dirty="0" smtClean="0"/>
              <a:t>:</a:t>
            </a:r>
          </a:p>
          <a:p>
            <a:endParaRPr lang="en-US" dirty="0" smtClean="0"/>
          </a:p>
          <a:p>
            <a:r>
              <a:rPr lang="en-US" sz="2400" dirty="0" smtClean="0"/>
              <a:t>- Made of elements, compounds, or both.</a:t>
            </a:r>
          </a:p>
          <a:p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2060"/>
                </a:solidFill>
              </a:rPr>
              <a:t>Components DO NOT chemically combine.</a:t>
            </a:r>
          </a:p>
          <a:p>
            <a:r>
              <a:rPr lang="en-US" sz="2400" dirty="0" smtClean="0"/>
              <a:t>- Formed using any ratio of components. </a:t>
            </a:r>
          </a:p>
          <a:p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2060"/>
                </a:solidFill>
              </a:rPr>
              <a:t>No change in properties of components.</a:t>
            </a:r>
          </a:p>
          <a:p>
            <a:r>
              <a:rPr lang="en-US" sz="2400" dirty="0" smtClean="0"/>
              <a:t>- Can be separated by </a:t>
            </a:r>
          </a:p>
          <a:p>
            <a:r>
              <a:rPr lang="en-US" sz="2400" dirty="0" smtClean="0"/>
              <a:t>     physical methods.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98023" y="1473537"/>
            <a:ext cx="34160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400" u="sng" dirty="0" smtClean="0"/>
              <a:t>Compounds</a:t>
            </a:r>
            <a:r>
              <a:rPr lang="en-US" sz="2400" dirty="0" smtClean="0"/>
              <a:t>:</a:t>
            </a:r>
          </a:p>
          <a:p>
            <a:endParaRPr lang="en-US" dirty="0" smtClean="0"/>
          </a:p>
          <a:p>
            <a:r>
              <a:rPr lang="en-US" sz="2400" dirty="0" smtClean="0"/>
              <a:t>- Made of elements</a:t>
            </a:r>
          </a:p>
          <a:p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2060"/>
                </a:solidFill>
              </a:rPr>
              <a:t>Components combine chemically.</a:t>
            </a:r>
          </a:p>
          <a:p>
            <a:r>
              <a:rPr lang="en-US" sz="2400" dirty="0" smtClean="0"/>
              <a:t>- Formed using  specific ratio of components. </a:t>
            </a:r>
          </a:p>
          <a:p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2060"/>
                </a:solidFill>
              </a:rPr>
              <a:t>Has different properties than components.</a:t>
            </a:r>
          </a:p>
          <a:p>
            <a:r>
              <a:rPr lang="en-US" sz="2400" dirty="0" smtClean="0"/>
              <a:t>- Can be separated by chemical methods</a:t>
            </a:r>
            <a:r>
              <a:rPr lang="en-US" sz="2400" dirty="0"/>
              <a:t> </a:t>
            </a:r>
            <a:r>
              <a:rPr lang="en-US" sz="2400" dirty="0" smtClean="0"/>
              <a:t>(can not be separated physically)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673865"/>
            <a:ext cx="190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 Made of more than 1 substance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>
                <a:solidFill>
                  <a:schemeClr val="bg1"/>
                </a:solidFill>
              </a:rPr>
              <a:t>- Can be separated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3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7473" y="152400"/>
            <a:ext cx="33247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/>
              <a:t>Matter</a:t>
            </a:r>
            <a:r>
              <a:rPr lang="en-US" sz="3200" dirty="0" smtClean="0"/>
              <a:t> is either…..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7674" y="1222820"/>
            <a:ext cx="1905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Element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40505" y="1222820"/>
            <a:ext cx="226193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Compound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1201629"/>
            <a:ext cx="19050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Mixture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4958" y="2115303"/>
            <a:ext cx="248251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Pure substance that cannot be separated into simpler substances.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6833" y="4611231"/>
            <a:ext cx="254668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Examples</a:t>
            </a:r>
            <a:r>
              <a:rPr lang="en-US" sz="2800" dirty="0" smtClean="0"/>
              <a:t>: copper, oxygen, carbon, nitrogen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48263" y="2062657"/>
            <a:ext cx="234816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 or more elements </a:t>
            </a:r>
            <a:r>
              <a:rPr lang="en-US" sz="2800" b="1" dirty="0" smtClean="0"/>
              <a:t>chemically combined.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57900" y="2096996"/>
            <a:ext cx="2667000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 or more substances mixed together but NOT </a:t>
            </a:r>
            <a:r>
              <a:rPr lang="en-US" sz="2800" b="1" dirty="0" smtClean="0"/>
              <a:t>chemically combined.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5047015"/>
            <a:ext cx="3048000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Can be </a:t>
            </a:r>
            <a:r>
              <a:rPr lang="en-US" sz="2800" i="1" dirty="0" smtClean="0"/>
              <a:t>heterogeneous</a:t>
            </a:r>
            <a:r>
              <a:rPr lang="en-US" sz="2800" dirty="0" smtClean="0"/>
              <a:t> or </a:t>
            </a:r>
            <a:r>
              <a:rPr lang="en-US" sz="2800" i="1" dirty="0" smtClean="0"/>
              <a:t>homogeneous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385221"/>
            <a:ext cx="2113547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Examples: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algn="ctr"/>
            <a:r>
              <a:rPr lang="en-US" sz="2800" dirty="0" smtClean="0"/>
              <a:t>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752600" y="737175"/>
            <a:ext cx="2506578" cy="4644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</p:cNvCxnSpPr>
          <p:nvPr/>
        </p:nvCxnSpPr>
        <p:spPr>
          <a:xfrm>
            <a:off x="4509836" y="737175"/>
            <a:ext cx="0" cy="4644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>
            <a:off x="4724400" y="737175"/>
            <a:ext cx="2476500" cy="46445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8" idx="0"/>
          </p:cNvCxnSpPr>
          <p:nvPr/>
        </p:nvCxnSpPr>
        <p:spPr>
          <a:xfrm>
            <a:off x="1606216" y="1807595"/>
            <a:ext cx="0" cy="3077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9" idx="0"/>
          </p:cNvCxnSpPr>
          <p:nvPr/>
        </p:nvCxnSpPr>
        <p:spPr>
          <a:xfrm flipH="1">
            <a:off x="1590174" y="4362072"/>
            <a:ext cx="16042" cy="24915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87777" y="1807595"/>
            <a:ext cx="0" cy="255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71473" y="3878539"/>
            <a:ext cx="0" cy="4644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2" idx="0"/>
          </p:cNvCxnSpPr>
          <p:nvPr/>
        </p:nvCxnSpPr>
        <p:spPr>
          <a:xfrm>
            <a:off x="7391400" y="1786404"/>
            <a:ext cx="0" cy="31059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91400" y="4774652"/>
            <a:ext cx="0" cy="31059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7473" y="152400"/>
            <a:ext cx="33247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/>
              <a:t>Matter</a:t>
            </a:r>
            <a:r>
              <a:rPr lang="en-US" sz="3200" dirty="0" smtClean="0"/>
              <a:t> is either…..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7674" y="1222820"/>
            <a:ext cx="1905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Element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40505" y="1222820"/>
            <a:ext cx="226193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Compound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1201629"/>
            <a:ext cx="19050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Mixture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4958" y="2115303"/>
            <a:ext cx="2482515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16833" y="4611231"/>
            <a:ext cx="254668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Examples</a:t>
            </a:r>
            <a:r>
              <a:rPr lang="en-US" sz="2800" dirty="0" smtClean="0"/>
              <a:t>: copper, oxygen, carbon, nitrogen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48263" y="2062657"/>
            <a:ext cx="234816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057900" y="2096996"/>
            <a:ext cx="2667000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5047015"/>
            <a:ext cx="3048000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Can be </a:t>
            </a:r>
            <a:r>
              <a:rPr lang="en-US" sz="2800" i="1" dirty="0" smtClean="0"/>
              <a:t>heterogeneous</a:t>
            </a:r>
            <a:r>
              <a:rPr lang="en-US" sz="2800" dirty="0" smtClean="0"/>
              <a:t> or </a:t>
            </a:r>
            <a:r>
              <a:rPr lang="en-US" sz="2800" i="1" dirty="0" smtClean="0"/>
              <a:t>homogeneous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385221"/>
            <a:ext cx="2113547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Examples: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</a:p>
          <a:p>
            <a:pPr algn="ctr"/>
            <a:r>
              <a:rPr lang="en-US" sz="2800" dirty="0" smtClean="0"/>
              <a:t>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752600" y="737175"/>
            <a:ext cx="2506578" cy="46445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</p:cNvCxnSpPr>
          <p:nvPr/>
        </p:nvCxnSpPr>
        <p:spPr>
          <a:xfrm>
            <a:off x="4509836" y="737175"/>
            <a:ext cx="0" cy="4644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0"/>
          </p:cNvCxnSpPr>
          <p:nvPr/>
        </p:nvCxnSpPr>
        <p:spPr>
          <a:xfrm>
            <a:off x="4724400" y="737175"/>
            <a:ext cx="2476500" cy="46445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8" idx="0"/>
          </p:cNvCxnSpPr>
          <p:nvPr/>
        </p:nvCxnSpPr>
        <p:spPr>
          <a:xfrm>
            <a:off x="1606216" y="1807595"/>
            <a:ext cx="0" cy="30770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9" idx="0"/>
          </p:cNvCxnSpPr>
          <p:nvPr/>
        </p:nvCxnSpPr>
        <p:spPr>
          <a:xfrm flipH="1">
            <a:off x="1590174" y="4362072"/>
            <a:ext cx="16042" cy="24915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87777" y="1807595"/>
            <a:ext cx="0" cy="25506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371473" y="3878539"/>
            <a:ext cx="0" cy="4644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2" idx="0"/>
          </p:cNvCxnSpPr>
          <p:nvPr/>
        </p:nvCxnSpPr>
        <p:spPr>
          <a:xfrm>
            <a:off x="7391400" y="1786404"/>
            <a:ext cx="0" cy="31059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91400" y="4774652"/>
            <a:ext cx="0" cy="31059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8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2400"/>
            <a:ext cx="70866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pperplate Gothic Bold" pitchFamily="34" charset="0"/>
              </a:rPr>
              <a:t>Write definitions / descriptions for the following physical properties:</a:t>
            </a:r>
            <a:endParaRPr lang="en-US" sz="2000" dirty="0">
              <a:latin typeface="Copperplate Goth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03853"/>
              </p:ext>
            </p:extLst>
          </p:nvPr>
        </p:nvGraphicFramePr>
        <p:xfrm>
          <a:off x="742950" y="990600"/>
          <a:ext cx="7581900" cy="5610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810000"/>
              </a:tblGrid>
              <a:tr h="4155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pperplate Gothic Bold" pitchFamily="34" charset="0"/>
                        </a:rPr>
                        <a:t>Physical Property</a:t>
                      </a:r>
                      <a:endParaRPr lang="en-US" sz="2000" dirty="0">
                        <a:latin typeface="Copperplate Goth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pperplate Gothic Bold" pitchFamily="34" charset="0"/>
                        </a:rPr>
                        <a:t>Definition/Description</a:t>
                      </a:r>
                      <a:endParaRPr lang="en-US" sz="2000" dirty="0">
                        <a:latin typeface="Copperplate Gothic Bold" pitchFamily="34" charset="0"/>
                      </a:endParaRPr>
                    </a:p>
                  </a:txBody>
                  <a:tcPr/>
                </a:tc>
              </a:tr>
              <a:tr h="5159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Physical appearance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Color, size (volume), shiny, dull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State of</a:t>
                      </a:r>
                      <a:r>
                        <a:rPr lang="en-US" sz="2000" baseline="0" dirty="0" smtClean="0">
                          <a:latin typeface="Candara" pitchFamily="34" charset="0"/>
                        </a:rPr>
                        <a:t> matter (at room temp)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Solid, liquid,</a:t>
                      </a:r>
                      <a:r>
                        <a:rPr lang="en-US" sz="2000" baseline="0" dirty="0" smtClean="0"/>
                        <a:t> or gas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Mass / volume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Thermal conductivity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How well it conducts heat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Electrical conductivity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How well it conducts electricity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Hardness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7429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Ductility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Ability to be stretched into wire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7429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Malleability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/>
                        <a:t>Bendable, able to be hammered into thin sheet. </a:t>
                      </a:r>
                      <a:endParaRPr lang="en-US" sz="2000" dirty="0"/>
                    </a:p>
                  </a:txBody>
                  <a:tcPr/>
                </a:tc>
              </a:tr>
              <a:tr h="563611">
                <a:tc>
                  <a:txBody>
                    <a:bodyPr/>
                    <a:lstStyle/>
                    <a:p>
                      <a:pPr marL="742950" marR="0" lvl="2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latin typeface="Candara" pitchFamily="34" charset="0"/>
                        </a:rPr>
                        <a:t>Brittle</a:t>
                      </a:r>
                      <a:endParaRPr lang="en-US" sz="20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Inflexible, cracks/shatters easily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3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38552"/>
              </p:ext>
            </p:extLst>
          </p:nvPr>
        </p:nvGraphicFramePr>
        <p:xfrm>
          <a:off x="329200" y="701712"/>
          <a:ext cx="8580628" cy="600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713"/>
                <a:gridCol w="1762312"/>
                <a:gridCol w="5423603"/>
              </a:tblGrid>
              <a:tr h="6744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pperplate Gothic Bold" pitchFamily="34" charset="0"/>
                        </a:rPr>
                        <a:t>Group Name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pperplate Gothic Bold" pitchFamily="34" charset="0"/>
                        </a:rPr>
                        <a:t>Some Elements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pperplate Gothic Bold" pitchFamily="34" charset="0"/>
                        </a:rPr>
                        <a:t>Common Properties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/>
                </a:tc>
              </a:tr>
              <a:tr h="2211517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800" dirty="0"/>
                    </a:p>
                  </a:txBody>
                  <a:tcPr/>
                </a:tc>
              </a:tr>
              <a:tr h="1184595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  <a:tr h="1933367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89365"/>
            <a:ext cx="42672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pperplate Gothic Bold" pitchFamily="34" charset="0"/>
              </a:rPr>
              <a:t>Element Classification</a:t>
            </a:r>
            <a:endParaRPr lang="en-US" sz="2000" dirty="0">
              <a:latin typeface="Copperplate Goth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831616">
            <a:off x="281875" y="2226254"/>
            <a:ext cx="1536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Metals</a:t>
            </a:r>
            <a:endParaRPr lang="en-US" sz="2800" dirty="0">
              <a:solidFill>
                <a:srgbClr val="FF0000"/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046343">
            <a:off x="-23925" y="3930465"/>
            <a:ext cx="2247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Bodoni MT Black" pitchFamily="18" charset="0"/>
              </a:rPr>
              <a:t>METALLOIDS</a:t>
            </a:r>
            <a:endParaRPr lang="en-US" sz="20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8124502">
            <a:off x="-98044" y="5498096"/>
            <a:ext cx="2318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Bodoni MT Black" pitchFamily="18" charset="0"/>
              </a:rPr>
              <a:t>NON - METALS</a:t>
            </a:r>
            <a:endParaRPr lang="en-US" sz="2000" dirty="0">
              <a:solidFill>
                <a:srgbClr val="FF0000"/>
              </a:solidFill>
              <a:latin typeface="Bodoni MT Black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247" y="1418263"/>
            <a:ext cx="1451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iron </a:t>
            </a:r>
          </a:p>
          <a:p>
            <a:r>
              <a:rPr lang="en-US" sz="2400" dirty="0"/>
              <a:t>copper </a:t>
            </a:r>
          </a:p>
          <a:p>
            <a:r>
              <a:rPr lang="en-US" sz="2400" dirty="0"/>
              <a:t>tin </a:t>
            </a:r>
            <a:endParaRPr lang="en-US" sz="2400" dirty="0" smtClean="0"/>
          </a:p>
          <a:p>
            <a:r>
              <a:rPr lang="en-US" sz="2400" dirty="0" smtClean="0"/>
              <a:t>aluminum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67112" y="1301999"/>
            <a:ext cx="52720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Shiny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Very Good</a:t>
            </a:r>
            <a:r>
              <a:rPr lang="en-US" sz="2000" dirty="0"/>
              <a:t> conductors of heat and electricity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Ductile and malleable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High density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High melting point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Examples:  </a:t>
            </a:r>
            <a:r>
              <a:rPr lang="en-US" dirty="0"/>
              <a:t>Aluminum = </a:t>
            </a:r>
            <a:r>
              <a:rPr lang="en-US" dirty="0" smtClean="0"/>
              <a:t>660</a:t>
            </a:r>
            <a:r>
              <a:rPr lang="en-US" baseline="30000" dirty="0" smtClean="0"/>
              <a:t>o</a:t>
            </a:r>
            <a:r>
              <a:rPr lang="en-US" dirty="0" smtClean="0"/>
              <a:t>C 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  Copper </a:t>
            </a:r>
            <a:r>
              <a:rPr lang="en-US" dirty="0"/>
              <a:t>= 1084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2284" y="4842802"/>
            <a:ext cx="15937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chlorine, hydrogen, oxygen, carbon, </a:t>
            </a:r>
          </a:p>
          <a:p>
            <a:r>
              <a:rPr lang="en-US" sz="2000" dirty="0" smtClean="0"/>
              <a:t>Iodine, sulfur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12343" y="4857090"/>
            <a:ext cx="527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Dull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Very Poor</a:t>
            </a:r>
            <a:r>
              <a:rPr lang="en-US" sz="2000" dirty="0"/>
              <a:t> conductors of heat and electricity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Brittle or a gas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Low density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Most solid non-metals have low melting point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Example: Iodine = 113.5</a:t>
            </a:r>
            <a:r>
              <a:rPr lang="en-US" sz="2000" baseline="30000" dirty="0"/>
              <a:t>o</a:t>
            </a:r>
            <a:r>
              <a:rPr lang="en-US" sz="20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1448" y="3610324"/>
            <a:ext cx="156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silicon arsenic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0456" y="351799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Shiny or dull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Fair</a:t>
            </a:r>
            <a:r>
              <a:rPr lang="en-US" sz="2000" dirty="0"/>
              <a:t> conductors of heat and electricity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Somewhat malleable and ductile</a:t>
            </a:r>
          </a:p>
        </p:txBody>
      </p:sp>
    </p:spTree>
    <p:extLst>
      <p:ext uri="{BB962C8B-B14F-4D97-AF65-F5344CB8AC3E}">
        <p14:creationId xmlns:p14="http://schemas.microsoft.com/office/powerpoint/2010/main" val="142761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1.whsd.net/courses/J0078/Periodic__Table/periodic_tabl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2"/>
          <a:stretch/>
        </p:blipFill>
        <p:spPr bwMode="auto">
          <a:xfrm>
            <a:off x="338602" y="1447800"/>
            <a:ext cx="835793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5271" y="152400"/>
            <a:ext cx="6324600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pperplate Gothic Bold" pitchFamily="34" charset="0"/>
              </a:rPr>
              <a:t>The Periodic Table of Elements</a:t>
            </a:r>
            <a:endParaRPr lang="en-US" sz="32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9562" y="278514"/>
            <a:ext cx="8160098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Compound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- two 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or more elements 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chemically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combined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474" y="1754811"/>
            <a:ext cx="7874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Elements combine in a specific </a:t>
            </a:r>
            <a:r>
              <a:rPr lang="en-US" sz="2800" b="1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ratio:</a:t>
            </a:r>
            <a:endParaRPr lang="en-US" sz="2800" b="1" dirty="0"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2162" y="2335384"/>
            <a:ext cx="58045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Water</a:t>
            </a:r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   =  2 </a:t>
            </a:r>
            <a:r>
              <a:rPr lang="en-US" sz="2800" dirty="0">
                <a:latin typeface="Cooper Black" panose="0208090404030B020404" pitchFamily="18" charset="0"/>
                <a:cs typeface="Aharoni" panose="02010803020104030203" pitchFamily="2" charset="-79"/>
              </a:rPr>
              <a:t>hydrogen </a:t>
            </a:r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atoms </a:t>
            </a:r>
          </a:p>
          <a:p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			   + </a:t>
            </a:r>
          </a:p>
          <a:p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		1 oxygen atom</a:t>
            </a:r>
            <a:endParaRPr lang="en-US" sz="2800" dirty="0"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2162" y="4622906"/>
            <a:ext cx="6613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Carbon dioxide</a:t>
            </a:r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  =  1 carbon atom </a:t>
            </a:r>
          </a:p>
          <a:p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					+ </a:t>
            </a:r>
          </a:p>
          <a:p>
            <a:r>
              <a:rPr lang="en-US" sz="28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			      2 oxygen atoms</a:t>
            </a:r>
            <a:endParaRPr lang="en-US" sz="2800" dirty="0"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pic>
        <p:nvPicPr>
          <p:cNvPr id="1030" name="Picture 6" descr="http://sciencefairwater.com/wordpress/wp-content/uploads/2011/01/WaterMoleculeH2Ox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31" b="21455"/>
          <a:stretch/>
        </p:blipFill>
        <p:spPr bwMode="auto">
          <a:xfrm>
            <a:off x="1397204" y="3015412"/>
            <a:ext cx="1981200" cy="116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ruthnews.com.au/storage/images/co2_molecu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81" y="5368744"/>
            <a:ext cx="2478719" cy="100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5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228600"/>
            <a:ext cx="8111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Compounds can be described by a 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chemical formula</a:t>
            </a:r>
            <a:r>
              <a:rPr lang="en-US" sz="3200" b="1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:</a:t>
            </a:r>
            <a:endParaRPr lang="en-US" sz="3200" b="1" dirty="0"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5753" y="181289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Water  =  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H</a:t>
            </a:r>
            <a:r>
              <a:rPr lang="en-US" sz="3200" baseline="-25000" dirty="0" smtClean="0">
                <a:solidFill>
                  <a:srgbClr val="FFFF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O</a:t>
            </a:r>
            <a:endParaRPr lang="en-US" sz="3200" dirty="0">
              <a:solidFill>
                <a:srgbClr val="FFFF00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5752" y="3338613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panose="0208090404030B020404" pitchFamily="18" charset="0"/>
                <a:cs typeface="Aharoni" panose="02010803020104030203" pitchFamily="2" charset="-79"/>
              </a:rPr>
              <a:t>Carbon dioxide  =  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CO</a:t>
            </a:r>
            <a:r>
              <a:rPr lang="en-US" sz="3200" baseline="-25000" dirty="0" smtClean="0">
                <a:solidFill>
                  <a:srgbClr val="FFFF00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2</a:t>
            </a:r>
            <a:endParaRPr lang="en-US" sz="3200" baseline="-25000" dirty="0">
              <a:solidFill>
                <a:srgbClr val="FFFF00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pic>
        <p:nvPicPr>
          <p:cNvPr id="1030" name="Picture 6" descr="http://sciencefairwater.com/wordpress/wp-content/uploads/2011/01/WaterMoleculeH2Ox7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31" b="21455"/>
          <a:stretch/>
        </p:blipFill>
        <p:spPr bwMode="auto">
          <a:xfrm>
            <a:off x="1162941" y="1524655"/>
            <a:ext cx="1981200" cy="116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ruthnews.com.au/storage/images/co2_molecu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53" y="3088076"/>
            <a:ext cx="2666999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vignette1.wikia.nocookie.net/gcse/images/d/d5/Glucose.png/revision/latest?cb=200802201940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81990" y="4379056"/>
            <a:ext cx="1943100" cy="217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5044193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panose="0208090404030B020404" pitchFamily="18" charset="0"/>
              </a:rPr>
              <a:t>Glucose  =  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C</a:t>
            </a:r>
            <a:r>
              <a:rPr lang="en-US" sz="3200" baseline="-250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6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H</a:t>
            </a:r>
            <a:r>
              <a:rPr lang="en-US" sz="3200" baseline="-250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12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O</a:t>
            </a:r>
            <a:r>
              <a:rPr lang="en-US" sz="3200" baseline="-250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6</a:t>
            </a:r>
            <a:endParaRPr lang="en-US" sz="3200" baseline="-25000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6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7804" y="228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The properties of a </a:t>
            </a:r>
            <a:r>
              <a:rPr lang="en-US" sz="3200" dirty="0" smtClean="0">
                <a:solidFill>
                  <a:schemeClr val="bg2"/>
                </a:solidFill>
                <a:latin typeface="Cooper Black" panose="0208090404030B020404" pitchFamily="18" charset="0"/>
              </a:rPr>
              <a:t>compound</a:t>
            </a:r>
            <a:r>
              <a:rPr lang="en-US" sz="32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 are </a:t>
            </a:r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different</a:t>
            </a:r>
            <a:r>
              <a:rPr lang="en-US" sz="32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 than those of the elements it’s made of. </a:t>
            </a:r>
            <a:endParaRPr lang="en-US" sz="32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45373"/>
            <a:ext cx="2286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For example: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Sodium</a:t>
            </a:r>
            <a:r>
              <a:rPr lang="en-US" sz="3200" dirty="0" smtClean="0">
                <a:solidFill>
                  <a:schemeClr val="bg1"/>
                </a:solidFill>
              </a:rPr>
              <a:t> metal is highly reactive in water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5" name="ShockwaveFlash1" r:id="rId2" imgW="6400000" imgH="4800000"/>
        </mc:Choice>
        <mc:Fallback>
          <p:control name="ShockwaveFlash1" r:id="rId2" imgW="6400000" imgH="48000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2057400"/>
                  <a:ext cx="6400800" cy="4800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50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Chlorine is a yellow gas, and is toxic if inhaled. </a:t>
            </a:r>
            <a:endParaRPr lang="en-US" sz="3200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pic>
        <p:nvPicPr>
          <p:cNvPr id="4098" name="Picture 2" descr="Chlorine G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19" y="1626988"/>
            <a:ext cx="4191000" cy="451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webweaver.nu/clipart/img/historical/pirates/skull-crossbo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59" y="2552699"/>
            <a:ext cx="3333751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1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894" y="152400"/>
            <a:ext cx="8868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But chemically combine </a:t>
            </a:r>
            <a:r>
              <a:rPr lang="en-US" sz="3600" b="1" dirty="0" smtClean="0"/>
              <a:t>sodium</a:t>
            </a:r>
            <a:r>
              <a:rPr lang="en-US" sz="3600" dirty="0" smtClean="0"/>
              <a:t> with </a:t>
            </a:r>
            <a:r>
              <a:rPr lang="en-US" sz="3600" b="1" dirty="0" smtClean="0"/>
              <a:t>chlorine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pic>
        <p:nvPicPr>
          <p:cNvPr id="5122" name="Picture 2" descr="http://images.fineartamerica.com/images-medium-large/cut-sodium-metal-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5444" y1="44333" x2="35444" y2="44333"/>
                        <a14:foregroundMark x1="37222" y1="43444" x2="37222" y2="43444"/>
                        <a14:foregroundMark x1="40333" y1="43889" x2="40333" y2="43889"/>
                        <a14:foregroundMark x1="34556" y1="46444" x2="34556" y2="46444"/>
                        <a14:foregroundMark x1="32333" y1="49556" x2="32333" y2="49556"/>
                        <a14:backgroundMark x1="25111" y1="58444" x2="25111" y2="58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476" t="21297" r="18571" b="24318"/>
          <a:stretch/>
        </p:blipFill>
        <p:spPr bwMode="auto">
          <a:xfrm>
            <a:off x="1053885" y="1442672"/>
            <a:ext cx="2066440" cy="190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hlorine G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53782"/>
            <a:ext cx="2028107" cy="218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29000" y="1610987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1287453" y="3486829"/>
            <a:ext cx="6634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And you get a compound called…</a:t>
            </a:r>
            <a:endParaRPr lang="en-US" sz="3600" dirty="0"/>
          </a:p>
        </p:txBody>
      </p:sp>
      <p:pic>
        <p:nvPicPr>
          <p:cNvPr id="5124" name="Picture 4" descr="http://blog.smartbear.com/wp-content/uploads/imports/sa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97" y="4236770"/>
            <a:ext cx="3720120" cy="239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39339" y="4282253"/>
            <a:ext cx="472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panose="0208090404030B020404" pitchFamily="18" charset="0"/>
              </a:rPr>
              <a:t>Which is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oper Black" panose="0208090404030B020404" pitchFamily="18" charset="0"/>
              </a:rPr>
              <a:t>explosive in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oper Black" panose="0208090404030B020404" pitchFamily="18" charset="0"/>
              </a:rPr>
              <a:t>a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ooper Black" panose="0208090404030B020404" pitchFamily="18" charset="0"/>
              </a:rPr>
              <a:t>or toxic.</a:t>
            </a:r>
            <a:endParaRPr lang="en-US" sz="32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6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7980</TotalTime>
  <Words>504</Words>
  <Application>Microsoft Office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Mixtures vs. Compounds 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42</cp:revision>
  <cp:lastPrinted>2015-04-01T12:10:09Z</cp:lastPrinted>
  <dcterms:created xsi:type="dcterms:W3CDTF">2012-12-11T13:47:20Z</dcterms:created>
  <dcterms:modified xsi:type="dcterms:W3CDTF">2015-04-01T17:03:14Z</dcterms:modified>
</cp:coreProperties>
</file>