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6C53"/>
    <a:srgbClr val="A9887E"/>
    <a:srgbClr val="FFCC66"/>
    <a:srgbClr val="E97A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B187-2289-451C-B08A-B7E66788D128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8E2F-DEA2-49D6-9CD9-E5F29E70C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495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B187-2289-451C-B08A-B7E66788D128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8E2F-DEA2-49D6-9CD9-E5F29E70C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17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B187-2289-451C-B08A-B7E66788D128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8E2F-DEA2-49D6-9CD9-E5F29E70C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96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B187-2289-451C-B08A-B7E66788D128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8E2F-DEA2-49D6-9CD9-E5F29E70C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27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B187-2289-451C-B08A-B7E66788D128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8E2F-DEA2-49D6-9CD9-E5F29E70C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288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B187-2289-451C-B08A-B7E66788D128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8E2F-DEA2-49D6-9CD9-E5F29E70C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3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B187-2289-451C-B08A-B7E66788D128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8E2F-DEA2-49D6-9CD9-E5F29E70C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54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B187-2289-451C-B08A-B7E66788D128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8E2F-DEA2-49D6-9CD9-E5F29E70C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44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B187-2289-451C-B08A-B7E66788D128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8E2F-DEA2-49D6-9CD9-E5F29E70C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43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B187-2289-451C-B08A-B7E66788D128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8E2F-DEA2-49D6-9CD9-E5F29E70C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02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B187-2289-451C-B08A-B7E66788D128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8E2F-DEA2-49D6-9CD9-E5F29E70C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56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FB187-2289-451C-B08A-B7E66788D128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D8E2F-DEA2-49D6-9CD9-E5F29E70C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84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star+wars+explosion&amp;source=images&amp;cd=&amp;cad=rja&amp;docid=ZYGThjPJL9LrHM&amp;tbnid=lhSzyUTQ_rietM:&amp;ved=0CAUQjRw&amp;url=http://www.ign.com/articles/2006/05/10/e3-2006-star-wars-next-gen-eyes-on&amp;ei=MRJTUcOnA-6P0QH-tIH4Ag&amp;bvm=bv.44342787,d.dmg&amp;psig=AFQjCNExsToiKDFnp89h9LkXIDOm6t5rKw&amp;ust=1364484976352630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m/url?sa=i&amp;rct=j&amp;q=falling+brick&amp;source=images&amp;cd=&amp;docid=dhMIsQBzvtLBAM&amp;tbnid=7Fyiy99ZpdE1HM:&amp;ved=0CAUQjRw&amp;url=http://www.clipartof.com/portfolio/toonaday/illustration/cartoon-brick-falling-on-a-construction-guy-in-a-man-hole-1047124.html&amp;ei=bkNUUZH8EamW0QHu44GwDw&amp;bvm=bv.44342787,d.dmg&amp;psig=AFQjCNFN8RMn2ZZN1DP87yBebL29KN4u0A&amp;ust=136456313112851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://www.google.com/url?sa=i&amp;rct=j&amp;q=funny+high+diving+into+pool&amp;source=images&amp;cd=&amp;docid=RuSLDUpnoRonlM&amp;tbnid=nHdOVWpb18BuuM:&amp;ved=&amp;url=http://www.ebaumsworld.com/tags/pool&amp;ei=E0RUUbH5J43D4APkgIG4DQ&amp;bvm=bv.44342787,d.dmg&amp;psig=AFQjCNEQG6nOo81Nzg3Edz3SCriuU-c_tg&amp;ust=1364563348419964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fuel&amp;source=images&amp;cd=&amp;cad=rja&amp;docid=32B0-UOVUHm5dM&amp;tbnid=-e--8EK3aHls0M:&amp;ved=0CAUQjRw&amp;url=http://dimedigger.com/ways-save-money-fuel/&amp;ei=wiFTUajNIeW_0AHHoYDACg&amp;bvm=bv.44342787,d.dmg&amp;psig=AFQjCNGoL-CN1iPaN4lmXZtvjYyIKIiMWA&amp;ust=136448868448311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google.com/url?sa=i&amp;rct=j&amp;q=energy+lifting&amp;source=images&amp;cd=&amp;cad=rja&amp;docid=rbXKSAWkhXfmLM&amp;tbnid=IzuzbuffaK4eJM:&amp;ved=0CAUQjRw&amp;url=http://www.masterfile.com/stock-photography/image/400-04255416/Energy-superhero-lifting-a-car-in-his-fight-against-energy-wasters.&amp;ei=_iFTUfjhPIXN0wHVsICgAg&amp;bvm=bv.44342787,d.dmg&amp;psig=AFQjCNHcz_k3Hu4ouWsf47B8xzjrr0n-fQ&amp;ust=136448906306464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http://www.google.com/url?sa=i&amp;rct=j&amp;q=tug+pushing+barge&amp;source=images&amp;cd=&amp;cad=rja&amp;docid=8cMYb9pbB4A1dM&amp;tbnid=5H-1RMk1CtmT1M:&amp;ved=0CAUQjRw&amp;url=http://www.mysticriverpartners.com/marine-consulting-services.html&amp;ei=th5TUayrL-610AG514HgDQ&amp;bvm=bv.44342787,d.dmg&amp;psig=AFQjCNH7QDX9AIUO2tCUB87nQv-Efdr3RA&amp;ust=136448815099581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cannon+firing&amp;source=images&amp;cd=&amp;cad=rja&amp;docid=elxoDO4f4D4dcM&amp;tbnid=SJrFe06J9dg3sM:&amp;ved=0CAUQjRw&amp;url=http://www.ohiohistory.org/museums-and-historic-sites/museum--historic-sites-by-name/fort-meigs&amp;ei=dR9TUZ_TMe3O0QH_-oDABw&amp;bvm=bv.44342787,d.dmg&amp;psig=AFQjCNEZkBaYwJnQei6TdIyZ-1UjuS_uxg&amp;ust=1364488412808532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www.google.com/url?sa=i&amp;rct=j&amp;q=katniss+everdeen&amp;source=images&amp;cd=&amp;cad=rja&amp;docid=UuuBbLbTge_luM&amp;tbnid=Xj-bauvrgzishM:&amp;ved=0CAUQjRw&amp;url=http://www.guardian.co.uk/sport/2012/jul/27/hunger-games-credited-archery-cool&amp;ei=UsxQUd_ACojB0QGA-oHgDQ&amp;bvm=bv.44158598,d.dmg&amp;psig=AFQjCNHLH8GuAj7keHOjH_NvJOUuteZq3w&amp;ust=136433600876770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peopole+look+lik+epets&amp;source=images&amp;cd=&amp;cad=rja&amp;docid=8YfUfigsXBRQwM&amp;tbnid=WBkOx0HkbM569M:&amp;ved=0CAUQjRw&amp;url=http://jezebel.com/pets-who-look-like-people/&amp;ei=8SVTUcT_EceR0QG_4ICIDA&amp;bvm=bv.44342787,d.dmg&amp;psig=AFQjCNEg8gm5VIV01-wLBHzhaQN6_8U06Q&amp;ust=136449007829397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www.google.com/url?sa=i&amp;rct=j&amp;q=peopole+look+lik+epets&amp;source=images&amp;cd=&amp;cad=rja&amp;docid=VN390dRNg2b_JM&amp;tbnid=gOyu8xgugRy2LM:&amp;ved=0CAUQjRw&amp;url=http://kaitlinring.wordpress.com/tag/dogs/&amp;ei=HyZTUaG2DOmW0QHl0IGgCw&amp;psig=AFQjCNFSQkj_4j-idJ6TWC6RDkq9T8gwEA&amp;ust=1364490125974509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://www.google.com/url?sa=i&amp;rct=j&amp;q=tug+pushing+barge&amp;source=images&amp;cd=&amp;cad=rja&amp;docid=8cMYb9pbB4A1dM&amp;tbnid=5H-1RMk1CtmT1M:&amp;ved=0CAUQjRw&amp;url=http://www.mysticriverpartners.com/marine-consulting-services.html&amp;ei=th5TUayrL-610AG514HgDQ&amp;bvm=bv.44342787,d.dmg&amp;psig=AFQjCNH7QDX9AIUO2tCUB87nQv-Efdr3RA&amp;ust=1364488150995817" TargetMode="External"/><Relationship Id="rId7" Type="http://schemas.openxmlformats.org/officeDocument/2006/relationships/hyperlink" Target="http://www.google.com/url?sa=i&amp;rct=j&amp;q=funny+lifting+backpack&amp;source=images&amp;cd=&amp;cad=rja&amp;docid=h5Kb44g_kD8FcM&amp;tbnid=bAyXCmi5g-wRUM:&amp;ved=0CAUQjRw&amp;url=http://nakedenvelope.com/2013/01/20/the-dos-and-donts-of-backpacking-packing/&amp;ei=5DFTUYL2DuSL0QHJ8IH4CQ&amp;bvm=bv.44342787,d.dmg&amp;psig=AFQjCNHp4svHJhDHNsNZUy1jaUOMS4xahQ&amp;ust=1364493110189548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www.google.com/url?sa=i&amp;rct=j&amp;q=katniss+everdeen&amp;source=images&amp;cd=&amp;cad=rja&amp;docid=UuuBbLbTge_luM&amp;tbnid=Xj-bauvrgzishM:&amp;ved=0CAUQjRw&amp;url=http://www.guardian.co.uk/sport/2012/jul/27/hunger-games-credited-archery-cool&amp;ei=UsxQUd_ACojB0QGA-oHgDQ&amp;bvm=bv.44158598,d.dmg&amp;psig=AFQjCNHLH8GuAj7keHOjH_NvJOUuteZq3w&amp;ust=1364336008767706" TargetMode="Externa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2533" y="228600"/>
            <a:ext cx="3429000" cy="914399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Jokerman" pitchFamily="82" charset="0"/>
              </a:rPr>
              <a:t>Energy</a:t>
            </a:r>
            <a:endParaRPr lang="en-US" sz="6000" dirty="0">
              <a:solidFill>
                <a:schemeClr val="bg1"/>
              </a:solidFill>
              <a:latin typeface="Jokerman" pitchFamily="82" charset="0"/>
            </a:endParaRPr>
          </a:p>
        </p:txBody>
      </p:sp>
      <p:pic>
        <p:nvPicPr>
          <p:cNvPr id="1026" name="Picture 2" descr="http://ps3media.ign.com/ps3/image/article/705/705550/star-wars-force-unleashed-untitled-2006050711282379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7" y="1371599"/>
            <a:ext cx="9033933" cy="508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02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" y="685800"/>
            <a:ext cx="4419600" cy="4800600"/>
            <a:chOff x="152400" y="685800"/>
            <a:chExt cx="4419600" cy="4800600"/>
          </a:xfrm>
        </p:grpSpPr>
        <p:sp>
          <p:nvSpPr>
            <p:cNvPr id="4" name="Can 3"/>
            <p:cNvSpPr/>
            <p:nvPr/>
          </p:nvSpPr>
          <p:spPr>
            <a:xfrm>
              <a:off x="2514600" y="3886200"/>
              <a:ext cx="533400" cy="1600200"/>
            </a:xfrm>
            <a:prstGeom prst="can">
              <a:avLst/>
            </a:prstGeom>
            <a:solidFill>
              <a:srgbClr val="A9887E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an 4"/>
            <p:cNvSpPr/>
            <p:nvPr/>
          </p:nvSpPr>
          <p:spPr>
            <a:xfrm>
              <a:off x="762000" y="2362200"/>
              <a:ext cx="533400" cy="3124200"/>
            </a:xfrm>
            <a:prstGeom prst="can">
              <a:avLst/>
            </a:prstGeom>
            <a:solidFill>
              <a:srgbClr val="A9887E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609600" y="5486400"/>
              <a:ext cx="3962400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371600" y="36576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2m</a:t>
              </a:r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1371600" y="2438400"/>
              <a:ext cx="0" cy="297180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3200400" y="3886200"/>
              <a:ext cx="0" cy="160020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200400" y="44958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dirty="0" smtClean="0"/>
                <a:t>m</a:t>
              </a:r>
              <a:endParaRPr lang="en-US" dirty="0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26571" y1="38571" x2="26571" y2="38571"/>
                          <a14:foregroundMark x1="28286" y1="40714" x2="28286" y2="40714"/>
                          <a14:foregroundMark x1="30000" y1="43571" x2="30000" y2="43571"/>
                          <a14:foregroundMark x1="27143" y1="41571" x2="27143" y2="41571"/>
                          <a14:foregroundMark x1="30143" y1="39857" x2="30143" y2="39857"/>
                          <a14:foregroundMark x1="23714" y1="39429" x2="23714" y2="39429"/>
                          <a14:foregroundMark x1="28429" y1="44143" x2="28429" y2="44143"/>
                          <a14:foregroundMark x1="31714" y1="42143" x2="31714" y2="42143"/>
                          <a14:foregroundMark x1="70714" y1="35286" x2="70714" y2="35286"/>
                          <a14:foregroundMark x1="73286" y1="35714" x2="73286" y2="35714"/>
                          <a14:foregroundMark x1="75143" y1="36714" x2="75143" y2="36714"/>
                          <a14:foregroundMark x1="75143" y1="41429" x2="75143" y2="41429"/>
                          <a14:foregroundMark x1="27000" y1="45143" x2="27000" y2="45143"/>
                          <a14:foregroundMark x1="25429" y1="43000" x2="25429" y2="43000"/>
                          <a14:foregroundMark x1="75429" y1="38571" x2="75429" y2="38571"/>
                        </a14:backgroundRemoval>
                      </a14:imgEffect>
                    </a14:imgLayer>
                  </a14:imgProps>
                </a:ext>
              </a:extLst>
            </a:blip>
            <a:srcRect l="15740" t="9240" r="22705" b="8290"/>
            <a:stretch/>
          </p:blipFill>
          <p:spPr>
            <a:xfrm>
              <a:off x="152400" y="685800"/>
              <a:ext cx="1500949" cy="201097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26571" y1="38571" x2="26571" y2="38571"/>
                          <a14:foregroundMark x1="28286" y1="40714" x2="28286" y2="40714"/>
                          <a14:foregroundMark x1="30000" y1="43571" x2="30000" y2="43571"/>
                          <a14:foregroundMark x1="27143" y1="41571" x2="27143" y2="41571"/>
                          <a14:foregroundMark x1="30143" y1="39857" x2="30143" y2="39857"/>
                          <a14:foregroundMark x1="23714" y1="39429" x2="23714" y2="39429"/>
                          <a14:foregroundMark x1="28429" y1="44143" x2="28429" y2="44143"/>
                          <a14:foregroundMark x1="31714" y1="42143" x2="31714" y2="42143"/>
                          <a14:foregroundMark x1="70714" y1="35286" x2="70714" y2="35286"/>
                          <a14:foregroundMark x1="73286" y1="35714" x2="73286" y2="35714"/>
                          <a14:foregroundMark x1="75143" y1="36714" x2="75143" y2="36714"/>
                          <a14:foregroundMark x1="75143" y1="41429" x2="75143" y2="41429"/>
                          <a14:foregroundMark x1="27000" y1="45143" x2="27000" y2="45143"/>
                          <a14:foregroundMark x1="25429" y1="43000" x2="25429" y2="43000"/>
                          <a14:foregroundMark x1="75429" y1="38571" x2="75429" y2="38571"/>
                        </a14:backgroundRemoval>
                      </a14:imgEffect>
                    </a14:imgLayer>
                  </a14:imgProps>
                </a:ext>
              </a:extLst>
            </a:blip>
            <a:srcRect l="15740" t="9240" r="22705" b="8290"/>
            <a:stretch/>
          </p:blipFill>
          <p:spPr>
            <a:xfrm>
              <a:off x="1905000" y="2209800"/>
              <a:ext cx="1500949" cy="2010975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1524000" y="609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More G.P.E.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3352800" y="2209800"/>
            <a:ext cx="1524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Less G.P.E.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4953000" y="228600"/>
            <a:ext cx="3733800" cy="4185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Remember W = ΔE.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So the G.P.E. of each Grumpy Cat is equal to the </a:t>
            </a:r>
            <a:r>
              <a:rPr lang="en-US" sz="2800" b="1" dirty="0" smtClean="0"/>
              <a:t>work</a:t>
            </a:r>
            <a:r>
              <a:rPr lang="en-US" sz="2800" dirty="0" smtClean="0"/>
              <a:t> it took to lift him up on to his post:</a:t>
            </a:r>
          </a:p>
          <a:p>
            <a:endParaRPr lang="en-US" sz="2400" dirty="0"/>
          </a:p>
          <a:p>
            <a:r>
              <a:rPr lang="en-US" sz="2800" dirty="0" smtClean="0"/>
              <a:t>G.P.E. = </a:t>
            </a:r>
            <a:r>
              <a:rPr lang="en-US" sz="2800" dirty="0" smtClean="0">
                <a:solidFill>
                  <a:srgbClr val="7030A0"/>
                </a:solidFill>
              </a:rPr>
              <a:t>Work</a:t>
            </a:r>
          </a:p>
          <a:p>
            <a:r>
              <a:rPr lang="en-US" sz="2800" dirty="0" smtClean="0"/>
              <a:t>G.P.E. = </a:t>
            </a:r>
            <a:r>
              <a:rPr lang="en-US" sz="2800" dirty="0" smtClean="0">
                <a:solidFill>
                  <a:srgbClr val="7030A0"/>
                </a:solidFill>
              </a:rPr>
              <a:t>Force x Distance</a:t>
            </a: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486400" y="4572000"/>
            <a:ext cx="1219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Weight</a:t>
            </a:r>
            <a:r>
              <a:rPr lang="en-US" sz="2400" dirty="0" smtClean="0"/>
              <a:t> of the cat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6934200" y="4572000"/>
            <a:ext cx="1524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Height </a:t>
            </a:r>
            <a:r>
              <a:rPr lang="en-US" sz="2400" dirty="0" smtClean="0"/>
              <a:t> of cat above ground</a:t>
            </a:r>
            <a:endParaRPr lang="en-US" sz="2400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6248400" y="4114800"/>
            <a:ext cx="3810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7543800" y="4114800"/>
            <a:ext cx="228600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505200" y="5943600"/>
            <a:ext cx="449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G.P.E. = Weight x Height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9859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349" y="228600"/>
            <a:ext cx="3124200" cy="958850"/>
          </a:xfrm>
        </p:spPr>
        <p:txBody>
          <a:bodyPr>
            <a:normAutofit/>
          </a:bodyPr>
          <a:lstStyle/>
          <a:p>
            <a:r>
              <a:rPr lang="en-US" sz="4800" u="sng" dirty="0" smtClean="0">
                <a:latin typeface="Jokerman" pitchFamily="82" charset="0"/>
              </a:rPr>
              <a:t>Example</a:t>
            </a:r>
            <a:endParaRPr lang="en-US" sz="4800" u="sng" dirty="0">
              <a:latin typeface="Jokerm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9600" y="228600"/>
            <a:ext cx="449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G.P.E. = Weight x Height</a:t>
            </a:r>
            <a:endParaRPr lang="en-US" sz="3200" dirty="0"/>
          </a:p>
        </p:txBody>
      </p:sp>
      <p:grpSp>
        <p:nvGrpSpPr>
          <p:cNvPr id="5" name="Group 4"/>
          <p:cNvGrpSpPr/>
          <p:nvPr/>
        </p:nvGrpSpPr>
        <p:grpSpPr>
          <a:xfrm>
            <a:off x="381000" y="1407337"/>
            <a:ext cx="4419600" cy="4800600"/>
            <a:chOff x="152400" y="685800"/>
            <a:chExt cx="4419600" cy="4800600"/>
          </a:xfrm>
        </p:grpSpPr>
        <p:sp>
          <p:nvSpPr>
            <p:cNvPr id="6" name="Can 5"/>
            <p:cNvSpPr/>
            <p:nvPr/>
          </p:nvSpPr>
          <p:spPr>
            <a:xfrm>
              <a:off x="2514600" y="3886200"/>
              <a:ext cx="533400" cy="1600200"/>
            </a:xfrm>
            <a:prstGeom prst="can">
              <a:avLst/>
            </a:prstGeom>
            <a:solidFill>
              <a:srgbClr val="A9887E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an 6"/>
            <p:cNvSpPr/>
            <p:nvPr/>
          </p:nvSpPr>
          <p:spPr>
            <a:xfrm>
              <a:off x="762000" y="2362200"/>
              <a:ext cx="533400" cy="3124200"/>
            </a:xfrm>
            <a:prstGeom prst="can">
              <a:avLst/>
            </a:prstGeom>
            <a:solidFill>
              <a:srgbClr val="A9887E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09600" y="5486400"/>
              <a:ext cx="3962400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371600" y="36576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2m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1371600" y="2438400"/>
              <a:ext cx="0" cy="297180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3200400" y="3886200"/>
              <a:ext cx="0" cy="160020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200400" y="44958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dirty="0" smtClean="0"/>
                <a:t>m</a:t>
              </a:r>
              <a:endParaRPr lang="en-US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26571" y1="38571" x2="26571" y2="38571"/>
                          <a14:foregroundMark x1="28286" y1="40714" x2="28286" y2="40714"/>
                          <a14:foregroundMark x1="30000" y1="43571" x2="30000" y2="43571"/>
                          <a14:foregroundMark x1="27143" y1="41571" x2="27143" y2="41571"/>
                          <a14:foregroundMark x1="30143" y1="39857" x2="30143" y2="39857"/>
                          <a14:foregroundMark x1="23714" y1="39429" x2="23714" y2="39429"/>
                          <a14:foregroundMark x1="28429" y1="44143" x2="28429" y2="44143"/>
                          <a14:foregroundMark x1="31714" y1="42143" x2="31714" y2="42143"/>
                          <a14:foregroundMark x1="70714" y1="35286" x2="70714" y2="35286"/>
                          <a14:foregroundMark x1="73286" y1="35714" x2="73286" y2="35714"/>
                          <a14:foregroundMark x1="75143" y1="36714" x2="75143" y2="36714"/>
                          <a14:foregroundMark x1="75143" y1="41429" x2="75143" y2="41429"/>
                          <a14:foregroundMark x1="27000" y1="45143" x2="27000" y2="45143"/>
                          <a14:foregroundMark x1="25429" y1="43000" x2="25429" y2="43000"/>
                          <a14:foregroundMark x1="75429" y1="38571" x2="75429" y2="38571"/>
                        </a14:backgroundRemoval>
                      </a14:imgEffect>
                    </a14:imgLayer>
                  </a14:imgProps>
                </a:ext>
              </a:extLst>
            </a:blip>
            <a:srcRect l="15740" t="9240" r="22705" b="8290"/>
            <a:stretch/>
          </p:blipFill>
          <p:spPr>
            <a:xfrm>
              <a:off x="152400" y="685800"/>
              <a:ext cx="1500949" cy="201097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26571" y1="38571" x2="26571" y2="38571"/>
                          <a14:foregroundMark x1="28286" y1="40714" x2="28286" y2="40714"/>
                          <a14:foregroundMark x1="30000" y1="43571" x2="30000" y2="43571"/>
                          <a14:foregroundMark x1="27143" y1="41571" x2="27143" y2="41571"/>
                          <a14:foregroundMark x1="30143" y1="39857" x2="30143" y2="39857"/>
                          <a14:foregroundMark x1="23714" y1="39429" x2="23714" y2="39429"/>
                          <a14:foregroundMark x1="28429" y1="44143" x2="28429" y2="44143"/>
                          <a14:foregroundMark x1="31714" y1="42143" x2="31714" y2="42143"/>
                          <a14:foregroundMark x1="70714" y1="35286" x2="70714" y2="35286"/>
                          <a14:foregroundMark x1="73286" y1="35714" x2="73286" y2="35714"/>
                          <a14:foregroundMark x1="75143" y1="36714" x2="75143" y2="36714"/>
                          <a14:foregroundMark x1="75143" y1="41429" x2="75143" y2="41429"/>
                          <a14:foregroundMark x1="27000" y1="45143" x2="27000" y2="45143"/>
                          <a14:foregroundMark x1="25429" y1="43000" x2="25429" y2="43000"/>
                          <a14:foregroundMark x1="75429" y1="38571" x2="75429" y2="38571"/>
                        </a14:backgroundRemoval>
                      </a14:imgEffect>
                    </a14:imgLayer>
                  </a14:imgProps>
                </a:ext>
              </a:extLst>
            </a:blip>
            <a:srcRect l="15740" t="9240" r="22705" b="8290"/>
            <a:stretch/>
          </p:blipFill>
          <p:spPr>
            <a:xfrm>
              <a:off x="1905000" y="2209800"/>
              <a:ext cx="1500949" cy="2010975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4191000" y="1082445"/>
            <a:ext cx="4800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Calculate the GPE of each 5kg Grumpy Cat.</a:t>
            </a:r>
          </a:p>
          <a:p>
            <a:endParaRPr 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Step 1: We need the </a:t>
            </a:r>
            <a:r>
              <a:rPr lang="en-US" sz="2400" u="sng" dirty="0" smtClean="0">
                <a:latin typeface="Comic Sans MS" pitchFamily="66" charset="0"/>
              </a:rPr>
              <a:t>weight</a:t>
            </a:r>
            <a:r>
              <a:rPr lang="en-US" sz="2400" dirty="0" smtClean="0">
                <a:latin typeface="Comic Sans MS" pitchFamily="66" charset="0"/>
              </a:rPr>
              <a:t> of the cats.</a:t>
            </a:r>
          </a:p>
          <a:p>
            <a:pPr algn="ctr"/>
            <a:r>
              <a:rPr lang="en-US" sz="2400" dirty="0" smtClean="0">
                <a:latin typeface="Comic Sans MS" pitchFamily="66" charset="0"/>
              </a:rPr>
              <a:t>5kg x 9.8 m/s</a:t>
            </a:r>
            <a:r>
              <a:rPr lang="en-US" sz="2400" baseline="30000" dirty="0" smtClean="0">
                <a:latin typeface="Comic Sans MS" pitchFamily="66" charset="0"/>
              </a:rPr>
              <a:t>2</a:t>
            </a:r>
            <a:r>
              <a:rPr lang="en-US" sz="2400" dirty="0" smtClean="0">
                <a:latin typeface="Comic Sans MS" pitchFamily="66" charset="0"/>
              </a:rPr>
              <a:t> =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49N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Step 2: Calculate GPE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Comic Sans MS" pitchFamily="66" charset="0"/>
              </a:rPr>
              <a:t>  </a:t>
            </a:r>
            <a:r>
              <a:rPr lang="en-US" sz="2400" u="sng" dirty="0" smtClean="0">
                <a:solidFill>
                  <a:srgbClr val="0070C0"/>
                </a:solidFill>
                <a:latin typeface="Comic Sans MS" pitchFamily="66" charset="0"/>
              </a:rPr>
              <a:t>Cat </a:t>
            </a:r>
            <a:r>
              <a:rPr lang="en-US" sz="2400" u="sng" dirty="0" smtClean="0">
                <a:solidFill>
                  <a:srgbClr val="0070C0"/>
                </a:solidFill>
                <a:latin typeface="Comic Sans MS" pitchFamily="66" charset="0"/>
              </a:rPr>
              <a:t>1</a:t>
            </a:r>
            <a:r>
              <a:rPr lang="en-US" sz="2400" dirty="0" smtClean="0">
                <a:solidFill>
                  <a:srgbClr val="0070C0"/>
                </a:solidFill>
                <a:latin typeface="Comic Sans MS" pitchFamily="66" charset="0"/>
              </a:rPr>
              <a:t>: </a:t>
            </a:r>
            <a:r>
              <a:rPr lang="en-US" sz="2400" dirty="0" smtClean="0">
                <a:latin typeface="Comic Sans MS" pitchFamily="66" charset="0"/>
              </a:rPr>
              <a:t>GPE = W x H</a:t>
            </a:r>
          </a:p>
          <a:p>
            <a:r>
              <a:rPr lang="en-US" sz="2400" dirty="0" smtClean="0">
                <a:latin typeface="Comic Sans MS" pitchFamily="66" charset="0"/>
              </a:rPr>
              <a:t>	</a:t>
            </a:r>
            <a:r>
              <a:rPr lang="en-US" sz="2400" dirty="0" smtClean="0">
                <a:latin typeface="Comic Sans MS" pitchFamily="66" charset="0"/>
              </a:rPr>
              <a:t>  GPE </a:t>
            </a:r>
            <a:r>
              <a:rPr lang="en-US" sz="2400" dirty="0" smtClean="0">
                <a:latin typeface="Comic Sans MS" pitchFamily="66" charset="0"/>
              </a:rPr>
              <a:t>= 49N x 2m =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98J</a:t>
            </a:r>
          </a:p>
          <a:p>
            <a:endParaRPr lang="en-US" sz="2400" dirty="0">
              <a:latin typeface="Comic Sans MS" pitchFamily="66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Comic Sans MS" pitchFamily="66" charset="0"/>
              </a:rPr>
              <a:t>  </a:t>
            </a:r>
            <a:r>
              <a:rPr lang="en-US" sz="2400" u="sng" dirty="0" smtClean="0">
                <a:solidFill>
                  <a:srgbClr val="0070C0"/>
                </a:solidFill>
                <a:latin typeface="Comic Sans MS" pitchFamily="66" charset="0"/>
              </a:rPr>
              <a:t>Cat </a:t>
            </a:r>
            <a:r>
              <a:rPr lang="en-US" sz="2400" u="sng" dirty="0" smtClean="0">
                <a:solidFill>
                  <a:srgbClr val="0070C0"/>
                </a:solidFill>
                <a:latin typeface="Comic Sans MS" pitchFamily="66" charset="0"/>
              </a:rPr>
              <a:t>2</a:t>
            </a:r>
            <a:r>
              <a:rPr lang="en-US" sz="2400" dirty="0" smtClean="0">
                <a:solidFill>
                  <a:srgbClr val="0070C0"/>
                </a:solidFill>
                <a:latin typeface="Comic Sans MS" pitchFamily="66" charset="0"/>
              </a:rPr>
              <a:t>: </a:t>
            </a:r>
            <a:r>
              <a:rPr lang="en-US" sz="2400" dirty="0" smtClean="0">
                <a:latin typeface="Comic Sans MS" pitchFamily="66" charset="0"/>
              </a:rPr>
              <a:t>GPE = W x H</a:t>
            </a:r>
          </a:p>
          <a:p>
            <a:r>
              <a:rPr lang="en-US" sz="2400" dirty="0" smtClean="0">
                <a:latin typeface="Comic Sans MS" pitchFamily="66" charset="0"/>
              </a:rPr>
              <a:t>	</a:t>
            </a:r>
            <a:r>
              <a:rPr lang="en-US" sz="2400" dirty="0" smtClean="0">
                <a:latin typeface="Comic Sans MS" pitchFamily="66" charset="0"/>
              </a:rPr>
              <a:t>  GPE </a:t>
            </a:r>
            <a:r>
              <a:rPr lang="en-US" sz="2400" dirty="0" smtClean="0">
                <a:latin typeface="Comic Sans MS" pitchFamily="66" charset="0"/>
              </a:rPr>
              <a:t>= 49N x 1m =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49J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34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3009900" cy="6858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You Try It!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142998"/>
            <a:ext cx="5638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400" dirty="0" smtClean="0"/>
              <a:t>A </a:t>
            </a:r>
            <a:r>
              <a:rPr lang="en-US" sz="2400" dirty="0"/>
              <a:t>brick with a weight of 20 N falls off a building from a height of 50 m. What is the gravitational potential energy of the brick before it falls? </a:t>
            </a:r>
            <a:endParaRPr lang="en-US" sz="2400" dirty="0" smtClean="0"/>
          </a:p>
          <a:p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FF0000"/>
                </a:solidFill>
              </a:rPr>
              <a:t>GPE = 	weight x height</a:t>
            </a:r>
          </a:p>
          <a:p>
            <a:r>
              <a:rPr lang="en-US" sz="2400" dirty="0">
                <a:solidFill>
                  <a:srgbClr val="FF0000"/>
                </a:solidFill>
              </a:rPr>
              <a:t>	</a:t>
            </a:r>
            <a:r>
              <a:rPr lang="en-US" sz="2400" dirty="0" smtClean="0">
                <a:solidFill>
                  <a:srgbClr val="FF0000"/>
                </a:solidFill>
              </a:rPr>
              <a:t>	20 N x 50 m = </a:t>
            </a:r>
            <a:r>
              <a:rPr lang="en-US" sz="2400" b="1" dirty="0" smtClean="0">
                <a:solidFill>
                  <a:srgbClr val="FF0000"/>
                </a:solidFill>
              </a:rPr>
              <a:t>1000 J</a:t>
            </a:r>
            <a:endParaRPr lang="en-US" sz="2400" b="1" dirty="0">
              <a:solidFill>
                <a:srgbClr val="FF0000"/>
              </a:solidFill>
            </a:endParaRPr>
          </a:p>
          <a:p>
            <a:pPr marL="342900" indent="-342900">
              <a:buFontTx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 startAt="2"/>
            </a:pPr>
            <a:r>
              <a:rPr lang="en-US" sz="2400" dirty="0" smtClean="0"/>
              <a:t>A 100 kg diver is standing on a platform 7m above the surface of the water. What is the gravitational potential energy of the diver relative to the water’s </a:t>
            </a:r>
            <a:r>
              <a:rPr lang="en-US" sz="2400" dirty="0" smtClean="0"/>
              <a:t>surface?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Weight of diver:  100 kg x 9.8 = 980 N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	GPE = 	weight x height</a:t>
            </a:r>
          </a:p>
          <a:p>
            <a:r>
              <a:rPr lang="en-US" sz="2400" dirty="0">
                <a:solidFill>
                  <a:srgbClr val="FF0000"/>
                </a:solidFill>
              </a:rPr>
              <a:t>	</a:t>
            </a:r>
            <a:r>
              <a:rPr lang="en-US" sz="2400" dirty="0" smtClean="0">
                <a:solidFill>
                  <a:srgbClr val="FF0000"/>
                </a:solidFill>
              </a:rPr>
              <a:t>	980 N x 7 m = </a:t>
            </a:r>
            <a:r>
              <a:rPr lang="en-US" sz="2400" b="1" dirty="0" smtClean="0">
                <a:solidFill>
                  <a:srgbClr val="FF0000"/>
                </a:solidFill>
              </a:rPr>
              <a:t>6,860 J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 descr="http://images.clipartof.com/small/1047124-Royalty-Free-RF-Clip-Art-Illustration-Of-A-Cartoon-Brick-Falling-On-A-Construction-Guy-In-A-Man-Hol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606" y="0"/>
            <a:ext cx="23622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2.gstatic.com/images?q=tbn:ANd9GcRtcwL2yjzjR1cwfuXUyxLk7H8E340q0NYzjdU_FQ4INrQOw615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07"/>
          <a:stretch/>
        </p:blipFill>
        <p:spPr bwMode="auto">
          <a:xfrm>
            <a:off x="5753100" y="4038600"/>
            <a:ext cx="302101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16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9905"/>
            <a:ext cx="3810000" cy="71596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Work and GPE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10200" y="1524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Remember W = </a:t>
            </a:r>
            <a:r>
              <a:rPr lang="en-US" sz="2800" dirty="0" smtClean="0">
                <a:sym typeface="Webdings"/>
              </a:rPr>
              <a:t></a:t>
            </a:r>
            <a:r>
              <a:rPr lang="en-US" sz="2800" dirty="0" smtClean="0"/>
              <a:t>E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1197067" y="698544"/>
            <a:ext cx="6761814" cy="2154050"/>
            <a:chOff x="0" y="10263"/>
            <a:chExt cx="3295650" cy="1180362"/>
          </a:xfrm>
        </p:grpSpPr>
        <p:sp>
          <p:nvSpPr>
            <p:cNvPr id="7" name="Right Triangle 6"/>
            <p:cNvSpPr/>
            <p:nvPr/>
          </p:nvSpPr>
          <p:spPr>
            <a:xfrm flipH="1">
              <a:off x="114300" y="361950"/>
              <a:ext cx="2305050" cy="781050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0" y="885825"/>
              <a:ext cx="219075" cy="219075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1052360" y="305538"/>
              <a:ext cx="523875" cy="3143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effectLst/>
                  <a:latin typeface="Calibri"/>
                  <a:ea typeface="Calibri"/>
                  <a:cs typeface="Times New Roman"/>
                </a:rPr>
                <a:t>10m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14136" y="10263"/>
              <a:ext cx="2181225" cy="74295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2895600" y="657225"/>
              <a:ext cx="400050" cy="21309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effectLst/>
                  <a:latin typeface="Calibri"/>
                  <a:ea typeface="Calibri"/>
                  <a:cs typeface="Times New Roman"/>
                </a:rPr>
                <a:t>4m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2781300" y="361950"/>
              <a:ext cx="0" cy="828675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2447925" y="923925"/>
              <a:ext cx="219075" cy="219075"/>
            </a:xfrm>
            <a:prstGeom prst="ellipse">
              <a:avLst/>
            </a:prstGeom>
            <a:solidFill>
              <a:srgbClr val="00206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52400" y="2971800"/>
            <a:ext cx="8839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The bowling ball has a weight of </a:t>
            </a:r>
            <a:r>
              <a:rPr lang="en-US" sz="2000" b="1" dirty="0" smtClean="0">
                <a:latin typeface="Comic Sans MS" pitchFamily="66" charset="0"/>
              </a:rPr>
              <a:t>50N</a:t>
            </a:r>
            <a:r>
              <a:rPr lang="en-US" sz="2000" dirty="0" smtClean="0">
                <a:latin typeface="Comic Sans MS" pitchFamily="66" charset="0"/>
              </a:rPr>
              <a:t>. The work done to lift it straight up to the top of the ramp is:</a:t>
            </a:r>
          </a:p>
          <a:p>
            <a:pPr algn="ctr"/>
            <a:endParaRPr lang="en-US" sz="2000" dirty="0" smtClean="0">
              <a:latin typeface="Comic Sans MS" pitchFamily="66" charset="0"/>
            </a:endParaRPr>
          </a:p>
          <a:p>
            <a:pPr algn="ctr"/>
            <a:r>
              <a:rPr lang="en-US" sz="2000" dirty="0" smtClean="0">
                <a:latin typeface="Comic Sans MS" pitchFamily="66" charset="0"/>
              </a:rPr>
              <a:t>50N x 4m = 200J</a:t>
            </a:r>
            <a:endParaRPr lang="en-US" sz="2000" dirty="0">
              <a:latin typeface="Comic Sans MS" pitchFamily="66" charset="0"/>
            </a:endParaRPr>
          </a:p>
          <a:p>
            <a:endParaRPr lang="en-US" sz="2000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200J is also the amount of GPE the ball will have at the top of the ramp</a:t>
            </a:r>
            <a:r>
              <a:rPr lang="en-US" sz="2000" dirty="0">
                <a:latin typeface="Comic Sans MS" pitchFamily="66" charset="0"/>
              </a:rPr>
              <a:t>. </a:t>
            </a:r>
            <a:endParaRPr lang="en-US" sz="2000" dirty="0" smtClean="0">
              <a:latin typeface="Comic Sans MS" pitchFamily="66" charset="0"/>
            </a:endParaRPr>
          </a:p>
          <a:p>
            <a:endParaRPr lang="en-US" sz="2000" dirty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So…how </a:t>
            </a:r>
            <a:r>
              <a:rPr lang="en-US" sz="2000" dirty="0">
                <a:latin typeface="Comic Sans MS" pitchFamily="66" charset="0"/>
              </a:rPr>
              <a:t>much work will you do pushing the same bowling ball up the ramp? </a:t>
            </a:r>
            <a:endParaRPr lang="en-US" sz="2000" dirty="0" smtClean="0">
              <a:latin typeface="Comic Sans MS" pitchFamily="66" charset="0"/>
            </a:endParaRPr>
          </a:p>
          <a:p>
            <a:endParaRPr lang="en-US" sz="2000" dirty="0">
              <a:latin typeface="Comic Sans MS" pitchFamily="66" charset="0"/>
            </a:endParaRPr>
          </a:p>
          <a:p>
            <a:r>
              <a:rPr lang="en-US" sz="2000" dirty="0">
                <a:latin typeface="Comic Sans MS" pitchFamily="66" charset="0"/>
              </a:rPr>
              <a:t>When the ball gets to the top it has to have 200J of GPE so you must have done 200J of work to get it there. </a:t>
            </a:r>
          </a:p>
          <a:p>
            <a:endParaRPr lang="en-US" sz="2000" dirty="0" smtClean="0">
              <a:latin typeface="Comic Sans MS" pitchFamily="66" charset="0"/>
            </a:endParaRPr>
          </a:p>
          <a:p>
            <a:endParaRPr lang="en-US" sz="2000" dirty="0">
              <a:latin typeface="Comic Sans MS" pitchFamily="66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889785" y="635531"/>
            <a:ext cx="2221155" cy="951677"/>
            <a:chOff x="5889785" y="635531"/>
            <a:chExt cx="2221155" cy="951677"/>
          </a:xfrm>
        </p:grpSpPr>
        <p:grpSp>
          <p:nvGrpSpPr>
            <p:cNvPr id="6" name="Group 5"/>
            <p:cNvGrpSpPr/>
            <p:nvPr/>
          </p:nvGrpSpPr>
          <p:grpSpPr>
            <a:xfrm>
              <a:off x="5889785" y="635531"/>
              <a:ext cx="1013784" cy="951677"/>
              <a:chOff x="5977718" y="635532"/>
              <a:chExt cx="1013784" cy="951677"/>
            </a:xfrm>
          </p:grpSpPr>
          <p:sp>
            <p:nvSpPr>
              <p:cNvPr id="3" name="Explosion 1 2"/>
              <p:cNvSpPr/>
              <p:nvPr/>
            </p:nvSpPr>
            <p:spPr>
              <a:xfrm>
                <a:off x="5977718" y="635532"/>
                <a:ext cx="1013784" cy="951677"/>
              </a:xfrm>
              <a:prstGeom prst="irregularSeal1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6259868" y="911477"/>
                <a:ext cx="449485" cy="399791"/>
              </a:xfrm>
              <a:prstGeom prst="ellipse">
                <a:avLst/>
              </a:prstGeom>
              <a:solidFill>
                <a:srgbClr val="00206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6669055" y="755565"/>
              <a:ext cx="14418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Cooper Black" panose="0208090404030B020404" pitchFamily="18" charset="0"/>
                </a:rPr>
                <a:t>200 J</a:t>
              </a:r>
              <a:endParaRPr lang="en-US" sz="3200" dirty="0">
                <a:latin typeface="Cooper Black" panose="0208090404030B0204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250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" y="4572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Lifting the same object the same vertical height requires the same amount of work, no matter the path. 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2052" name="Picture 4" descr="http://my.hrw.com/sh2/sh07_10/student/images/hst/wrk/ph05se_wrk_p01_080_p_p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4" y="1600200"/>
            <a:ext cx="6391776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58463" y="1905000"/>
            <a:ext cx="25760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Figure 4 </a:t>
            </a:r>
            <a:r>
              <a:rPr lang="en-US" sz="2400" dirty="0"/>
              <a:t>Climbers going to the top of a mountain do the same amount of work whether they hike up a slope or go straight up a cliff.</a:t>
            </a:r>
          </a:p>
        </p:txBody>
      </p:sp>
    </p:spTree>
    <p:extLst>
      <p:ext uri="{BB962C8B-B14F-4D97-AF65-F5344CB8AC3E}">
        <p14:creationId xmlns:p14="http://schemas.microsoft.com/office/powerpoint/2010/main" val="84304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303536" y="276488"/>
            <a:ext cx="4963875" cy="2067139"/>
            <a:chOff x="0" y="10263"/>
            <a:chExt cx="3295650" cy="1180362"/>
          </a:xfrm>
        </p:grpSpPr>
        <p:sp>
          <p:nvSpPr>
            <p:cNvPr id="5" name="Right Triangle 4"/>
            <p:cNvSpPr/>
            <p:nvPr/>
          </p:nvSpPr>
          <p:spPr>
            <a:xfrm flipH="1">
              <a:off x="114300" y="361950"/>
              <a:ext cx="2305050" cy="781050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0" y="885825"/>
              <a:ext cx="219075" cy="219075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1052360" y="305538"/>
              <a:ext cx="523875" cy="3143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effectLst/>
                  <a:latin typeface="Calibri"/>
                  <a:ea typeface="Calibri"/>
                  <a:cs typeface="Times New Roman"/>
                </a:rPr>
                <a:t>10m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14136" y="10263"/>
              <a:ext cx="2181225" cy="74295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2895600" y="657225"/>
              <a:ext cx="400050" cy="21309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effectLst/>
                  <a:latin typeface="Calibri"/>
                  <a:ea typeface="Calibri"/>
                  <a:cs typeface="Times New Roman"/>
                </a:rPr>
                <a:t>4m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2781300" y="361950"/>
              <a:ext cx="0" cy="828675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2447925" y="923925"/>
              <a:ext cx="219075" cy="219075"/>
            </a:xfrm>
            <a:prstGeom prst="ellipse">
              <a:avLst/>
            </a:prstGeom>
            <a:solidFill>
              <a:srgbClr val="00206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34487" y="2517567"/>
            <a:ext cx="848091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ndara" panose="020E0502030303020204" pitchFamily="34" charset="0"/>
              </a:rPr>
              <a:t>Work = Force x Distance</a:t>
            </a:r>
          </a:p>
          <a:p>
            <a:endParaRPr lang="en-US" sz="2000" dirty="0">
              <a:latin typeface="Candara" panose="020E0502030303020204" pitchFamily="34" charset="0"/>
            </a:endParaRPr>
          </a:p>
          <a:p>
            <a:r>
              <a:rPr lang="en-US" sz="2000" dirty="0" smtClean="0">
                <a:latin typeface="Candara" panose="020E0502030303020204" pitchFamily="34" charset="0"/>
              </a:rPr>
              <a:t>When lifting the object straight up it takes 50N of force:</a:t>
            </a:r>
          </a:p>
          <a:p>
            <a:pPr algn="ctr"/>
            <a:endParaRPr lang="en-US" sz="2000" b="1" dirty="0" smtClean="0">
              <a:latin typeface="Candara" panose="020E0502030303020204" pitchFamily="34" charset="0"/>
            </a:endParaRPr>
          </a:p>
          <a:p>
            <a:pPr algn="ctr"/>
            <a:r>
              <a:rPr lang="en-US" sz="2000" b="1" dirty="0" smtClean="0">
                <a:latin typeface="Candara" panose="020E0502030303020204" pitchFamily="34" charset="0"/>
              </a:rPr>
              <a:t>50N </a:t>
            </a:r>
            <a:r>
              <a:rPr lang="en-US" sz="2000" b="1" dirty="0">
                <a:latin typeface="Candara" panose="020E0502030303020204" pitchFamily="34" charset="0"/>
              </a:rPr>
              <a:t>x 4m = </a:t>
            </a:r>
            <a:r>
              <a:rPr lang="en-US" sz="2000" b="1" dirty="0" smtClean="0">
                <a:latin typeface="Candara" panose="020E0502030303020204" pitchFamily="34" charset="0"/>
              </a:rPr>
              <a:t>200J (from previous slide)</a:t>
            </a:r>
            <a:endParaRPr lang="en-US" sz="2000" b="1" dirty="0">
              <a:latin typeface="Candara" panose="020E0502030303020204" pitchFamily="34" charset="0"/>
            </a:endParaRPr>
          </a:p>
          <a:p>
            <a:endParaRPr lang="en-US" sz="2000" dirty="0" smtClean="0">
              <a:latin typeface="Candara" panose="020E0502030303020204" pitchFamily="34" charset="0"/>
            </a:endParaRPr>
          </a:p>
          <a:p>
            <a:r>
              <a:rPr lang="en-US" sz="2000" dirty="0" smtClean="0">
                <a:latin typeface="Candara" panose="020E0502030303020204" pitchFamily="34" charset="0"/>
              </a:rPr>
              <a:t>Calculate how much force it would take to roll the ball up the incline plane:</a:t>
            </a:r>
          </a:p>
          <a:p>
            <a:pPr algn="ctr"/>
            <a:r>
              <a:rPr lang="en-US" sz="2400" b="1" dirty="0" smtClean="0">
                <a:latin typeface="Candara" panose="020E0502030303020204" pitchFamily="34" charset="0"/>
              </a:rPr>
              <a:t>Work = 200 J</a:t>
            </a:r>
          </a:p>
          <a:p>
            <a:pPr algn="ctr"/>
            <a:r>
              <a:rPr lang="en-US" sz="2400" b="1" dirty="0" smtClean="0">
                <a:latin typeface="Candara" panose="020E0502030303020204" pitchFamily="34" charset="0"/>
              </a:rPr>
              <a:t>Distance = 10 meters</a:t>
            </a:r>
            <a:endParaRPr lang="en-US" sz="2400" b="1" dirty="0">
              <a:latin typeface="Candara" panose="020E0502030303020204" pitchFamily="34" charset="0"/>
            </a:endParaRPr>
          </a:p>
          <a:p>
            <a:pPr algn="ctr"/>
            <a:r>
              <a:rPr lang="en-US" sz="2400" b="1" dirty="0" smtClean="0">
                <a:latin typeface="Candara" panose="020E0502030303020204" pitchFamily="34" charset="0"/>
              </a:rPr>
              <a:t>200J = F x 10 meters</a:t>
            </a:r>
          </a:p>
          <a:p>
            <a:pPr algn="ctr"/>
            <a:r>
              <a:rPr lang="en-US" sz="2400" b="1" dirty="0" smtClean="0">
                <a:latin typeface="Candara" panose="020E0502030303020204" pitchFamily="34" charset="0"/>
              </a:rPr>
              <a:t>Solve for F</a:t>
            </a:r>
          </a:p>
          <a:p>
            <a:pPr algn="ctr"/>
            <a:r>
              <a:rPr lang="en-US" sz="2400" b="1" dirty="0" smtClean="0">
                <a:latin typeface="Candara" panose="020E0502030303020204" pitchFamily="34" charset="0"/>
              </a:rPr>
              <a:t>Force= 20N</a:t>
            </a:r>
            <a:endParaRPr lang="en-US" sz="2400" b="1" dirty="0">
              <a:latin typeface="Candara" panose="020E0502030303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6963" y="141741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Example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3015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7A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9547" y="2027187"/>
            <a:ext cx="426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</a:rPr>
              <a:t>You can think of Energy as the “universal fuel” needed to do </a:t>
            </a:r>
            <a:r>
              <a:rPr lang="en-US" sz="3200" b="1" u="sng" dirty="0" smtClean="0">
                <a:solidFill>
                  <a:schemeClr val="bg1"/>
                </a:solidFill>
                <a:latin typeface="Comic Sans MS" pitchFamily="66" charset="0"/>
              </a:rPr>
              <a:t>work</a:t>
            </a:r>
          </a:p>
          <a:p>
            <a:endParaRPr lang="en-US" sz="32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</a:rPr>
              <a:t>….And when </a:t>
            </a:r>
            <a:r>
              <a:rPr lang="en-US" sz="3200" b="1" u="sng" dirty="0" smtClean="0">
                <a:solidFill>
                  <a:schemeClr val="bg1"/>
                </a:solidFill>
                <a:latin typeface="Comic Sans MS" pitchFamily="66" charset="0"/>
              </a:rPr>
              <a:t>work</a:t>
            </a:r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</a:rPr>
              <a:t> is done on an object, that object </a:t>
            </a:r>
            <a:r>
              <a:rPr lang="en-US" sz="3200" b="1" u="sng" dirty="0" smtClean="0">
                <a:solidFill>
                  <a:schemeClr val="bg1"/>
                </a:solidFill>
                <a:latin typeface="Comic Sans MS" pitchFamily="66" charset="0"/>
              </a:rPr>
              <a:t>gains energy.</a:t>
            </a:r>
            <a:endParaRPr lang="en-US" sz="3200" b="1" u="sng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5029200" cy="9445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Jokerman" pitchFamily="82" charset="0"/>
              </a:rPr>
              <a:t>What is energy? </a:t>
            </a:r>
            <a:endParaRPr lang="en-US" dirty="0">
              <a:solidFill>
                <a:schemeClr val="bg1"/>
              </a:solidFill>
              <a:latin typeface="Jokerman" pitchFamily="82" charset="0"/>
            </a:endParaRPr>
          </a:p>
        </p:txBody>
      </p:sp>
      <p:pic>
        <p:nvPicPr>
          <p:cNvPr id="2054" name="Picture 6" descr="http://dimedigger.com/wp-content/uploads/2012/11/how-to-reduce-fuel-consumpt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053" y="761997"/>
            <a:ext cx="3026782" cy="168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age1.masterfile.com/em_w/04/25/54/400-04255416w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591" y="2743200"/>
            <a:ext cx="2750223" cy="381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9522" y="1340816"/>
            <a:ext cx="4967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imSun" pitchFamily="2" charset="-122"/>
                <a:ea typeface="SimSun" pitchFamily="2" charset="-122"/>
              </a:rPr>
              <a:t>“The ability to do work”</a:t>
            </a:r>
            <a:endParaRPr lang="en-US" sz="2800" dirty="0">
              <a:latin typeface="SimSun" pitchFamily="2" charset="-122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16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7" y="274638"/>
            <a:ext cx="4648200" cy="1135062"/>
          </a:xfrm>
        </p:spPr>
        <p:txBody>
          <a:bodyPr/>
          <a:lstStyle/>
          <a:p>
            <a:r>
              <a:rPr lang="en-US" dirty="0" smtClean="0">
                <a:latin typeface="Jokerman" pitchFamily="82" charset="0"/>
              </a:rPr>
              <a:t>Examples:</a:t>
            </a:r>
            <a:endParaRPr lang="en-US" dirty="0">
              <a:latin typeface="Jokerm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937" y="1524000"/>
            <a:ext cx="50292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You use </a:t>
            </a:r>
            <a:r>
              <a:rPr lang="en-US" sz="2400" u="sng" dirty="0" smtClean="0">
                <a:solidFill>
                  <a:srgbClr val="FF0000"/>
                </a:solidFill>
                <a:latin typeface="Comic Sans MS" pitchFamily="66" charset="0"/>
              </a:rPr>
              <a:t>energy</a:t>
            </a:r>
            <a:r>
              <a:rPr lang="en-US" sz="2400" dirty="0" smtClean="0">
                <a:latin typeface="Comic Sans MS" pitchFamily="66" charset="0"/>
              </a:rPr>
              <a:t> when you do </a:t>
            </a:r>
            <a:r>
              <a:rPr lang="en-US" sz="2400" b="1" u="sng" dirty="0" smtClean="0">
                <a:latin typeface="Comic Sans MS" pitchFamily="66" charset="0"/>
              </a:rPr>
              <a:t>work</a:t>
            </a:r>
            <a:r>
              <a:rPr lang="en-US" sz="2400" dirty="0" smtClean="0">
                <a:latin typeface="Comic Sans MS" pitchFamily="66" charset="0"/>
              </a:rPr>
              <a:t> to pick up your back-pack.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A tug boat uses </a:t>
            </a:r>
            <a:r>
              <a:rPr lang="en-US" sz="2400" u="sng" dirty="0" smtClean="0">
                <a:solidFill>
                  <a:srgbClr val="FF0000"/>
                </a:solidFill>
                <a:latin typeface="Comic Sans MS" pitchFamily="66" charset="0"/>
              </a:rPr>
              <a:t>energy</a:t>
            </a:r>
            <a:r>
              <a:rPr lang="en-US" sz="2400" dirty="0" smtClean="0">
                <a:latin typeface="Comic Sans MS" pitchFamily="66" charset="0"/>
              </a:rPr>
              <a:t> when it does </a:t>
            </a:r>
            <a:r>
              <a:rPr lang="en-US" sz="2400" b="1" u="sng" dirty="0" smtClean="0">
                <a:latin typeface="Comic Sans MS" pitchFamily="66" charset="0"/>
              </a:rPr>
              <a:t>work</a:t>
            </a:r>
            <a:r>
              <a:rPr lang="en-US" sz="2400" dirty="0" smtClean="0">
                <a:latin typeface="Comic Sans MS" pitchFamily="66" charset="0"/>
              </a:rPr>
              <a:t> to push a barge.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The </a:t>
            </a:r>
            <a:r>
              <a:rPr lang="en-US" sz="2400" dirty="0">
                <a:latin typeface="Comic Sans MS" pitchFamily="66" charset="0"/>
              </a:rPr>
              <a:t>gunpowder does </a:t>
            </a:r>
            <a:r>
              <a:rPr lang="en-US" sz="2400" b="1" u="sng" dirty="0" smtClean="0">
                <a:latin typeface="Comic Sans MS" pitchFamily="66" charset="0"/>
              </a:rPr>
              <a:t>work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on </a:t>
            </a:r>
            <a:r>
              <a:rPr lang="en-US" sz="2400" dirty="0">
                <a:latin typeface="Comic Sans MS" pitchFamily="66" charset="0"/>
              </a:rPr>
              <a:t>the cannonball </a:t>
            </a:r>
            <a:r>
              <a:rPr lang="en-US" sz="2400" dirty="0" smtClean="0">
                <a:latin typeface="Comic Sans MS" pitchFamily="66" charset="0"/>
              </a:rPr>
              <a:t>which gives the cannonball </a:t>
            </a:r>
            <a:r>
              <a:rPr lang="en-US" sz="2400" u="sng" dirty="0" smtClean="0">
                <a:solidFill>
                  <a:srgbClr val="FF0000"/>
                </a:solidFill>
                <a:latin typeface="Comic Sans MS" pitchFamily="66" charset="0"/>
              </a:rPr>
              <a:t>energy</a:t>
            </a:r>
            <a:r>
              <a:rPr lang="en-US" sz="2400" dirty="0" smtClean="0">
                <a:latin typeface="Comic Sans MS" pitchFamily="66" charset="0"/>
              </a:rPr>
              <a:t>.</a:t>
            </a:r>
          </a:p>
          <a:p>
            <a:r>
              <a:rPr lang="en-US" sz="2400" dirty="0" smtClean="0">
                <a:latin typeface="Comic Sans MS" pitchFamily="66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>
                <a:latin typeface="Comic Sans MS" pitchFamily="66" charset="0"/>
              </a:rPr>
              <a:t>Katniss</a:t>
            </a:r>
            <a:r>
              <a:rPr lang="en-US" sz="2400" dirty="0" smtClean="0">
                <a:latin typeface="Comic Sans MS" pitchFamily="66" charset="0"/>
              </a:rPr>
              <a:t> does </a:t>
            </a:r>
            <a:r>
              <a:rPr lang="en-US" sz="2400" b="1" u="sng" dirty="0" smtClean="0">
                <a:latin typeface="Comic Sans MS" pitchFamily="66" charset="0"/>
              </a:rPr>
              <a:t>work</a:t>
            </a:r>
            <a:r>
              <a:rPr lang="en-US" sz="2400" dirty="0" smtClean="0">
                <a:latin typeface="Comic Sans MS" pitchFamily="66" charset="0"/>
              </a:rPr>
              <a:t> pulling back on the bowstring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which gives the bowstring </a:t>
            </a:r>
            <a:r>
              <a:rPr lang="en-US" sz="2400" u="sng" dirty="0" smtClean="0">
                <a:solidFill>
                  <a:srgbClr val="FF0000"/>
                </a:solidFill>
                <a:latin typeface="Comic Sans MS" pitchFamily="66" charset="0"/>
              </a:rPr>
              <a:t>energy</a:t>
            </a:r>
            <a:r>
              <a:rPr lang="en-US" sz="2400" dirty="0" smtClean="0">
                <a:latin typeface="Comic Sans MS" pitchFamily="66" charset="0"/>
              </a:rPr>
              <a:t>.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5" name="Picture 2" descr="http://www.mysticriverpartners.com/images/tug-boat-barg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022" y="152400"/>
            <a:ext cx="333375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rc_mi" descr="http://static.guim.co.uk/sys-images/Guardian/Pix/pictures/2012/7/27/1343414306862/Katniss-Everdeen-Hunger-G-008.jpg">
            <a:hlinkClick r:id="rId4"/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6" r="9396" b="14989"/>
          <a:stretch/>
        </p:blipFill>
        <p:spPr bwMode="auto">
          <a:xfrm>
            <a:off x="5595436" y="4579429"/>
            <a:ext cx="3333750" cy="21462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4" descr="http://www.ohiohistory.org/Image%20Library/Museums%20and%20Historic%20Sites/Fort%20Meigs/Top%20Images/Cannon-firing-Ft-Meigs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3"/>
          <a:stretch/>
        </p:blipFill>
        <p:spPr bwMode="auto">
          <a:xfrm>
            <a:off x="5533022" y="2514600"/>
            <a:ext cx="3458578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84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389" y="269708"/>
            <a:ext cx="464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>
                <a:solidFill>
                  <a:schemeClr val="bg1"/>
                </a:solidFill>
                <a:latin typeface="Jokerman" pitchFamily="82" charset="0"/>
              </a:rPr>
              <a:t>Important Concept:</a:t>
            </a:r>
            <a:r>
              <a:rPr lang="en-US" sz="3600" u="sng" dirty="0" smtClean="0">
                <a:latin typeface="Jokerman" pitchFamily="82" charset="0"/>
              </a:rPr>
              <a:t> </a:t>
            </a:r>
          </a:p>
          <a:p>
            <a:pPr algn="ctr"/>
            <a:r>
              <a:rPr lang="en-US" sz="2400" b="1" dirty="0" smtClean="0">
                <a:latin typeface="Comic Sans MS" pitchFamily="66" charset="0"/>
              </a:rPr>
              <a:t>Work</a:t>
            </a:r>
            <a:r>
              <a:rPr lang="en-US" sz="2400" dirty="0" smtClean="0">
                <a:latin typeface="Comic Sans MS" pitchFamily="66" charset="0"/>
              </a:rPr>
              <a:t> and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energy</a:t>
            </a:r>
            <a:r>
              <a:rPr lang="en-US" sz="2400" dirty="0" smtClean="0">
                <a:latin typeface="Comic Sans MS" pitchFamily="66" charset="0"/>
              </a:rPr>
              <a:t> are </a:t>
            </a:r>
            <a:r>
              <a:rPr lang="en-US" sz="2400" b="1" dirty="0" smtClean="0">
                <a:latin typeface="Comic Sans MS" pitchFamily="66" charset="0"/>
              </a:rPr>
              <a:t>VERY CLOSELY </a:t>
            </a:r>
            <a:r>
              <a:rPr lang="en-US" sz="2400" dirty="0" smtClean="0">
                <a:latin typeface="Comic Sans MS" pitchFamily="66" charset="0"/>
              </a:rPr>
              <a:t>related…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4098" name="Picture 2" descr="http://cache.gawker.com/assets/images/jezebel/2009/03/r2bean3110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285" y="3429000"/>
            <a:ext cx="3999535" cy="284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kaitlinring.files.wordpress.com/2011/06/people-look-like-pets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180" y="269708"/>
            <a:ext cx="4007556" cy="270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8389" y="1962479"/>
            <a:ext cx="46482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ndara" pitchFamily="34" charset="0"/>
              </a:rPr>
              <a:t>The </a:t>
            </a:r>
            <a:r>
              <a:rPr lang="en-US" sz="3200" b="1" dirty="0" smtClean="0">
                <a:latin typeface="Candara" pitchFamily="34" charset="0"/>
              </a:rPr>
              <a:t>work</a:t>
            </a:r>
            <a:r>
              <a:rPr lang="en-US" sz="3200" dirty="0" smtClean="0">
                <a:latin typeface="Candara" pitchFamily="34" charset="0"/>
              </a:rPr>
              <a:t> done on an object is equal to the amount of </a:t>
            </a:r>
            <a:r>
              <a:rPr lang="en-US" sz="3200" b="1" dirty="0" smtClean="0">
                <a:solidFill>
                  <a:srgbClr val="FF0000"/>
                </a:solidFill>
                <a:latin typeface="Candara" pitchFamily="34" charset="0"/>
              </a:rPr>
              <a:t>energy</a:t>
            </a:r>
            <a:r>
              <a:rPr lang="en-US" sz="3200" dirty="0" smtClean="0">
                <a:latin typeface="Candara" pitchFamily="34" charset="0"/>
              </a:rPr>
              <a:t> the object gains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latin typeface="Candara" pitchFamily="34" charset="0"/>
              </a:rPr>
              <a:t>OR…</a:t>
            </a:r>
          </a:p>
          <a:p>
            <a:pPr algn="ctr"/>
            <a:r>
              <a:rPr lang="en-US" sz="3200" dirty="0" smtClean="0">
                <a:latin typeface="Candara" pitchFamily="34" charset="0"/>
              </a:rPr>
              <a:t>The amount of </a:t>
            </a:r>
            <a:r>
              <a:rPr lang="en-US" sz="3200" b="1" dirty="0" smtClean="0">
                <a:solidFill>
                  <a:srgbClr val="FF0000"/>
                </a:solidFill>
                <a:latin typeface="Candara" pitchFamily="34" charset="0"/>
              </a:rPr>
              <a:t>energy</a:t>
            </a:r>
            <a:r>
              <a:rPr lang="en-US" sz="3200" dirty="0" smtClean="0">
                <a:latin typeface="Candara" pitchFamily="34" charset="0"/>
              </a:rPr>
              <a:t> an object gains is equal to the amount of </a:t>
            </a:r>
            <a:r>
              <a:rPr lang="en-US" sz="3200" b="1" dirty="0" smtClean="0">
                <a:latin typeface="Candara" pitchFamily="34" charset="0"/>
              </a:rPr>
              <a:t>work</a:t>
            </a:r>
            <a:r>
              <a:rPr lang="en-US" sz="3200" dirty="0" smtClean="0">
                <a:latin typeface="Candara" pitchFamily="34" charset="0"/>
              </a:rPr>
              <a:t> done on the object. </a:t>
            </a:r>
            <a:endParaRPr lang="en-US" sz="3200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68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783" y="122238"/>
            <a:ext cx="4038601" cy="925591"/>
          </a:xfrm>
        </p:spPr>
        <p:txBody>
          <a:bodyPr/>
          <a:lstStyle/>
          <a:p>
            <a:r>
              <a:rPr lang="en-US" dirty="0" smtClean="0">
                <a:latin typeface="Jokerman" pitchFamily="82" charset="0"/>
              </a:rPr>
              <a:t>Examples:</a:t>
            </a:r>
            <a:endParaRPr lang="en-US" dirty="0">
              <a:latin typeface="Jokerman" pitchFamily="8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4484" y="1047829"/>
                <a:ext cx="5029200" cy="5376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400" dirty="0" smtClean="0">
                    <a:latin typeface="Comic Sans MS" pitchFamily="66" charset="0"/>
                  </a:rPr>
                  <a:t>If you do </a:t>
                </a:r>
                <a:r>
                  <a:rPr lang="en-US" sz="2400" b="1" dirty="0" smtClean="0">
                    <a:latin typeface="Comic Sans MS" pitchFamily="66" charset="0"/>
                  </a:rPr>
                  <a:t>100J of work </a:t>
                </a:r>
                <a:r>
                  <a:rPr lang="en-US" sz="2400" dirty="0" smtClean="0">
                    <a:latin typeface="Comic Sans MS" pitchFamily="66" charset="0"/>
                  </a:rPr>
                  <a:t>to lift your backpack: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2400" dirty="0" smtClean="0">
                    <a:latin typeface="Comic Sans MS" pitchFamily="66" charset="0"/>
                  </a:rPr>
                  <a:t> your backpack gains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Comic Sans MS" pitchFamily="66" charset="0"/>
                  </a:rPr>
                  <a:t>100J of energy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sz="2400" b="1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400" dirty="0" smtClean="0">
                    <a:latin typeface="Comic Sans MS" pitchFamily="66" charset="0"/>
                  </a:rPr>
                  <a:t>If a tug boat uses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Comic Sans MS" pitchFamily="66" charset="0"/>
                  </a:rPr>
                  <a:t>50,000J of energy</a:t>
                </a:r>
                <a:r>
                  <a:rPr lang="en-US" sz="2400" dirty="0" smtClean="0">
                    <a:latin typeface="Comic Sans MS" pitchFamily="66" charset="0"/>
                  </a:rPr>
                  <a:t> to push a barge: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Comic Sans MS" pitchFamily="66" charset="0"/>
                  </a:rPr>
                  <a:t>the tug boat does </a:t>
                </a:r>
                <a:r>
                  <a:rPr lang="en-US" sz="2400" b="1" dirty="0" smtClean="0">
                    <a:latin typeface="Comic Sans MS" pitchFamily="66" charset="0"/>
                  </a:rPr>
                  <a:t>50,000J of work </a:t>
                </a:r>
                <a:r>
                  <a:rPr lang="en-US" sz="2400" dirty="0" smtClean="0">
                    <a:latin typeface="Comic Sans MS" pitchFamily="66" charset="0"/>
                  </a:rPr>
                  <a:t>on the barge.</a:t>
                </a:r>
              </a:p>
              <a:p>
                <a:r>
                  <a:rPr lang="en-US" sz="2400" dirty="0" smtClean="0">
                    <a:latin typeface="Comic Sans MS" pitchFamily="66" charset="0"/>
                  </a:rPr>
                  <a:t>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400" dirty="0" smtClean="0">
                    <a:latin typeface="Comic Sans MS" pitchFamily="66" charset="0"/>
                  </a:rPr>
                  <a:t>If </a:t>
                </a:r>
                <a:r>
                  <a:rPr lang="en-US" sz="2400" dirty="0" err="1" smtClean="0">
                    <a:latin typeface="Comic Sans MS" pitchFamily="66" charset="0"/>
                  </a:rPr>
                  <a:t>Katniss</a:t>
                </a:r>
                <a:r>
                  <a:rPr lang="en-US" sz="2400" dirty="0" smtClean="0">
                    <a:latin typeface="Comic Sans MS" pitchFamily="66" charset="0"/>
                  </a:rPr>
                  <a:t> does </a:t>
                </a:r>
                <a:r>
                  <a:rPr lang="en-US" sz="2400" b="1" dirty="0" smtClean="0">
                    <a:latin typeface="Comic Sans MS" pitchFamily="66" charset="0"/>
                  </a:rPr>
                  <a:t>80J of work </a:t>
                </a:r>
                <a:r>
                  <a:rPr lang="en-US" sz="2400" dirty="0" smtClean="0">
                    <a:latin typeface="Comic Sans MS" pitchFamily="66" charset="0"/>
                  </a:rPr>
                  <a:t>pulling back on the bowstring,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Comic Sans MS" pitchFamily="66" charset="0"/>
                  </a:rPr>
                  <a:t>the bowstring gains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Comic Sans MS" pitchFamily="66" charset="0"/>
                  </a:rPr>
                  <a:t>80J of energy.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84" y="1047829"/>
                <a:ext cx="5029200" cy="5376152"/>
              </a:xfrm>
              <a:prstGeom prst="rect">
                <a:avLst/>
              </a:prstGeom>
              <a:blipFill rotWithShape="1">
                <a:blip r:embed="rId2"/>
                <a:stretch>
                  <a:fillRect l="-1576" t="-907" r="-1091" b="-1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http://www.mysticriverpartners.com/images/tug-boat-barg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579" y="2209800"/>
            <a:ext cx="333375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rc_mi" descr="http://static.guim.co.uk/sys-images/Guardian/Pix/pictures/2012/7/27/1343414306862/Katniss-Everdeen-Hunger-G-008.jpg">
            <a:hlinkClick r:id="rId5"/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6" r="9396" b="14989"/>
          <a:stretch/>
        </p:blipFill>
        <p:spPr bwMode="auto">
          <a:xfrm>
            <a:off x="5181600" y="4579429"/>
            <a:ext cx="3333750" cy="21462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6" name="Picture 6" descr="http://mirandaryan33.files.wordpress.com/2013/01/big-backpack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733" y="197953"/>
            <a:ext cx="2851484" cy="189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96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6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6046" y="304800"/>
            <a:ext cx="2743200" cy="8683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Jokerman" pitchFamily="82" charset="0"/>
              </a:rPr>
              <a:t>So….</a:t>
            </a:r>
            <a:endParaRPr lang="en-US" dirty="0">
              <a:solidFill>
                <a:schemeClr val="bg1"/>
              </a:solidFill>
              <a:latin typeface="Jokerman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1894" y="1291389"/>
            <a:ext cx="74315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</a:rPr>
              <a:t>The </a:t>
            </a:r>
            <a:r>
              <a:rPr lang="en-US" sz="3200" b="1" dirty="0" smtClean="0">
                <a:latin typeface="Comic Sans MS" pitchFamily="66" charset="0"/>
              </a:rPr>
              <a:t>work</a:t>
            </a:r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</a:rPr>
              <a:t> done on an object is equal to the amount of 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energy</a:t>
            </a:r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</a:rPr>
              <a:t> the object gains…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3124200"/>
            <a:ext cx="670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Comic Sans MS" pitchFamily="66" charset="0"/>
              </a:rPr>
              <a:t>Work = Change in Energy</a:t>
            </a:r>
          </a:p>
          <a:p>
            <a:pPr algn="ctr"/>
            <a:endParaRPr lang="en-US" sz="36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en-US" sz="4400" dirty="0" smtClean="0">
                <a:solidFill>
                  <a:schemeClr val="bg1"/>
                </a:solidFill>
                <a:latin typeface="Comic Sans MS" pitchFamily="66" charset="0"/>
              </a:rPr>
              <a:t>W = </a:t>
            </a:r>
            <a:r>
              <a:rPr lang="en-US" sz="4400" dirty="0" smtClean="0">
                <a:solidFill>
                  <a:schemeClr val="bg1"/>
                </a:solidFill>
                <a:latin typeface="Comic Sans MS" pitchFamily="66" charset="0"/>
                <a:sym typeface="Webdings"/>
              </a:rPr>
              <a:t></a:t>
            </a:r>
            <a:r>
              <a:rPr lang="en-US" sz="4400" dirty="0" smtClean="0">
                <a:solidFill>
                  <a:schemeClr val="bg1"/>
                </a:solidFill>
                <a:latin typeface="Comic Sans MS" pitchFamily="66" charset="0"/>
              </a:rPr>
              <a:t>E</a:t>
            </a:r>
          </a:p>
          <a:p>
            <a:pPr algn="ctr"/>
            <a:endParaRPr lang="en-US" sz="36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omic Sans MS" pitchFamily="66" charset="0"/>
                <a:sym typeface="Webdings"/>
              </a:rPr>
              <a:t>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means “change in”</a:t>
            </a:r>
            <a:endParaRPr lang="en-US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27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74638"/>
            <a:ext cx="47244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Understanding Check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295400"/>
            <a:ext cx="5334000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If you do 150 J of work to lift your binder off the table, how much energy did your binder gain? 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If you pull back the launcher block of the matchbox car launcher by doing 20 J of work on it, how much energy did you give the rubber band?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066800"/>
            <a:ext cx="2209800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3962400"/>
            <a:ext cx="33020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94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4724400" cy="762000"/>
          </a:xfrm>
        </p:spPr>
        <p:txBody>
          <a:bodyPr/>
          <a:lstStyle/>
          <a:p>
            <a:r>
              <a:rPr lang="en-US" dirty="0" smtClean="0"/>
              <a:t>Potential Energy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990600"/>
            <a:ext cx="571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Def: The energy an object has due to its </a:t>
            </a:r>
            <a:r>
              <a:rPr lang="en-US" sz="3200" b="1" dirty="0" smtClean="0"/>
              <a:t>position or condition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514600"/>
            <a:ext cx="4724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It is energy that is </a:t>
            </a:r>
            <a:r>
              <a:rPr lang="en-US" sz="3200" b="1" u="sng" dirty="0" smtClean="0"/>
              <a:t>stored</a:t>
            </a:r>
            <a:r>
              <a:rPr lang="en-US" sz="3200" dirty="0" smtClean="0"/>
              <a:t> and ready to use.</a:t>
            </a:r>
          </a:p>
          <a:p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381000"/>
            <a:ext cx="2994088" cy="2971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1" b="97753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969540">
            <a:off x="837039" y="4459053"/>
            <a:ext cx="1466619" cy="21191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4724400"/>
            <a:ext cx="2514600" cy="190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24200" y="38862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Chemical </a:t>
            </a:r>
            <a:r>
              <a:rPr lang="en-US" sz="2800" dirty="0" smtClean="0"/>
              <a:t>P.E.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715000" y="38862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Gravitational </a:t>
            </a:r>
            <a:r>
              <a:rPr lang="en-US" sz="2800" dirty="0" smtClean="0"/>
              <a:t>P.E.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" y="38862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Elastic </a:t>
            </a:r>
            <a:r>
              <a:rPr lang="en-US" sz="2800" dirty="0" smtClean="0"/>
              <a:t>P.E.</a:t>
            </a:r>
            <a:endParaRPr lang="en-US" sz="28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0" y="4495800"/>
            <a:ext cx="10668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152400"/>
            <a:ext cx="701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For us, the most common type of P.E. is </a:t>
            </a:r>
            <a:r>
              <a:rPr lang="en-US" sz="3200" b="1" u="sng" dirty="0" smtClean="0">
                <a:solidFill>
                  <a:schemeClr val="bg1"/>
                </a:solidFill>
              </a:rPr>
              <a:t>gravitational potential energy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510" t="5699" r="7857" b="4572"/>
          <a:stretch/>
        </p:blipFill>
        <p:spPr>
          <a:xfrm>
            <a:off x="2506893" y="1152442"/>
            <a:ext cx="6637108" cy="56293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1905000"/>
            <a:ext cx="2286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rgbClr val="FFFFFF"/>
                </a:solidFill>
              </a:rPr>
              <a:t>Def</a:t>
            </a:r>
            <a:r>
              <a:rPr lang="en-US" sz="3200" dirty="0">
                <a:solidFill>
                  <a:srgbClr val="FFFFFF"/>
                </a:solidFill>
              </a:rPr>
              <a:t>: The </a:t>
            </a:r>
            <a:r>
              <a:rPr lang="en-US" sz="3200" dirty="0" smtClean="0">
                <a:solidFill>
                  <a:srgbClr val="FFFFFF"/>
                </a:solidFill>
              </a:rPr>
              <a:t>P.E. </a:t>
            </a:r>
            <a:r>
              <a:rPr lang="en-US" sz="3200" dirty="0">
                <a:solidFill>
                  <a:srgbClr val="FFFFFF"/>
                </a:solidFill>
              </a:rPr>
              <a:t>of an object due to its elevation above a </a:t>
            </a:r>
            <a:r>
              <a:rPr lang="en-US" sz="3200" dirty="0" smtClean="0">
                <a:solidFill>
                  <a:srgbClr val="FFFFFF"/>
                </a:solidFill>
              </a:rPr>
              <a:t>surface.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58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3637</TotalTime>
  <Words>733</Words>
  <Application>Microsoft Office PowerPoint</Application>
  <PresentationFormat>On-screen Show (4:3)</PresentationFormat>
  <Paragraphs>117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Energy</vt:lpstr>
      <vt:lpstr>What is energy? </vt:lpstr>
      <vt:lpstr>Examples:</vt:lpstr>
      <vt:lpstr>PowerPoint Presentation</vt:lpstr>
      <vt:lpstr>Examples:</vt:lpstr>
      <vt:lpstr>So….</vt:lpstr>
      <vt:lpstr>Understanding Check</vt:lpstr>
      <vt:lpstr>Potential Energy</vt:lpstr>
      <vt:lpstr>PowerPoint Presentation</vt:lpstr>
      <vt:lpstr>PowerPoint Presentation</vt:lpstr>
      <vt:lpstr>Example</vt:lpstr>
      <vt:lpstr>You Try It! </vt:lpstr>
      <vt:lpstr>Work and GPE</vt:lpstr>
      <vt:lpstr>PowerPoint Presentation</vt:lpstr>
      <vt:lpstr>PowerPoint Presentation</vt:lpstr>
    </vt:vector>
  </TitlesOfParts>
  <Company>Fairfield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</dc:title>
  <dc:creator>Windows User</dc:creator>
  <cp:lastModifiedBy>Windows User</cp:lastModifiedBy>
  <cp:revision>45</cp:revision>
  <dcterms:created xsi:type="dcterms:W3CDTF">2013-03-27T15:29:40Z</dcterms:created>
  <dcterms:modified xsi:type="dcterms:W3CDTF">2014-12-17T12:59:20Z</dcterms:modified>
</cp:coreProperties>
</file>