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DE4A-E0EB-429E-A76F-07B02197DF44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hyperlink" Target="http://www.google.com/url?sa=i&amp;rct=j&amp;q=steel+marble&amp;source=images&amp;cd=&amp;cad=rja&amp;docid=0Qz7HowpDAWrPM&amp;tbnid=CZ1aPjFohyXk7M:&amp;ved=0CAUQjRw&amp;url=http://www.istockphoto.com/stock-photo-9945715-old-steel-ball-bearing-or-steely-marble.php&amp;ei=eR1HUcX0FqrD0QGv0ICABQ&amp;bvm=bv.43828540,d.dmg&amp;psig=AFQjCNH9E2D4rUqhEOHQWFLTCnuKGAplBg&amp;ust=136370142109218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m/url?sa=i&amp;source=images&amp;cd=&amp;cad=rja&amp;docid=UbB2nRGyFWsi9M&amp;tbnid=vfq56P1SjkF2AM:&amp;ved=0CAgQjRwwAA&amp;url=http://www.lulusoso.com/products/Bulk-Clear-Glass-Marbles.html&amp;ei=Ih5HUYeaBK2n4APB8YHwBg&amp;psig=AFQjCNGRPClgBLKdGpT3-62o5Yzz_YJg_A&amp;ust=1363701666104107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hyperlink" Target="http://www.google.com/url?sa=i&amp;source=images&amp;cd=&amp;cad=rja&amp;docid=UbB2nRGyFWsi9M&amp;tbnid=vfq56P1SjkF2AM:&amp;ved=0CAgQjRwwAA&amp;url=http://www.lulusoso.com/products/Bulk-Clear-Glass-Marbles.html&amp;ei=Ih5HUYeaBK2n4APB8YHwBg&amp;psig=AFQjCNGRPClgBLKdGpT3-62o5Yzz_YJg_A&amp;ust=136370166610410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google.com/url?sa=i&amp;rct=j&amp;q=steel+marble&amp;source=images&amp;cd=&amp;cad=rja&amp;docid=0Qz7HowpDAWrPM&amp;tbnid=CZ1aPjFohyXk7M:&amp;ved=0CAUQjRw&amp;url=http://www.istockphoto.com/stock-photo-9945715-old-steel-ball-bearing-or-steely-marble.php&amp;ei=eR1HUcX0FqrD0QGv0ICABQ&amp;bvm=bv.43828540,d.dmg&amp;psig=AFQjCNH9E2D4rUqhEOHQWFLTCnuKGAplBg&amp;ust=1363701421092186" TargetMode="Externa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m/url?sa=i&amp;rct=j&amp;q=steel+marble&amp;source=images&amp;cd=&amp;cad=rja&amp;docid=0Qz7HowpDAWrPM&amp;tbnid=CZ1aPjFohyXk7M:&amp;ved=0CAUQjRw&amp;url=http://www.istockphoto.com/stock-photo-9945715-old-steel-ball-bearing-or-steely-marble.php&amp;ei=eR1HUcX0FqrD0QGv0ICABQ&amp;bvm=bv.43828540,d.dmg&amp;psig=AFQjCNH9E2D4rUqhEOHQWFLTCnuKGAplBg&amp;ust=1363701421092186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UbB2nRGyFWsi9M&amp;tbnid=vfq56P1SjkF2AM:&amp;ved=0CAgQjRwwAA&amp;url=http://www.lulusoso.com/products/Bulk-Clear-Glass-Marbles.html&amp;ei=Ih5HUYeaBK2n4APB8YHwBg&amp;psig=AFQjCNGRPClgBLKdGpT3-62o5Yzz_YJg_A&amp;ust=1363701666104107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m/url?sa=i&amp;rct=j&amp;q=steel+marble&amp;source=images&amp;cd=&amp;cad=rja&amp;docid=0Qz7HowpDAWrPM&amp;tbnid=CZ1aPjFohyXk7M:&amp;ved=0CAUQjRw&amp;url=http://www.istockphoto.com/stock-photo-9945715-old-steel-ball-bearing-or-steely-marble.php&amp;ei=eR1HUcX0FqrD0QGv0ICABQ&amp;bvm=bv.43828540,d.dmg&amp;psig=AFQjCNH9E2D4rUqhEOHQWFLTCnuKGAplBg&amp;ust=1363701421092186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UbB2nRGyFWsi9M&amp;tbnid=vfq56P1SjkF2AM:&amp;ved=0CAgQjRwwAA&amp;url=http://www.lulusoso.com/products/Bulk-Clear-Glass-Marbles.html&amp;ei=Ih5HUYeaBK2n4APB8YHwBg&amp;psig=AFQjCNGRPClgBLKdGpT3-62o5Yzz_YJg_A&amp;ust=1363701666104107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m/url?sa=i&amp;rct=j&amp;q=steel+marble&amp;source=images&amp;cd=&amp;cad=rja&amp;docid=0Qz7HowpDAWrPM&amp;tbnid=CZ1aPjFohyXk7M:&amp;ved=0CAUQjRw&amp;url=http://www.istockphoto.com/stock-photo-9945715-old-steel-ball-bearing-or-steely-marble.php&amp;ei=eR1HUcX0FqrD0QGv0ICABQ&amp;bvm=bv.43828540,d.dmg&amp;psig=AFQjCNH9E2D4rUqhEOHQWFLTCnuKGAplBg&amp;ust=1363701421092186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UbB2nRGyFWsi9M&amp;tbnid=vfq56P1SjkF2AM:&amp;ved=0CAgQjRwwAA&amp;url=http://www.lulusoso.com/products/Bulk-Clear-Glass-Marbles.html&amp;ei=Ih5HUYeaBK2n4APB8YHwBg&amp;psig=AFQjCNGRPClgBLKdGpT3-62o5Yzz_YJg_A&amp;ust=1363701666104107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" y="407448"/>
            <a:ext cx="85344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When Mr.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Sgoutas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 drops two similar-sized objects that have different masses (thus different weights) from the same height, will they hit the ground at different times?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Berlin Sans FB Dem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If so, which one will hit the ground first, the heavier one or the lighter one?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9396"/>
            <a:ext cx="184731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334000"/>
            <a:ext cx="7620000" cy="12311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In your notebook, make </a:t>
            </a:r>
            <a:r>
              <a:rPr lang="en-US" sz="2800" dirty="0"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a prediction and explain your reasoning.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itchFamily="34" charset="0"/>
            </a:endParaRPr>
          </a:p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76400" y="3127721"/>
            <a:ext cx="2662403" cy="2347119"/>
            <a:chOff x="1676400" y="3127721"/>
            <a:chExt cx="2662403" cy="2347119"/>
          </a:xfrm>
        </p:grpSpPr>
        <p:pic>
          <p:nvPicPr>
            <p:cNvPr id="22532" name="Picture 4" descr="http://i.istockimg.com/file_thumbview_approve/9945715/2/stock-photo-9945715-old-steel-ball-bearing-or-steely-marble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127721"/>
              <a:ext cx="2662403" cy="2347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398001" y="396448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FF00"/>
                  </a:solidFill>
                </a:rPr>
                <a:t>28.0g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64242" y="3182900"/>
            <a:ext cx="2699084" cy="2468736"/>
            <a:chOff x="4664242" y="3182900"/>
            <a:chExt cx="2699084" cy="2468736"/>
          </a:xfrm>
        </p:grpSpPr>
        <p:pic>
          <p:nvPicPr>
            <p:cNvPr id="22534" name="Picture 6" descr="http://www.lulusoso.com/upload/20120305/Transparent_manual_glass_marbles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19755" y1="67181" x2="19755" y2="67181"/>
                          <a14:backgroundMark x1="23142" y1="56893" x2="23142" y2="56893"/>
                          <a14:backgroundMark x1="15804" y1="54733" x2="15804" y2="54733"/>
                          <a14:backgroundMark x1="47977" y1="76029" x2="47977" y2="76029"/>
                          <a14:backgroundMark x1="61430" y1="76749" x2="61430" y2="76749"/>
                          <a14:backgroundMark x1="52023" y1="76749" x2="52023" y2="76749"/>
                          <a14:backgroundMark x1="64064" y1="72325" x2="64064" y2="72325"/>
                          <a14:backgroundMark x1="58043" y1="72325" x2="58043" y2="72325"/>
                          <a14:backgroundMark x1="71496" y1="65021" x2="71496" y2="65021"/>
                          <a14:backgroundMark x1="55385" y1="76431" x2="55385" y2="76431"/>
                          <a14:backgroundMark x1="26308" y1="62795" x2="26308" y2="6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242" y="3182900"/>
              <a:ext cx="2699084" cy="246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562600" y="396449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8.3g</a:t>
              </a:r>
              <a:endParaRPr 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962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Why did they land at the same time????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40386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Explanation 1: The Math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838200" y="3352800"/>
            <a:ext cx="1320800" cy="1198563"/>
          </a:xfrm>
          <a:prstGeom prst="ellipse">
            <a:avLst/>
          </a:prstGeom>
          <a:gradFill rotWithShape="0">
            <a:gsLst>
              <a:gs pos="0">
                <a:srgbClr val="A5A5A5">
                  <a:gamma/>
                  <a:tint val="20000"/>
                  <a:invGamma/>
                </a:srgbClr>
              </a:gs>
              <a:gs pos="100000">
                <a:srgbClr val="A5A5A5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28.0 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838200" y="5105400"/>
            <a:ext cx="1304925" cy="1198563"/>
          </a:xfrm>
          <a:prstGeom prst="ellipse">
            <a:avLst/>
          </a:prstGeom>
          <a:gradFill rotWithShape="0">
            <a:gsLst>
              <a:gs pos="0">
                <a:srgbClr val="F0FB5F"/>
              </a:gs>
              <a:gs pos="100000">
                <a:srgbClr val="D6E3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8.3 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362200"/>
            <a:ext cx="281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Acceleration =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2133600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Force</a:t>
            </a:r>
          </a:p>
          <a:p>
            <a:r>
              <a:rPr lang="en-US" sz="3200" dirty="0" smtClean="0"/>
              <a:t>Mass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3733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BIG force (of gravity), and BIG mass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5334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SMALL force (of gravity), and SMALL mass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074" y="4697595"/>
            <a:ext cx="2699084" cy="2468736"/>
            <a:chOff x="4664242" y="3182900"/>
            <a:chExt cx="2699084" cy="2468736"/>
          </a:xfrm>
        </p:grpSpPr>
        <p:pic>
          <p:nvPicPr>
            <p:cNvPr id="12" name="Picture 6" descr="http://www.lulusoso.com/upload/20120305/Transparent_manual_glass_marbles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19755" y1="67181" x2="19755" y2="67181"/>
                          <a14:backgroundMark x1="23142" y1="56893" x2="23142" y2="56893"/>
                          <a14:backgroundMark x1="15804" y1="54733" x2="15804" y2="54733"/>
                          <a14:backgroundMark x1="47977" y1="76029" x2="47977" y2="76029"/>
                          <a14:backgroundMark x1="61430" y1="76749" x2="61430" y2="76749"/>
                          <a14:backgroundMark x1="52023" y1="76749" x2="52023" y2="76749"/>
                          <a14:backgroundMark x1="64064" y1="72325" x2="64064" y2="72325"/>
                          <a14:backgroundMark x1="58043" y1="72325" x2="58043" y2="72325"/>
                          <a14:backgroundMark x1="71496" y1="65021" x2="71496" y2="65021"/>
                          <a14:backgroundMark x1="55385" y1="76431" x2="55385" y2="76431"/>
                          <a14:backgroundMark x1="26308" y1="62795" x2="26308" y2="6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242" y="3182900"/>
              <a:ext cx="2699084" cy="246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562600" y="396449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8.3g</a:t>
              </a:r>
              <a:endParaRPr lang="en-US" sz="3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7398" y="2821850"/>
            <a:ext cx="2662403" cy="2347119"/>
            <a:chOff x="1676400" y="3127721"/>
            <a:chExt cx="2662403" cy="2347119"/>
          </a:xfrm>
        </p:grpSpPr>
        <p:pic>
          <p:nvPicPr>
            <p:cNvPr id="15" name="Picture 4" descr="http://i.istockimg.com/file_thumbview_approve/9945715/2/stock-photo-9945715-old-steel-ball-bearing-or-steely-marble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127721"/>
              <a:ext cx="2662403" cy="2347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398001" y="396448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FF00"/>
                  </a:solidFill>
                </a:rPr>
                <a:t>28.0g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58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9624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BIG force</a:t>
            </a:r>
          </a:p>
          <a:p>
            <a:r>
              <a:rPr lang="en-US" sz="3200" b="1" dirty="0" smtClean="0"/>
              <a:t>BIG mass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40386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=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381500" y="4084766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SMALL force</a:t>
            </a:r>
          </a:p>
          <a:p>
            <a:r>
              <a:rPr lang="en-US" sz="2400" dirty="0" smtClean="0"/>
              <a:t>SMALL mass</a:t>
            </a:r>
            <a:endParaRPr lang="en-US" sz="2400" dirty="0"/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1752600" y="2514600"/>
            <a:ext cx="1320800" cy="1198563"/>
          </a:xfrm>
          <a:prstGeom prst="ellipse">
            <a:avLst/>
          </a:prstGeom>
          <a:gradFill rotWithShape="0">
            <a:gsLst>
              <a:gs pos="0">
                <a:srgbClr val="A5A5A5">
                  <a:gamma/>
                  <a:tint val="20000"/>
                  <a:invGamma/>
                </a:srgbClr>
              </a:gs>
              <a:gs pos="100000">
                <a:srgbClr val="A5A5A5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28.0 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4648200" y="2514600"/>
            <a:ext cx="1304925" cy="1198563"/>
          </a:xfrm>
          <a:prstGeom prst="ellipse">
            <a:avLst/>
          </a:prstGeom>
          <a:gradFill rotWithShape="0">
            <a:gsLst>
              <a:gs pos="0">
                <a:srgbClr val="F0FB5F"/>
              </a:gs>
              <a:gs pos="100000">
                <a:srgbClr val="D6E3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8.3 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181600"/>
            <a:ext cx="4191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Same acceleration!!!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276600"/>
            <a:ext cx="2463800" cy="3162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304800"/>
            <a:ext cx="3962400" cy="584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So….since A = F / M...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5943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if you don’t like that explanation….</a:t>
            </a: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905000" y="16002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438400" y="15240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895600" y="16764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24400" y="17526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334000" y="15240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867400" y="17526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109497" y="2039353"/>
            <a:ext cx="2662403" cy="2347119"/>
            <a:chOff x="1676400" y="3127721"/>
            <a:chExt cx="2662403" cy="2347119"/>
          </a:xfrm>
        </p:grpSpPr>
        <p:pic>
          <p:nvPicPr>
            <p:cNvPr id="22" name="Picture 4" descr="http://i.istockimg.com/file_thumbview_approve/9945715/2/stock-photo-9945715-old-steel-ball-bearing-or-steely-marble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127721"/>
              <a:ext cx="2662403" cy="2347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398001" y="396448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FF00"/>
                  </a:solidFill>
                </a:rPr>
                <a:t>28.0g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48100" y="2110958"/>
            <a:ext cx="2699084" cy="2468736"/>
            <a:chOff x="4664242" y="3182900"/>
            <a:chExt cx="2699084" cy="2468736"/>
          </a:xfrm>
        </p:grpSpPr>
        <p:pic>
          <p:nvPicPr>
            <p:cNvPr id="25" name="Picture 6" descr="http://www.lulusoso.com/upload/20120305/Transparent_manual_glass_marbles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19755" y1="67181" x2="19755" y2="67181"/>
                          <a14:backgroundMark x1="23142" y1="56893" x2="23142" y2="56893"/>
                          <a14:backgroundMark x1="15804" y1="54733" x2="15804" y2="54733"/>
                          <a14:backgroundMark x1="47977" y1="76029" x2="47977" y2="76029"/>
                          <a14:backgroundMark x1="61430" y1="76749" x2="61430" y2="76749"/>
                          <a14:backgroundMark x1="52023" y1="76749" x2="52023" y2="76749"/>
                          <a14:backgroundMark x1="64064" y1="72325" x2="64064" y2="72325"/>
                          <a14:backgroundMark x1="58043" y1="72325" x2="58043" y2="72325"/>
                          <a14:backgroundMark x1="71496" y1="65021" x2="71496" y2="65021"/>
                          <a14:backgroundMark x1="55385" y1="76431" x2="55385" y2="76431"/>
                          <a14:backgroundMark x1="26308" y1="62795" x2="26308" y2="6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242" y="3182900"/>
              <a:ext cx="2699084" cy="246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562600" y="396449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8.3g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983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743200" cy="1295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Explanation 2: </a:t>
            </a:r>
            <a:br>
              <a:rPr lang="en-US" sz="3200" dirty="0" smtClean="0"/>
            </a:br>
            <a:r>
              <a:rPr lang="en-US" sz="3200" dirty="0" smtClean="0"/>
              <a:t>Inertia</a:t>
            </a:r>
            <a:endParaRPr lang="en-US" sz="3200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914400" y="3581400"/>
            <a:ext cx="1320800" cy="1198563"/>
          </a:xfrm>
          <a:prstGeom prst="ellipse">
            <a:avLst/>
          </a:prstGeom>
          <a:gradFill rotWithShape="0">
            <a:gsLst>
              <a:gs pos="0">
                <a:srgbClr val="A5A5A5">
                  <a:gamma/>
                  <a:tint val="20000"/>
                  <a:invGamma/>
                </a:srgbClr>
              </a:gs>
              <a:gs pos="100000">
                <a:srgbClr val="A5A5A5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28.0 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990600" y="5105400"/>
            <a:ext cx="1304925" cy="1198563"/>
          </a:xfrm>
          <a:prstGeom prst="ellipse">
            <a:avLst/>
          </a:prstGeom>
          <a:gradFill rotWithShape="0">
            <a:gsLst>
              <a:gs pos="0">
                <a:srgbClr val="F0FB5F"/>
              </a:gs>
              <a:gs pos="100000">
                <a:srgbClr val="D6E3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8.3 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962400"/>
            <a:ext cx="5791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BIGGER mass, MORE inertia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5410200"/>
            <a:ext cx="533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SMALLER mass, LESS inertia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04800"/>
            <a:ext cx="4521200" cy="33909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1860" y="3063081"/>
            <a:ext cx="2662403" cy="2347119"/>
            <a:chOff x="1676400" y="3127721"/>
            <a:chExt cx="2662403" cy="2347119"/>
          </a:xfrm>
        </p:grpSpPr>
        <p:pic>
          <p:nvPicPr>
            <p:cNvPr id="10" name="Picture 4" descr="http://i.istockimg.com/file_thumbview_approve/9945715/2/stock-photo-9945715-old-steel-ball-bearing-or-steely-marble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127721"/>
              <a:ext cx="2662403" cy="2347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398001" y="396448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FF00"/>
                  </a:solidFill>
                </a:rPr>
                <a:t>28.0g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5258" y="4676607"/>
            <a:ext cx="2699084" cy="2468736"/>
            <a:chOff x="4664242" y="3182900"/>
            <a:chExt cx="2699084" cy="2468736"/>
          </a:xfrm>
        </p:grpSpPr>
        <p:pic>
          <p:nvPicPr>
            <p:cNvPr id="13" name="Picture 6" descr="http://www.lulusoso.com/upload/20120305/Transparent_manual_glass_marbles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19755" y1="67181" x2="19755" y2="67181"/>
                          <a14:backgroundMark x1="23142" y1="56893" x2="23142" y2="56893"/>
                          <a14:backgroundMark x1="15804" y1="54733" x2="15804" y2="54733"/>
                          <a14:backgroundMark x1="47977" y1="76029" x2="47977" y2="76029"/>
                          <a14:backgroundMark x1="61430" y1="76749" x2="61430" y2="76749"/>
                          <a14:backgroundMark x1="52023" y1="76749" x2="52023" y2="76749"/>
                          <a14:backgroundMark x1="64064" y1="72325" x2="64064" y2="72325"/>
                          <a14:backgroundMark x1="58043" y1="72325" x2="58043" y2="72325"/>
                          <a14:backgroundMark x1="71496" y1="65021" x2="71496" y2="65021"/>
                          <a14:backgroundMark x1="55385" y1="76431" x2="55385" y2="76431"/>
                          <a14:backgroundMark x1="26308" y1="62795" x2="26308" y2="6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242" y="3182900"/>
              <a:ext cx="2699084" cy="246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562600" y="396449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8.3g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107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3633" y="5048933"/>
            <a:ext cx="4191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Same acceleration!!!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962400"/>
            <a:ext cx="2819400" cy="2819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3400" y="149406"/>
            <a:ext cx="3000544" cy="4270194"/>
            <a:chOff x="533400" y="149406"/>
            <a:chExt cx="3000544" cy="4270194"/>
          </a:xfrm>
        </p:grpSpPr>
        <p:grpSp>
          <p:nvGrpSpPr>
            <p:cNvPr id="10" name="Group 9"/>
            <p:cNvGrpSpPr/>
            <p:nvPr/>
          </p:nvGrpSpPr>
          <p:grpSpPr>
            <a:xfrm>
              <a:off x="533400" y="149406"/>
              <a:ext cx="3000544" cy="2645217"/>
              <a:chOff x="1507329" y="2856719"/>
              <a:chExt cx="3000544" cy="2645217"/>
            </a:xfrm>
          </p:grpSpPr>
          <p:pic>
            <p:nvPicPr>
              <p:cNvPr id="14" name="Picture 4" descr="http://i.istockimg.com/file_thumbview_approve/9945715/2/stock-photo-9945715-old-steel-ball-bearing-or-steely-marble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7329" y="2856719"/>
                <a:ext cx="3000544" cy="2645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115779" y="3517609"/>
                <a:ext cx="178364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FFFF00"/>
                    </a:solidFill>
                    <a:latin typeface="Impact" panose="020B0806030902050204" pitchFamily="34" charset="0"/>
                  </a:rPr>
                  <a:t>BIG</a:t>
                </a:r>
              </a:p>
              <a:p>
                <a:pPr algn="ctr"/>
                <a:r>
                  <a:rPr lang="en-US" sz="4000" b="1" dirty="0" smtClean="0">
                    <a:solidFill>
                      <a:srgbClr val="FFFF00"/>
                    </a:solidFill>
                    <a:latin typeface="Impact" panose="020B0806030902050204" pitchFamily="34" charset="0"/>
                  </a:rPr>
                  <a:t>INERTIA</a:t>
                </a:r>
                <a:endParaRPr lang="en-US" sz="4000" b="1" dirty="0">
                  <a:solidFill>
                    <a:srgbClr val="FFFF00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" name="Down Arrow 1"/>
            <p:cNvSpPr/>
            <p:nvPr/>
          </p:nvSpPr>
          <p:spPr>
            <a:xfrm>
              <a:off x="905533" y="2438400"/>
              <a:ext cx="2256275" cy="198120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Impact" panose="020B0806030902050204" pitchFamily="34" charset="0"/>
                </a:rPr>
                <a:t>Big Force of  Gravity</a:t>
              </a:r>
              <a:endParaRPr lang="en-US" sz="24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73817" y="341749"/>
            <a:ext cx="2699084" cy="3087251"/>
            <a:chOff x="5073817" y="341749"/>
            <a:chExt cx="2699084" cy="3087251"/>
          </a:xfrm>
        </p:grpSpPr>
        <p:grpSp>
          <p:nvGrpSpPr>
            <p:cNvPr id="16" name="Group 15"/>
            <p:cNvGrpSpPr/>
            <p:nvPr/>
          </p:nvGrpSpPr>
          <p:grpSpPr>
            <a:xfrm>
              <a:off x="5073817" y="341749"/>
              <a:ext cx="2699084" cy="2468736"/>
              <a:chOff x="4664242" y="3182900"/>
              <a:chExt cx="2699084" cy="2468736"/>
            </a:xfrm>
          </p:grpSpPr>
          <p:pic>
            <p:nvPicPr>
              <p:cNvPr id="17" name="Picture 6" descr="http://www.lulusoso.com/upload/20120305/Transparent_manual_glass_marbles.jpg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>
                            <a14:backgroundMark x1="19755" y1="67181" x2="19755" y2="67181"/>
                            <a14:backgroundMark x1="23142" y1="56893" x2="23142" y2="56893"/>
                            <a14:backgroundMark x1="15804" y1="54733" x2="15804" y2="54733"/>
                            <a14:backgroundMark x1="47977" y1="76029" x2="47977" y2="76029"/>
                            <a14:backgroundMark x1="61430" y1="76749" x2="61430" y2="76749"/>
                            <a14:backgroundMark x1="52023" y1="76749" x2="52023" y2="76749"/>
                            <a14:backgroundMark x1="64064" y1="72325" x2="64064" y2="72325"/>
                            <a14:backgroundMark x1="58043" y1="72325" x2="58043" y2="72325"/>
                            <a14:backgroundMark x1="71496" y1="65021" x2="71496" y2="65021"/>
                            <a14:backgroundMark x1="55385" y1="76431" x2="55385" y2="76431"/>
                            <a14:backgroundMark x1="26308" y1="62795" x2="26308" y2="6279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4242" y="3182900"/>
                <a:ext cx="2699084" cy="2468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438523" y="3859883"/>
                <a:ext cx="121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Small</a:t>
                </a:r>
              </a:p>
              <a:p>
                <a:pPr algn="ctr"/>
                <a:r>
                  <a:rPr lang="en-US" sz="2400" smtClean="0"/>
                  <a:t>Inertia</a:t>
                </a:r>
                <a:endParaRPr lang="en-US" sz="2400" dirty="0"/>
              </a:p>
            </p:txBody>
          </p:sp>
        </p:grpSp>
        <p:sp>
          <p:nvSpPr>
            <p:cNvPr id="22" name="Down Arrow 21"/>
            <p:cNvSpPr/>
            <p:nvPr/>
          </p:nvSpPr>
          <p:spPr>
            <a:xfrm>
              <a:off x="5657348" y="2212926"/>
              <a:ext cx="1600701" cy="1216074"/>
            </a:xfrm>
            <a:prstGeom prst="downArrow">
              <a:avLst>
                <a:gd name="adj1" fmla="val 50000"/>
                <a:gd name="adj2" fmla="val 491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Impact" panose="020B0806030902050204" pitchFamily="34" charset="0"/>
                </a:rPr>
                <a:t>Small Force of Gravity</a:t>
              </a:r>
              <a:endParaRPr lang="en-US" sz="1600" dirty="0">
                <a:latin typeface="Impact" panose="020B080603090205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57600" y="1434230"/>
            <a:ext cx="1190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Cooper Black" panose="0208090404030B020404" pitchFamily="18" charset="0"/>
              </a:rPr>
              <a:t>=</a:t>
            </a:r>
            <a:endParaRPr lang="en-US" sz="96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5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Note: air resistance affects the speed of falling objects, too!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67640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1508" name="ShockwaveFlash1" r:id="rId2" imgW="7163800" imgH="5334745"/>
        </mc:Choice>
        <mc:Fallback>
          <p:control name="ShockwaveFlash1" r:id="rId2" imgW="7163800" imgH="533474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9200" y="838200"/>
                  <a:ext cx="7164388" cy="5334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304798"/>
          <a:ext cx="7620000" cy="5855860"/>
        </p:xfrm>
        <a:graphic>
          <a:graphicData uri="http://schemas.openxmlformats.org/drawingml/2006/table">
            <a:tbl>
              <a:tblPr/>
              <a:tblGrid>
                <a:gridCol w="2286000"/>
                <a:gridCol w="5334000"/>
              </a:tblGrid>
              <a:tr h="2095176">
                <a:tc gridSpan="2">
                  <a:txBody>
                    <a:bodyPr/>
                    <a:lstStyle/>
                    <a:p>
                      <a:r>
                        <a:rPr lang="en-US" sz="3200" b="1" dirty="0"/>
                        <a:t>Second-Law </a:t>
                      </a:r>
                      <a:r>
                        <a:rPr lang="en-US" sz="3200" b="1" dirty="0" smtClean="0"/>
                        <a:t>Problems</a:t>
                      </a:r>
                    </a:p>
                    <a:p>
                      <a:endParaRPr lang="en-US" sz="3200" dirty="0"/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000" dirty="0" smtClean="0"/>
                        <a:t>What </a:t>
                      </a:r>
                      <a:r>
                        <a:rPr lang="en-US" sz="2000" dirty="0"/>
                        <a:t>is the acceleration of a 3 kg mass if a force of 14.4 N is used to move the mass? (Note: 1 N is equal to 1 </a:t>
                      </a:r>
                      <a:r>
                        <a:rPr lang="en-US" sz="2000" dirty="0" err="1"/>
                        <a:t>kg•m</a:t>
                      </a:r>
                      <a:r>
                        <a:rPr lang="en-US" sz="2000" dirty="0"/>
                        <a:t>/s</a:t>
                      </a:r>
                      <a:r>
                        <a:rPr lang="en-US" sz="2000" baseline="30000" dirty="0"/>
                        <a:t>2</a:t>
                      </a:r>
                      <a:r>
                        <a:rPr lang="en-US" sz="2000" dirty="0"/>
                        <a:t>)</a:t>
                      </a:r>
                    </a:p>
                    <a:p>
                      <a:pPr marL="342900" indent="-342900">
                        <a:buNone/>
                      </a:pPr>
                      <a:endParaRPr lang="en-US" sz="1600" dirty="0"/>
                    </a:p>
                  </a:txBody>
                  <a:tcPr marL="86248" marR="86248" marT="86248" marB="862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86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Step 1:</a:t>
                      </a:r>
                      <a:r>
                        <a:rPr lang="en-US" sz="1600" b="1" dirty="0"/>
                        <a:t> </a:t>
                      </a:r>
                      <a:endParaRPr lang="en-US" sz="1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Write the equation for acceleration.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35867"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/>
                      </a:r>
                      <a:br>
                        <a:rPr lang="en-US" sz="1600" dirty="0"/>
                      </a:br>
                      <a:endParaRPr lang="en-US" sz="1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3092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798" marR="82798" marT="41399" marB="41399">
                    <a:lnL>
                      <a:noFill/>
                    </a:lnL>
                    <a:lnT>
                      <a:noFill/>
                    </a:lnT>
                  </a:tcPr>
                </a:tc>
              </a:tr>
              <a:tr h="73586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Step 2: </a:t>
                      </a:r>
                      <a:endParaRPr lang="en-US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Replace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i="1" dirty="0"/>
                        <a:t>F</a:t>
                      </a:r>
                      <a:r>
                        <a:rPr lang="en-US" sz="2000" dirty="0"/>
                        <a:t> and </a:t>
                      </a:r>
                      <a:r>
                        <a:rPr lang="en-US" sz="2000" i="1" dirty="0"/>
                        <a:t>m</a:t>
                      </a:r>
                      <a:r>
                        <a:rPr lang="en-US" sz="2000" dirty="0"/>
                        <a:t> with the values given in the problem, and solve.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35867"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/>
                      </a:r>
                      <a:br>
                        <a:rPr lang="en-US" sz="1600"/>
                      </a:br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0578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798" marR="82798" marT="41399" marB="41399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7457" rIns="0" bIns="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</a:rPr>
              <a:t>Second-Law Problems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What is the acceleration of a 3 kg mass if a force of 14.4 N is used to move the mass? (Note: 1 N is equal to 1 kg•m/s</a:t>
            </a:r>
            <a:r>
              <a:rPr kumimoji="0" lang="en-US" sz="10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2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)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                          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my.hrw.com/images/points/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538"/>
            <a:ext cx="9525" cy="9525"/>
          </a:xfrm>
          <a:prstGeom prst="rect">
            <a:avLst/>
          </a:prstGeom>
          <a:noFill/>
        </p:spPr>
      </p:pic>
      <p:pic>
        <p:nvPicPr>
          <p:cNvPr id="1027" name="Picture 3" descr="http://my.hrw.com/sh2/sh07_10/student/images/hst/for/hst_for_014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1223798" cy="657225"/>
          </a:xfrm>
          <a:prstGeom prst="rect">
            <a:avLst/>
          </a:prstGeom>
          <a:noFill/>
        </p:spPr>
      </p:pic>
      <p:pic>
        <p:nvPicPr>
          <p:cNvPr id="1028" name="Picture 4" descr="http://my.hrw.com/images/points/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25" y="236538"/>
            <a:ext cx="9525" cy="9525"/>
          </a:xfrm>
          <a:prstGeom prst="rect">
            <a:avLst/>
          </a:prstGeom>
          <a:noFill/>
        </p:spPr>
      </p:pic>
      <p:pic>
        <p:nvPicPr>
          <p:cNvPr id="1029" name="Picture 5" descr="http://my.hrw.com/sh2/sh07_10/student/images/hst/for/hst_for_014_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105400"/>
            <a:ext cx="4152315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248400" cy="7921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Now it’s your turn….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105835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2.</a:t>
            </a:r>
            <a:r>
              <a:rPr lang="en-US" sz="2000" dirty="0" smtClean="0"/>
              <a:t> What force is necessary to accelerate a 1,250 kg car at a rate of 40 m/s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57200" y="45720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3.</a:t>
            </a:r>
            <a:r>
              <a:rPr lang="en-US" sz="2000" dirty="0" smtClean="0"/>
              <a:t> Zookeepers carry a stretcher that holds a sleeping lion. The total mass of the lion and the stretcher is 175 kg. The lion’s forward acceleration is 2 m/s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. What is the force necessary to produce this acceleration?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57200" y="15240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1.</a:t>
            </a:r>
            <a:r>
              <a:rPr lang="en-US" dirty="0" smtClean="0"/>
              <a:t> What is the acceleration of a 7 kg mass if a force of 68.6 N is used to move it toward Earth?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376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Why did they land at the same time????</vt:lpstr>
      <vt:lpstr>PowerPoint Presentation</vt:lpstr>
      <vt:lpstr>Explanation 2:  Inertia</vt:lpstr>
      <vt:lpstr>PowerPoint Presentation</vt:lpstr>
      <vt:lpstr>Note: air resistance affects the speed of falling objects, too!</vt:lpstr>
      <vt:lpstr>PowerPoint Presentation</vt:lpstr>
      <vt:lpstr>PowerPoint Presentation</vt:lpstr>
      <vt:lpstr>Now it’s your turn….</vt:lpstr>
    </vt:vector>
  </TitlesOfParts>
  <Company>FPS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msgoutas</dc:creator>
  <cp:lastModifiedBy>Windows User</cp:lastModifiedBy>
  <cp:revision>52</cp:revision>
  <dcterms:created xsi:type="dcterms:W3CDTF">2012-02-07T21:44:25Z</dcterms:created>
  <dcterms:modified xsi:type="dcterms:W3CDTF">2014-03-04T14:53:20Z</dcterms:modified>
</cp:coreProperties>
</file>