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70" r:id="rId3"/>
    <p:sldId id="269" r:id="rId4"/>
    <p:sldId id="258" r:id="rId5"/>
    <p:sldId id="268" r:id="rId6"/>
    <p:sldId id="273" r:id="rId7"/>
    <p:sldId id="272" r:id="rId8"/>
    <p:sldId id="271" r:id="rId9"/>
    <p:sldId id="257" r:id="rId10"/>
    <p:sldId id="274" r:id="rId11"/>
    <p:sldId id="275" r:id="rId12"/>
    <p:sldId id="260" r:id="rId13"/>
    <p:sldId id="277" r:id="rId14"/>
    <p:sldId id="278" r:id="rId15"/>
    <p:sldId id="279" r:id="rId16"/>
    <p:sldId id="283" r:id="rId17"/>
    <p:sldId id="282" r:id="rId18"/>
    <p:sldId id="280" r:id="rId19"/>
    <p:sldId id="261" r:id="rId20"/>
    <p:sldId id="286" r:id="rId21"/>
    <p:sldId id="287" r:id="rId22"/>
    <p:sldId id="284" r:id="rId23"/>
    <p:sldId id="285" r:id="rId24"/>
    <p:sldId id="276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52026-017A-42A9-A104-AA5EE02224B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A1A5B-6C65-48DF-9560-027F97DE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FB39-EC25-4820-88F8-33189E78404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D828-0E51-40A4-AD05-3ACFE80BA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PqJu1wjBXssHfM&amp;tbnid=KoP78HTcHQS5qM:&amp;ved=0CAgQjRw&amp;url=http://www.clker.com/clipart-2172.html&amp;ei=fBAGU5e1Buj_0wHrgIGABA&amp;psig=AFQjCNGHiQqND8OJCGr4PTMWAYidZQ-EWA&amp;ust=1392992764189462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/url?sa=i&amp;source=images&amp;cd=&amp;cad=rja&amp;docid=-xCTTQg7Vds0vM&amp;tbnid=sJIN_wzfIJ2QLM:&amp;ved=0CAgQjRw4Cw&amp;url=http://www.superstock.com/stock-photos-images/1538R-51084&amp;ei=yRAGU6aEF5e0sASm-IHoDQ&amp;psig=AFQjCNHdGQ_ZBmj-zRw_8RFMAL0d_06FVw&amp;ust=1392992841414727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pic>
        <p:nvPicPr>
          <p:cNvPr id="18434" name="Picture 2" descr="http://icanhascheezburger.files.wordpress.com/2007/12/funny-pictures-cat-gravity-w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629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267200" cy="533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Gravity and Mass:</a:t>
            </a:r>
            <a:endParaRPr lang="en-US" dirty="0"/>
          </a:p>
        </p:txBody>
      </p:sp>
      <p:pic>
        <p:nvPicPr>
          <p:cNvPr id="1026" name="Picture 2" descr="http://my.hrw.com/sh2/sh07_10/student/images/hst/mot/hst_mot_020_a_p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8041394" cy="4095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7239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ritannic Bold" pitchFamily="34" charset="0"/>
              </a:rPr>
              <a:t>Direct</a:t>
            </a:r>
            <a:r>
              <a:rPr lang="en-US" sz="3600" dirty="0" smtClean="0">
                <a:latin typeface="Britannic Bold" pitchFamily="34" charset="0"/>
              </a:rPr>
              <a:t> relationship:  M</a:t>
            </a:r>
            <a:r>
              <a:rPr lang="en-US" sz="3600" dirty="0" smtClean="0">
                <a:latin typeface="Britannic Bold" pitchFamily="34" charset="0"/>
                <a:sym typeface="Symbol"/>
              </a:rPr>
              <a:t> then G and M then G</a:t>
            </a:r>
            <a:r>
              <a:rPr lang="en-US" sz="3600" dirty="0" smtClean="0">
                <a:latin typeface="Britannic Bold" pitchFamily="34" charset="0"/>
              </a:rPr>
              <a:t> </a:t>
            </a:r>
            <a:endParaRPr lang="en-US" sz="3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334000" cy="7159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Gravity and Distance</a:t>
            </a:r>
            <a:endParaRPr lang="en-US" dirty="0"/>
          </a:p>
        </p:txBody>
      </p:sp>
      <p:pic>
        <p:nvPicPr>
          <p:cNvPr id="32770" name="Picture 2" descr="http://my.hrw.com/sh2/sh07_10/student/images/hst/mot/hst_mot_021_b_p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48600" cy="40184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7239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ritannic Bold" pitchFamily="34" charset="0"/>
              </a:rPr>
              <a:t>Inverse relationship:  D</a:t>
            </a:r>
            <a:r>
              <a:rPr lang="en-US" sz="3600" dirty="0" smtClean="0">
                <a:latin typeface="Britannic Bold" pitchFamily="34" charset="0"/>
                <a:sym typeface="Symbol"/>
              </a:rPr>
              <a:t> then G and D then G</a:t>
            </a:r>
            <a:endParaRPr lang="en-US" sz="3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Gravitational Force and Distance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143000"/>
            <a:ext cx="5105400" cy="5714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US" sz="6000" dirty="0" smtClean="0">
                <a:latin typeface="Candara" pitchFamily="34" charset="0"/>
              </a:rPr>
              <a:t>  </a:t>
            </a:r>
          </a:p>
          <a:p>
            <a:pPr algn="ctr">
              <a:buNone/>
            </a:pPr>
            <a:r>
              <a:rPr lang="en-US" sz="6000" dirty="0" smtClean="0">
                <a:latin typeface="Candara" pitchFamily="34" charset="0"/>
              </a:rPr>
              <a:t>Interesting Fact</a:t>
            </a:r>
          </a:p>
          <a:p>
            <a:pPr>
              <a:buNone/>
            </a:pPr>
            <a:endParaRPr lang="en-US" sz="6000" dirty="0">
              <a:latin typeface="Candara" pitchFamily="34" charset="0"/>
            </a:endParaRPr>
          </a:p>
          <a:p>
            <a:pPr algn="ctr">
              <a:buNone/>
            </a:pPr>
            <a:r>
              <a:rPr lang="en-US" sz="6000" dirty="0" smtClean="0">
                <a:latin typeface="Candara" pitchFamily="34" charset="0"/>
              </a:rPr>
              <a:t>    When </a:t>
            </a:r>
            <a:r>
              <a:rPr lang="en-US" sz="6000" dirty="0">
                <a:latin typeface="Candara" pitchFamily="34" charset="0"/>
              </a:rPr>
              <a:t>you are standing on Earth with your toes buried in the dirt, it may seem like the distance between you and Earth is zero. But,</a:t>
            </a:r>
            <a:r>
              <a:rPr lang="en-US" sz="6000" b="1" dirty="0">
                <a:latin typeface="Candara" pitchFamily="34" charset="0"/>
              </a:rPr>
              <a:t> the distance is measured between the centers of the two objects </a:t>
            </a:r>
            <a:r>
              <a:rPr lang="en-US" sz="6000" dirty="0">
                <a:latin typeface="Candara" pitchFamily="34" charset="0"/>
              </a:rPr>
              <a:t>not the edges. </a:t>
            </a:r>
            <a:endParaRPr lang="en-US" sz="6000" dirty="0" smtClean="0">
              <a:latin typeface="Candara" pitchFamily="34" charset="0"/>
            </a:endParaRPr>
          </a:p>
          <a:p>
            <a:pPr algn="ctr">
              <a:buNone/>
            </a:pPr>
            <a:endParaRPr lang="en-US" sz="6000" dirty="0">
              <a:latin typeface="Candara" pitchFamily="34" charset="0"/>
            </a:endParaRPr>
          </a:p>
          <a:p>
            <a:pPr algn="ctr">
              <a:buNone/>
            </a:pPr>
            <a:endParaRPr lang="en-US" sz="6000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en-US" sz="6000" dirty="0" smtClean="0">
                <a:latin typeface="Candara" pitchFamily="34" charset="0"/>
              </a:rPr>
              <a:t>So </a:t>
            </a:r>
            <a:r>
              <a:rPr lang="en-US" sz="6000" dirty="0">
                <a:latin typeface="Candara" pitchFamily="34" charset="0"/>
              </a:rPr>
              <a:t>the distance between you and Earth is the distance from the center of the Earth to your belly button.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2" y="2133600"/>
            <a:ext cx="3865638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481" y="287863"/>
            <a:ext cx="39624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Gravity and Math</a:t>
            </a:r>
            <a:endParaRPr lang="en-US" sz="3600" dirty="0">
              <a:latin typeface="Berlin Sans FB Dem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8831" y="1154558"/>
            <a:ext cx="8776535" cy="1323439"/>
            <a:chOff x="1082842" y="1467655"/>
            <a:chExt cx="6949238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1082842" y="1647471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</a:rPr>
                <a:t>Force of Gravity =   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9517" y="1467655"/>
              <a:ext cx="32625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</a:rPr>
                <a:t>Mass </a:t>
              </a:r>
              <a:r>
                <a:rPr lang="en-US" sz="4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</a:rPr>
                <a:t> x Mass </a:t>
              </a:r>
              <a:r>
                <a:rPr lang="en-US" sz="40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</a:rPr>
                <a:t>(Distance)</a:t>
              </a:r>
              <a:r>
                <a:rPr lang="en-US" sz="4000" b="1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46884" y="1647470"/>
              <a:ext cx="882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</a:rPr>
                <a:t>G x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90159" y="2508775"/>
            <a:ext cx="525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…and </a:t>
            </a:r>
            <a:r>
              <a:rPr lang="en-US" sz="3600" dirty="0" smtClean="0"/>
              <a:t>G = 6.67398 </a:t>
            </a:r>
            <a:r>
              <a:rPr lang="en-US" sz="3600" dirty="0"/>
              <a:t>× </a:t>
            </a:r>
            <a:r>
              <a:rPr lang="en-US" sz="3600" dirty="0" smtClean="0"/>
              <a:t>10</a:t>
            </a:r>
            <a:r>
              <a:rPr lang="en-US" sz="3600" baseline="30000" dirty="0" smtClean="0"/>
              <a:t>-11</a:t>
            </a:r>
            <a:endParaRPr lang="en-US" sz="3600" dirty="0"/>
          </a:p>
        </p:txBody>
      </p:sp>
      <p:pic>
        <p:nvPicPr>
          <p:cNvPr id="1030" name="Picture 6" descr="http://3.bp.blogspot.com/_YRvl5fLZQvc/TClSvNq__cI/AAAAAAAAAOQ/3cgeXu8g-v8/s1600/crying_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4597"/>
            <a:ext cx="3609474" cy="36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70454" y="3617495"/>
            <a:ext cx="4716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But we don’t need to calculate gravitational force this year so…. let’s </a:t>
            </a:r>
            <a:r>
              <a:rPr lang="en-US" sz="3600" dirty="0" smtClean="0">
                <a:solidFill>
                  <a:srgbClr val="00B050"/>
                </a:solidFill>
                <a:latin typeface="Berlin Sans FB Demi" pitchFamily="34" charset="0"/>
              </a:rPr>
              <a:t>simplify</a:t>
            </a:r>
            <a:r>
              <a:rPr lang="en-US" sz="3600" dirty="0" smtClean="0">
                <a:latin typeface="Berlin Sans FB Demi" pitchFamily="34" charset="0"/>
              </a:rPr>
              <a:t>… </a:t>
            </a:r>
            <a:endParaRPr lang="en-US" sz="3600" dirty="0">
              <a:latin typeface="Berlin Sans FB Dem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12881" y="1816277"/>
            <a:ext cx="3602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8617" y="294803"/>
            <a:ext cx="39624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 Demi" pitchFamily="34" charset="0"/>
              </a:rPr>
              <a:t>Gravity and Math</a:t>
            </a:r>
            <a:endParaRPr lang="en-US" sz="3200" dirty="0">
              <a:latin typeface="Berlin Sans FB Dem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44590" y="5534960"/>
                <a:ext cx="50487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Berlin Sans FB Demi" pitchFamily="34" charset="0"/>
                  </a:rPr>
                  <a:t>means “proportional to”</a:t>
                </a:r>
                <a:endParaRPr lang="en-US" sz="3200" dirty="0">
                  <a:solidFill>
                    <a:srgbClr val="0070C0"/>
                  </a:solidFill>
                  <a:latin typeface="Berlin Sans FB Demi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590" y="5534960"/>
                <a:ext cx="504871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5625" r="-7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sdk-project.com/wp-content/uploads/2008/10/grav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1" y="294803"/>
            <a:ext cx="3679162" cy="35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23269" y="1117610"/>
            <a:ext cx="48185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….But we will calculate what effect a change in </a:t>
            </a:r>
            <a:r>
              <a:rPr lang="en-US" sz="3600" u="sng" dirty="0" smtClean="0">
                <a:latin typeface="Berlin Sans FB Demi" pitchFamily="34" charset="0"/>
              </a:rPr>
              <a:t>mass</a:t>
            </a:r>
            <a:r>
              <a:rPr lang="en-US" sz="3600" dirty="0" smtClean="0">
                <a:latin typeface="Berlin Sans FB Demi" pitchFamily="34" charset="0"/>
              </a:rPr>
              <a:t> or </a:t>
            </a:r>
            <a:r>
              <a:rPr lang="en-US" sz="3600" u="sng" dirty="0" smtClean="0">
                <a:latin typeface="Berlin Sans FB Demi" pitchFamily="34" charset="0"/>
              </a:rPr>
              <a:t>distance</a:t>
            </a:r>
            <a:r>
              <a:rPr lang="en-US" sz="3600" dirty="0" smtClean="0">
                <a:latin typeface="Berlin Sans FB Demi" pitchFamily="34" charset="0"/>
              </a:rPr>
              <a:t> has on gravitational force.</a:t>
            </a:r>
            <a:endParaRPr lang="en-US" sz="3600" dirty="0">
              <a:latin typeface="Berlin Sans FB Dem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4232263"/>
            <a:ext cx="7144311" cy="1397707"/>
            <a:chOff x="914400" y="4232263"/>
            <a:chExt cx="7144311" cy="1397707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4232263"/>
              <a:ext cx="7144311" cy="1397707"/>
              <a:chOff x="1082842" y="1450093"/>
              <a:chExt cx="6132120" cy="13977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82842" y="1647471"/>
                    <a:ext cx="320040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/>
                      <a:t>Force of Gravity </a:t>
                    </a:r>
                    <a14:m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~</m:t>
                        </m:r>
                      </m:oMath>
                    </a14:m>
                    <a:r>
                      <a:rPr lang="en-US" sz="3600" dirty="0" smtClean="0"/>
                      <a:t>   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842" y="1647471"/>
                    <a:ext cx="3200400" cy="1200329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5065" t="-76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3952399" y="1450093"/>
                <a:ext cx="32625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Mass 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 x Mass </a:t>
                </a:r>
                <a:r>
                  <a:rPr lang="en-US" sz="3600" baseline="-25000" dirty="0" smtClean="0"/>
                  <a:t>2</a:t>
                </a:r>
              </a:p>
              <a:p>
                <a:pPr algn="ctr"/>
                <a:r>
                  <a:rPr lang="en-US" sz="3600" dirty="0" smtClean="0"/>
                  <a:t>(Distance)</a:t>
                </a:r>
                <a:r>
                  <a:rPr lang="en-US" sz="3600" b="1" baseline="30000" dirty="0" smtClean="0"/>
                  <a:t>2</a:t>
                </a:r>
                <a:endParaRPr lang="en-US" sz="3600" b="1" baseline="30000" dirty="0"/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4419600" y="4832427"/>
              <a:ext cx="3352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1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535774"/>
            <a:ext cx="7691747" cy="1569660"/>
            <a:chOff x="1082842" y="1455181"/>
            <a:chExt cx="4355583" cy="256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82842" y="1647471"/>
                  <a:ext cx="32004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/>
                    <a:t>Force of Gravity </a:t>
                  </a:r>
                  <a14:m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~</m:t>
                      </m:r>
                    </m:oMath>
                  </a14:m>
                  <a:r>
                    <a:rPr lang="en-US" sz="4800" dirty="0" smtClean="0"/>
                    <a:t>   </a:t>
                  </a:r>
                  <a:endParaRPr lang="en-US" sz="4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842" y="1647471"/>
                  <a:ext cx="3200400" cy="156966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962" t="-12429" b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428650" y="1455181"/>
              <a:ext cx="2009775" cy="256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(</a:t>
              </a:r>
              <a:r>
                <a:rPr lang="en-US" sz="4800" b="1" dirty="0" smtClean="0">
                  <a:solidFill>
                    <a:srgbClr val="7030A0"/>
                  </a:solidFill>
                </a:rPr>
                <a:t>M</a:t>
              </a:r>
              <a:r>
                <a:rPr lang="en-US" sz="4800" b="1" baseline="-25000" dirty="0" smtClean="0">
                  <a:solidFill>
                    <a:srgbClr val="7030A0"/>
                  </a:solidFill>
                </a:rPr>
                <a:t>1</a:t>
              </a:r>
              <a:r>
                <a:rPr lang="en-US" sz="4800" b="1" dirty="0" smtClean="0">
                  <a:solidFill>
                    <a:srgbClr val="7030A0"/>
                  </a:solidFill>
                </a:rPr>
                <a:t> X M</a:t>
              </a:r>
              <a:r>
                <a:rPr lang="en-US" sz="4800" b="1" baseline="-25000" dirty="0" smtClean="0">
                  <a:solidFill>
                    <a:srgbClr val="7030A0"/>
                  </a:solidFill>
                </a:rPr>
                <a:t>2</a:t>
              </a:r>
              <a:r>
                <a:rPr lang="en-US" sz="4800" dirty="0" smtClean="0"/>
                <a:t>)</a:t>
              </a:r>
            </a:p>
            <a:p>
              <a:pPr algn="ctr"/>
              <a:r>
                <a:rPr lang="en-US" sz="4800" dirty="0" smtClean="0"/>
                <a:t>  D</a:t>
              </a:r>
              <a:r>
                <a:rPr lang="en-US" sz="4800" b="1" baseline="30000" dirty="0" smtClean="0"/>
                <a:t>2</a:t>
              </a:r>
              <a:endParaRPr lang="en-US" sz="4800" b="1" baseline="30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13094"/>
            <a:ext cx="39624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Berlin Sans FB Demi" pitchFamily="34" charset="0"/>
              </a:rPr>
              <a:t>Gravity and Math</a:t>
            </a:r>
            <a:endParaRPr lang="en-US" sz="32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5533" y="5788512"/>
            <a:ext cx="577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 Demi" pitchFamily="34" charset="0"/>
              </a:rPr>
              <a:t>G &amp; </a:t>
            </a:r>
            <a:r>
              <a:rPr lang="en-US" sz="3600" b="1" dirty="0" smtClean="0">
                <a:latin typeface="Berlin Sans FB Demi" pitchFamily="34" charset="0"/>
              </a:rPr>
              <a:t>M</a:t>
            </a:r>
            <a:r>
              <a:rPr lang="en-US" sz="3600" dirty="0" smtClean="0">
                <a:latin typeface="Berlin Sans FB Demi" pitchFamily="34" charset="0"/>
              </a:rPr>
              <a:t>:</a:t>
            </a:r>
            <a:r>
              <a:rPr lang="en-US" sz="3600" dirty="0" smtClean="0">
                <a:solidFill>
                  <a:srgbClr val="7030A0"/>
                </a:solidFill>
                <a:latin typeface="Berlin Sans FB Demi" pitchFamily="34" charset="0"/>
              </a:rPr>
              <a:t> Direct </a:t>
            </a:r>
            <a:r>
              <a:rPr lang="en-US" sz="3600" dirty="0" smtClean="0">
                <a:latin typeface="Berlin Sans FB Demi" pitchFamily="34" charset="0"/>
              </a:rPr>
              <a:t>relationship!</a:t>
            </a:r>
            <a:endParaRPr lang="en-US" sz="3600" dirty="0">
              <a:latin typeface="Berlin Sans FB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981200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mass of one object is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2 times greater  </a:t>
            </a:r>
          </a:p>
          <a:p>
            <a:pPr algn="ctr"/>
            <a:r>
              <a:rPr lang="en-US" sz="3200" dirty="0" smtClean="0"/>
              <a:t>then </a:t>
            </a:r>
          </a:p>
          <a:p>
            <a:pPr algn="ctr"/>
            <a:r>
              <a:rPr lang="en-US" sz="3200" dirty="0" smtClean="0"/>
              <a:t>Force of gravity will be </a:t>
            </a:r>
            <a:r>
              <a:rPr lang="en-US" sz="3200" b="1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  <a:sym typeface="Symbol"/>
              </a:rPr>
              <a:t> times greater</a:t>
            </a:r>
          </a:p>
          <a:p>
            <a:pPr algn="ctr"/>
            <a:endParaRPr lang="en-US" sz="3200" b="1" dirty="0" smtClean="0">
              <a:solidFill>
                <a:schemeClr val="accent3">
                  <a:lumMod val="50000"/>
                </a:schemeClr>
              </a:solidFill>
              <a:sym typeface="Symbol"/>
            </a:endParaRPr>
          </a:p>
          <a:p>
            <a:pPr algn="ctr"/>
            <a:r>
              <a:rPr lang="en-US" sz="3200" dirty="0" smtClean="0"/>
              <a:t>If mass of one object </a:t>
            </a:r>
            <a:r>
              <a:rPr lang="en-US" sz="3200" dirty="0" smtClean="0">
                <a:sym typeface="Symbol"/>
              </a:rPr>
              <a:t>is </a:t>
            </a:r>
            <a:r>
              <a:rPr lang="en-US" sz="3200" b="1" dirty="0" smtClean="0">
                <a:solidFill>
                  <a:srgbClr val="7030A0"/>
                </a:solidFill>
                <a:sym typeface="Symbol"/>
              </a:rPr>
              <a:t>2 times less </a:t>
            </a:r>
          </a:p>
          <a:p>
            <a:pPr algn="ctr"/>
            <a:r>
              <a:rPr lang="en-US" sz="3200" dirty="0" smtClean="0">
                <a:sym typeface="Symbol"/>
              </a:rPr>
              <a:t>then </a:t>
            </a:r>
          </a:p>
          <a:p>
            <a:pPr algn="ctr"/>
            <a:r>
              <a:rPr lang="en-US" sz="3200" dirty="0" smtClean="0">
                <a:sym typeface="Symbol"/>
              </a:rPr>
              <a:t>Force of gravity will be </a:t>
            </a:r>
            <a:r>
              <a:rPr lang="en-US" sz="3200" b="1" dirty="0" smtClean="0">
                <a:solidFill>
                  <a:srgbClr val="7030A0"/>
                </a:solidFill>
                <a:sym typeface="Symbol"/>
              </a:rPr>
              <a:t>2 times less</a:t>
            </a:r>
          </a:p>
          <a:p>
            <a:endParaRPr lang="en-US" dirty="0">
              <a:sym typeface="Symbo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50464" y="1447800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6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1" y="1675770"/>
            <a:ext cx="6966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If distance is </a:t>
            </a:r>
            <a:r>
              <a:rPr lang="en-US" sz="3200" b="1" dirty="0" smtClean="0">
                <a:solidFill>
                  <a:srgbClr val="00B0F0"/>
                </a:solidFill>
              </a:rPr>
              <a:t>2</a:t>
            </a:r>
            <a:r>
              <a:rPr lang="en-US" sz="3200" dirty="0" smtClean="0">
                <a:solidFill>
                  <a:srgbClr val="00B0F0"/>
                </a:solidFill>
              </a:rPr>
              <a:t> times greater</a:t>
            </a:r>
            <a:endParaRPr lang="en-US" sz="3200" dirty="0" smtClean="0">
              <a:solidFill>
                <a:srgbClr val="00B0F0"/>
              </a:solidFill>
              <a:sym typeface="Symbol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sym typeface="Symbol"/>
              </a:rPr>
              <a:t>then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orce of gravity is  </a:t>
            </a:r>
            <a:r>
              <a:rPr lang="en-US" sz="3200" b="1" dirty="0" smtClean="0">
                <a:solidFill>
                  <a:srgbClr val="00B0F0"/>
                </a:solidFill>
                <a:sym typeface="Symbol"/>
              </a:rPr>
              <a:t>2</a:t>
            </a:r>
            <a:r>
              <a:rPr lang="en-US" sz="3200" b="1" baseline="30000" dirty="0" smtClean="0">
                <a:solidFill>
                  <a:srgbClr val="00B0F0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sym typeface="Symbol"/>
              </a:rPr>
              <a:t> = </a:t>
            </a:r>
            <a:r>
              <a:rPr lang="en-US" sz="3200" b="1" dirty="0" smtClean="0">
                <a:solidFill>
                  <a:srgbClr val="00B0F0"/>
                </a:solidFill>
                <a:sym typeface="Symbol"/>
              </a:rPr>
              <a:t>4</a:t>
            </a:r>
            <a:r>
              <a:rPr lang="en-US" sz="3200" dirty="0" smtClean="0">
                <a:solidFill>
                  <a:srgbClr val="00B0F0"/>
                </a:solidFill>
                <a:sym typeface="Symbol"/>
              </a:rPr>
              <a:t> times less.</a:t>
            </a:r>
          </a:p>
          <a:p>
            <a:endParaRPr lang="en-US" sz="3200" dirty="0" smtClean="0">
              <a:sym typeface="Symbol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If </a:t>
            </a:r>
            <a:r>
              <a:rPr lang="en-US" sz="3200" dirty="0">
                <a:solidFill>
                  <a:schemeClr val="bg1"/>
                </a:solidFill>
              </a:rPr>
              <a:t>distance </a:t>
            </a:r>
            <a:r>
              <a:rPr lang="en-US" sz="3200" b="1" dirty="0" smtClean="0">
                <a:solidFill>
                  <a:srgbClr val="00B0F0"/>
                </a:solidFill>
              </a:rPr>
              <a:t>5 </a:t>
            </a:r>
            <a:r>
              <a:rPr lang="en-US" sz="3200" dirty="0" smtClean="0">
                <a:solidFill>
                  <a:srgbClr val="00B0F0"/>
                </a:solidFill>
              </a:rPr>
              <a:t>times less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then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orce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of gravity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is </a:t>
            </a:r>
            <a:r>
              <a:rPr lang="en-US" sz="3200" b="1" dirty="0" smtClean="0">
                <a:solidFill>
                  <a:srgbClr val="00B0F0"/>
                </a:solidFill>
                <a:sym typeface="Symbol"/>
              </a:rPr>
              <a:t>5</a:t>
            </a:r>
            <a:r>
              <a:rPr lang="en-US" sz="3200" b="1" baseline="30000" dirty="0" smtClean="0">
                <a:solidFill>
                  <a:srgbClr val="00B0F0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sym typeface="Symbol"/>
              </a:rPr>
              <a:t> = </a:t>
            </a:r>
            <a:r>
              <a:rPr lang="en-US" sz="3200" b="1" dirty="0" smtClean="0">
                <a:solidFill>
                  <a:srgbClr val="00B0F0"/>
                </a:solidFill>
                <a:sym typeface="Symbol"/>
              </a:rPr>
              <a:t>25</a:t>
            </a:r>
            <a:r>
              <a:rPr lang="en-US" sz="3200" dirty="0">
                <a:solidFill>
                  <a:srgbClr val="00B0F0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sym typeface="Symbol"/>
              </a:rPr>
              <a:t>times greater</a:t>
            </a:r>
          </a:p>
          <a:p>
            <a:endParaRPr lang="en-US" sz="3200" dirty="0" smtClean="0">
              <a:sym typeface="Symbol"/>
            </a:endParaRPr>
          </a:p>
          <a:p>
            <a:r>
              <a:rPr lang="en-US" sz="3200" b="1" dirty="0" smtClean="0">
                <a:sym typeface="Symbol"/>
              </a:rPr>
              <a:t>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5102" y="5715000"/>
            <a:ext cx="778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G &amp; </a:t>
            </a:r>
            <a:r>
              <a:rPr lang="en-US" sz="3600" b="1" dirty="0" smtClean="0">
                <a:solidFill>
                  <a:schemeClr val="bg1"/>
                </a:solidFill>
                <a:latin typeface="Berlin Sans FB Demi" pitchFamily="34" charset="0"/>
              </a:rPr>
              <a:t>D</a:t>
            </a:r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: Inverse </a:t>
            </a:r>
            <a:r>
              <a:rPr lang="en-US" sz="3600" b="1" i="1" dirty="0" smtClean="0">
                <a:solidFill>
                  <a:srgbClr val="00B0F0"/>
                </a:solidFill>
                <a:latin typeface="Berlin Sans FB Demi" pitchFamily="34" charset="0"/>
              </a:rPr>
              <a:t>square</a:t>
            </a:r>
            <a:r>
              <a:rPr lang="en-US" sz="3600" dirty="0" smtClean="0">
                <a:solidFill>
                  <a:srgbClr val="0070C0"/>
                </a:solidFill>
                <a:latin typeface="Berlin Sans FB Demi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relationship!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20500"/>
            <a:ext cx="7932682" cy="1587514"/>
            <a:chOff x="1082842" y="1647470"/>
            <a:chExt cx="4492017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82842" y="1647470"/>
                  <a:ext cx="3200400" cy="1208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solidFill>
                        <a:schemeClr val="bg1"/>
                      </a:solidFill>
                    </a:rPr>
                    <a:t>Force of Gravity </a:t>
                  </a: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</m:oMath>
                  </a14:m>
                  <a:r>
                    <a:rPr lang="en-US" sz="4800" dirty="0" smtClean="0"/>
                    <a:t>   </a:t>
                  </a:r>
                  <a:endParaRPr lang="en-US" sz="4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842" y="1647470"/>
                  <a:ext cx="3200400" cy="120831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854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565084" y="1647470"/>
              <a:ext cx="200977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</a:rPr>
                <a:t>(M</a:t>
              </a:r>
              <a:r>
                <a:rPr lang="en-US" sz="48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4800" dirty="0" smtClean="0">
                  <a:solidFill>
                    <a:schemeClr val="bg1"/>
                  </a:solidFill>
                </a:rPr>
                <a:t> X M</a:t>
              </a:r>
              <a:r>
                <a:rPr lang="en-US" sz="48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4800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US" sz="4800" b="1" dirty="0" smtClean="0">
                  <a:solidFill>
                    <a:srgbClr val="00B0F0"/>
                  </a:solidFill>
                </a:rPr>
                <a:t>D</a:t>
              </a:r>
              <a:r>
                <a:rPr lang="en-US" sz="4800" b="1" baseline="30000" dirty="0" smtClean="0">
                  <a:solidFill>
                    <a:srgbClr val="00B0F0"/>
                  </a:solidFill>
                </a:rPr>
                <a:t>2</a:t>
              </a:r>
              <a:endParaRPr lang="en-US" sz="4800" b="1" baseline="300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5535038" y="1022552"/>
            <a:ext cx="2209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xplosion 2 10"/>
          <p:cNvSpPr/>
          <p:nvPr/>
        </p:nvSpPr>
        <p:spPr>
          <a:xfrm>
            <a:off x="6615300" y="1300009"/>
            <a:ext cx="2362200" cy="1905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Objects</a:t>
            </a:r>
          </a:p>
          <a:p>
            <a:pPr algn="ctr"/>
            <a:r>
              <a:rPr lang="en-US" dirty="0" smtClean="0"/>
              <a:t>farther apart </a:t>
            </a:r>
            <a:endParaRPr lang="en-US" dirty="0"/>
          </a:p>
        </p:txBody>
      </p:sp>
      <p:sp>
        <p:nvSpPr>
          <p:cNvPr id="12" name="Explosion 2 11"/>
          <p:cNvSpPr/>
          <p:nvPr/>
        </p:nvSpPr>
        <p:spPr>
          <a:xfrm>
            <a:off x="6705699" y="3598190"/>
            <a:ext cx="2362200" cy="1905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Objects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loser together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582" y="381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Here’s the bottom line:</a:t>
            </a:r>
            <a:endParaRPr 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Gravity and mass: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However many times the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mass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of one of the objects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increases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, that’s the same number of times that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gravity increases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, and vice versa.</a:t>
            </a:r>
            <a:endParaRPr lang="en-US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072" y="4038600"/>
            <a:ext cx="7611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Gravity and distance: </a:t>
            </a:r>
          </a:p>
          <a:p>
            <a:r>
              <a:rPr lang="en-US" sz="2800" dirty="0" smtClean="0">
                <a:latin typeface="Berlin Sans FB Demi" panose="020E0802020502020306" pitchFamily="34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However many times the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distance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between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 the objects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increases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, the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gravity decreases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by</a:t>
            </a:r>
          </a:p>
          <a:p>
            <a:r>
              <a:rPr lang="en-US" sz="2800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that amount </a:t>
            </a:r>
            <a:r>
              <a:rPr lang="en-US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squared</a:t>
            </a:r>
            <a:r>
              <a:rPr lang="en-US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, and vice-versa.  </a:t>
            </a:r>
            <a:endParaRPr lang="en-US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724400" cy="7159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1099457"/>
            <a:ext cx="836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Complete the following two charts in your notebook: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67420"/>
              </p:ext>
            </p:extLst>
          </p:nvPr>
        </p:nvGraphicFramePr>
        <p:xfrm>
          <a:off x="16933" y="1828800"/>
          <a:ext cx="4385734" cy="375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867"/>
                <a:gridCol w="2192867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If the </a:t>
                      </a:r>
                      <a:r>
                        <a:rPr lang="en-US" sz="2400" baseline="0" dirty="0" smtClean="0"/>
                        <a:t>mass is: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Then the force of gravity will be</a:t>
                      </a:r>
                      <a:r>
                        <a:rPr lang="en-US" sz="2400" baseline="0" dirty="0" smtClean="0"/>
                        <a:t>:</a:t>
                      </a:r>
                      <a:endParaRPr lang="en-US" sz="2400" dirty="0"/>
                    </a:p>
                  </a:txBody>
                  <a:tcPr/>
                </a:tc>
              </a:tr>
              <a:tr h="642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times greater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42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 times greater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42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times less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42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times less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43235"/>
              </p:ext>
            </p:extLst>
          </p:nvPr>
        </p:nvGraphicFramePr>
        <p:xfrm>
          <a:off x="4614334" y="1828800"/>
          <a:ext cx="4529666" cy="388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781"/>
                <a:gridCol w="2168885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If the distance</a:t>
                      </a:r>
                      <a:r>
                        <a:rPr lang="en-US" sz="2400" baseline="0" dirty="0" smtClean="0"/>
                        <a:t>  between the objects is: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Then the force of gravity will be</a:t>
                      </a:r>
                      <a:r>
                        <a:rPr lang="en-US" sz="2400" baseline="0" dirty="0" smtClean="0"/>
                        <a:t>:</a:t>
                      </a:r>
                      <a:endParaRPr lang="en-US" sz="2400" dirty="0"/>
                    </a:p>
                  </a:txBody>
                  <a:tcPr/>
                </a:tc>
              </a:tr>
              <a:tr h="6662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times greater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662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 times greater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662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times less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662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times less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5999" y="3029247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times greater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5998" y="3699447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 times greater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19337" y="4343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times less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76006" y="4948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times less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29462" y="320600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 times less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38817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36 times less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486870"/>
            <a:ext cx="225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16 times greater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179367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 times greater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9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icanhascheezburger.com/completestore/2008/6/13/murielandgravi128578487155142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537807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638800" cy="8683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famous legend: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English scientist Sir Isaac Newton (1642-1727) developed the theory of gravity when an apple fell from a tree and hit him on the head.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3581400" cy="3591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4419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is it a true story?.....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67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0/04/International_Space_Station_after_undocking_of_STS-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320"/>
            <a:ext cx="9144000" cy="58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5052" y="0"/>
            <a:ext cx="5257800" cy="1384995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Objects in orbit:</a:t>
            </a:r>
          </a:p>
          <a:p>
            <a:pPr algn="ctr"/>
            <a:r>
              <a:rPr lang="en-US" sz="3600" dirty="0" smtClean="0"/>
              <a:t>Is there gravity in space?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55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728472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anose="0208090404030B020404" pitchFamily="18" charset="0"/>
              </a:rPr>
              <a:t>Imagine being in a elevator on Earth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2133600"/>
            <a:ext cx="3489960" cy="4091337"/>
            <a:chOff x="792480" y="1447800"/>
            <a:chExt cx="3489960" cy="4091337"/>
          </a:xfrm>
        </p:grpSpPr>
        <p:pic>
          <p:nvPicPr>
            <p:cNvPr id="4098" name="Picture 2" descr="http://www.ric.edu/faculty/ptiskus/satellite/elevator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9" r="80456" b="16739"/>
            <a:stretch/>
          </p:blipFill>
          <p:spPr bwMode="auto">
            <a:xfrm>
              <a:off x="792480" y="1447800"/>
              <a:ext cx="2087880" cy="409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ular Callout 5"/>
            <p:cNvSpPr/>
            <p:nvPr/>
          </p:nvSpPr>
          <p:spPr>
            <a:xfrm>
              <a:off x="2667000" y="3657600"/>
              <a:ext cx="1615440" cy="952500"/>
            </a:xfrm>
            <a:prstGeom prst="wedgeRectCallout">
              <a:avLst>
                <a:gd name="adj1" fmla="val -86790"/>
                <a:gd name="adj2" fmla="val 3897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100 Pounds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950893"/>
            <a:ext cx="301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anose="0208090404030B020404" pitchFamily="18" charset="0"/>
              </a:rPr>
              <a:t>Elevator not moving: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3140" y="950893"/>
            <a:ext cx="2813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anose="0208090404030B020404" pitchFamily="18" charset="0"/>
              </a:rPr>
              <a:t>Elevator in free-fall: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pic>
        <p:nvPicPr>
          <p:cNvPr id="5" name="Picture 2" descr="http://www.ric.edu/faculty/ptiskus/satellite/elevato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9" t="7076" b="17505"/>
          <a:stretch/>
        </p:blipFill>
        <p:spPr bwMode="auto">
          <a:xfrm>
            <a:off x="6838106" y="1905000"/>
            <a:ext cx="235626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5222666" y="4480861"/>
            <a:ext cx="1615440" cy="952500"/>
          </a:xfrm>
          <a:prstGeom prst="wedgeRectCallout">
            <a:avLst>
              <a:gd name="adj1" fmla="val 99059"/>
              <a:gd name="adj2" fmla="val 5497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 Pounds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12828" y="5879426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anose="0208090404030B020404" pitchFamily="18" charset="0"/>
              </a:rPr>
              <a:t>Girl will feel “weightless”!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pic>
        <p:nvPicPr>
          <p:cNvPr id="4100" name="Picture 4" descr="http://3.bp.blogspot.com/-eaGmFVZ0cNE/T991eBTWvSI/AAAAAAAAAIQ/gA-B18i2nd8/s1600/1673558-superman_fly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2" b="98485" l="1461" r="98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4202">
            <a:off x="2791936" y="2114743"/>
            <a:ext cx="3258491" cy="17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.hrw.com/sh2/sh07_10/student/images/hst/for/hst_for_006_a_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813375"/>
            <a:ext cx="9014507" cy="39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1559" y="228600"/>
            <a:ext cx="7010400" cy="5847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Orbiting objects are in </a:t>
            </a:r>
            <a:r>
              <a:rPr lang="en-US" sz="3200" b="1" dirty="0" smtClean="0"/>
              <a:t>free-fall</a:t>
            </a:r>
            <a:endParaRPr lang="en-US" sz="3200" b="1" dirty="0"/>
          </a:p>
        </p:txBody>
      </p:sp>
      <p:pic>
        <p:nvPicPr>
          <p:cNvPr id="1028" name="Picture 4" descr="http://i.telegraph.co.uk/multimedia/archive/01118/fruit_1118842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" b="6819"/>
          <a:stretch/>
        </p:blipFill>
        <p:spPr bwMode="auto">
          <a:xfrm>
            <a:off x="2997872" y="4706831"/>
            <a:ext cx="3237774" cy="212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.hrw.com/sh2/sh07_10/student/images/hst/for/hst_for_00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092575" cy="47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975" y="224162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Centripetal force</a:t>
            </a:r>
            <a:r>
              <a:rPr lang="en-US" sz="32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the unbalanced force that causes objects to move in a circular path</a:t>
            </a:r>
            <a:endParaRPr lang="en-US" sz="32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709781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“</a:t>
            </a:r>
            <a:r>
              <a:rPr lang="en-US" sz="3200" dirty="0" err="1" smtClean="0">
                <a:solidFill>
                  <a:srgbClr val="00B0F0"/>
                </a:solidFill>
                <a:latin typeface="Century Schoolbook" panose="02040604050505020304" pitchFamily="18" charset="0"/>
              </a:rPr>
              <a:t>Centri</a:t>
            </a:r>
            <a:r>
              <a:rPr lang="en-US" sz="3200" dirty="0" smtClean="0">
                <a:latin typeface="Century Schoolbook" panose="020406040505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” = center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“</a:t>
            </a:r>
            <a:r>
              <a:rPr lang="en-US" sz="3200" dirty="0" err="1" smtClean="0">
                <a:solidFill>
                  <a:srgbClr val="00B0F0"/>
                </a:solidFill>
                <a:latin typeface="Century Schoolbook" panose="02040604050505020304" pitchFamily="18" charset="0"/>
              </a:rPr>
              <a:t>Petere</a:t>
            </a:r>
            <a:r>
              <a:rPr lang="en-US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” = to seek</a:t>
            </a:r>
            <a:endParaRPr lang="en-US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200400"/>
            <a:ext cx="396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What is the centripetal force holding the moon in its orbit? </a:t>
            </a:r>
          </a:p>
          <a:p>
            <a:endParaRPr lang="en-US" sz="2800" dirty="0">
              <a:latin typeface="Cooper Black" panose="0208090404030B0204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GRAVITY!!!</a:t>
            </a:r>
          </a:p>
        </p:txBody>
      </p:sp>
    </p:spTree>
    <p:extLst>
      <p:ext uri="{BB962C8B-B14F-4D97-AF65-F5344CB8AC3E}">
        <p14:creationId xmlns:p14="http://schemas.microsoft.com/office/powerpoint/2010/main" val="30827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1020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BLACK HOLE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248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0" u="sng" dirty="0" smtClean="0">
                <a:solidFill>
                  <a:srgbClr val="0070C0"/>
                </a:solidFill>
              </a:rPr>
              <a:t>M</a:t>
            </a:r>
            <a:r>
              <a:rPr lang="en-US" sz="2400" u="sng" dirty="0" smtClean="0">
                <a:solidFill>
                  <a:srgbClr val="0070C0"/>
                </a:solidFill>
              </a:rPr>
              <a:t>(black hole) </a:t>
            </a:r>
            <a:r>
              <a:rPr lang="en-US" sz="4400" u="sng" dirty="0" smtClean="0">
                <a:solidFill>
                  <a:srgbClr val="0070C0"/>
                </a:solidFill>
              </a:rPr>
              <a:t>x  m</a:t>
            </a:r>
            <a:r>
              <a:rPr lang="en-US" sz="2800" u="sng" dirty="0" smtClean="0">
                <a:solidFill>
                  <a:srgbClr val="0070C0"/>
                </a:solidFill>
              </a:rPr>
              <a:t>(spaceship)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dirty="0" smtClean="0"/>
              <a:t>		</a:t>
            </a:r>
            <a:endParaRPr lang="en-US" sz="1800" baseline="30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286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=</a:t>
            </a:r>
            <a:endParaRPr lang="en-US" sz="15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066800"/>
            <a:ext cx="266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0070C0"/>
                </a:solidFill>
              </a:rPr>
              <a:t>G</a:t>
            </a:r>
            <a:r>
              <a:rPr lang="en-US" sz="20000" dirty="0" smtClean="0"/>
              <a:t>!</a:t>
            </a:r>
            <a:endParaRPr lang="en-US" sz="20000" dirty="0"/>
          </a:p>
        </p:txBody>
      </p:sp>
      <p:pic>
        <p:nvPicPr>
          <p:cNvPr id="32770" name="Picture 2" descr="http://t3.gstatic.com/images?q=tbn:ANd9GcR6eXnSzQn0eGMFzHokVkDgwIkFLSUpdV1d3eMBZhjYu05VljB-8qrVDGLU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3810000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39624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Average black hole has a mass 3000 times the mass of our sun (1,989,000,000,000,000,000,000,000,000,000 kg). Therefore, it has an </a:t>
            </a:r>
            <a:r>
              <a:rPr lang="en-US" sz="2400" b="1" dirty="0" smtClean="0">
                <a:solidFill>
                  <a:srgbClr val="00B0F0"/>
                </a:solidFill>
                <a:latin typeface="Candara" pitchFamily="34" charset="0"/>
              </a:rPr>
              <a:t>ENOURMOUS </a:t>
            </a: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gravitational force!!!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819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986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anose="0208090404030B020404" pitchFamily="18" charset="0"/>
              </a:rPr>
              <a:t>If the Earth were squashed to the size of a golf ball, it would become a black hole! 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sp>
        <p:nvSpPr>
          <p:cNvPr id="5" name="AutoShape 2" descr="data:image/jpeg;base64,/9j/4AAQSkZJRgABAQAAAQABAAD/2wCEAAkGBxQQEBQPEBAWFBAUFBQXFBUQFBQUGRcWFBUXFhcVFBcYHCggGBolHhUYIjEhJSkrLi4uFx8zODMsNygtLiwBCgoKDg0OGhAQGywmICUsLSwvLCwsLywtLCwwLywsLywsMiwsLCwtLCwtLCwsLCwsLCwsLCwsLCwsLCwsLCwsLP/AABEIAN8A4gMBEQACEQEDEQH/xAAcAAABBQEBAQAAAAAAAAAAAAADAAECBAUGBwj/xABCEAACAQIDBAYHBQUHBQAAAAABAgADEQQhMQUSQVEGE2FxgZEHIiMyQqGxFFJiwdFygpKi8AgzU2Oy4fEkQ3OT0v/EABsBAAICAwEAAAAAAAAAAAAAAAABAgUDBAYH/8QAOREAAgEDAQUFBwQBBAIDAAAAAAECAwQRIQUSMUFRBhNhcYEiMpGhscHRFELh8PEjM1JicpIVJIL/2gAMAwEAAhEDEQA/APcYAKACgAoAKACgAoAKADE2zMAOb2v06wWGO41brKg+CgOsItwZh6qnsYiYp1qcPeZhqXFOn78sHIbS9KlU5YbDImlmxDF+8dWhHnvzTntCK91ZNCptWC9xZ+Rz+K6b4+priiuuVJEQZ8NCbeM1pbQqvhhGpPalZ8MIyK20q7338TXa+oatVI8t60wu6rP9xryva7/cyicMh1RT3qD9ZjdWb/c/iYXWqPjJ/EX2VP8ADX+EfpF3k+r+Iu9n/wAn8SxhqrUv7qo9P/xVHT/SRJq5qr9zMiu6y4SZpYTpJjKVgmMrWBvZ36zwPWA5TNG+rLnkzw2lXjzz5o3cD6S8ZTPtFo1lz95TSc8vXUlf5JnhtJ/uj8DZhtZ/vj8Dqdm+k/CvYYhKlA8ypqpw407kDtIE3IXlGfPHmb9O/oT5489DscDjqVdd+jVSon3qbBh5ibKeTbTzqixAYoAKACgAoAKACgAoAKACgAoAKACgAoAKADEwA886YelrC4PepYa2KxAytTa1NT+Kpne3Jb+EsLTZle41SxHq/t1ISmkeO9I+n+OxzXq1t2kDcUaXq0/3h8f71+y0vVsK37twk22+ecY8v6zBOTmsF3DtdFNrXUGw4XE8vrRUKkop8G0c1UWJNBLTEQHgIBiMYlP3mGfAZnyE3LWwubptUYN4MtOhUqe6gmHrLUXeU3GfymC4t6lvUdOqsSXIhOEoPdlxC2mEgR3xe1xflcSW7LGcaDw+OCGJxC0xvObD690zW1rWuZ93Ri2/AnTpyqPEUTpuGAZSCDoRnMM4ShJxksNcmRlFxeGtSUiInhcQ9J+so1HpVBb1qTFDlwNveHYbg8plp16lP3WZqVxUpe4/wd1sD0m1KdkxtPrU062kArjtano3etu4yzo7Qi9J6eJb0NqRlpUWPHkekbJ2tRxdPrcPVWol7HdOamwO641VrEZHPOWCaayi1jJSWUy7GMUAFABQAUAFABQAUAFABQAUAFADH6T9JcPs6ia+Kqbo+FRm7n7qLxPyHG0yUqM6styCyxN44nz9049JOJ2kWpKTQwhuOqQ5uP8ANb4svhGXfOpstj06WJVfal8l+TBKpngcWFl0Yjd2HgUZOsZbtvEZ6ZcQJ5/2l2ldQuZW8Z4hhaLTj1fErL2vOMtxPTBuATkCsKWM2ktJt0glrXy0F9MzLjZ2w7m+g508KOcZb/ybNG1nVW8noYuPxBrNvEWWwAW9x/zO72PseNjSxPEpN5zj5LOpaUKSpRxz6lYU7cJdpJcDM2GpVWT3WK9xmjdbNtbp5rU0314P4rDITpwn7yyTqYqows1RiDwvb6TXo7CsKMlKNNZXVt/VkI0KcXlRRW6och5S03Y4xgz7zJNc6knvJP1mOlb0aOe7ilnosEUkuAXCYp6Ruhy4g6H+uc0NpbHt79e2sS5SXH16ox1aMKqxL4nRYDHCsLjJhqp+o5iebbS2ZVsKvd1NVya4NFPXoSpPD4dS1K4wDWgAfZ+Oq4eoK1Co1OoLesvEDgwOTDsMzUa86TzH4GxQualF5i/TkeqdD+n6YorQxQFLEmwUjKnVP4Cfdb8J55E52ure6hV04PodBbXsK+nB9Dt5sm4KACgAoAKACgAoAKACgAoAcf6QOntHZVO2VTFMPZ0gf56lvdX5nhzG3aWdS5nuw4c3yRGUlE+cdubZrY6u2JxNQvUbLPRVGioPhUX0HMzsrW0p20N2Hq+bNaUmykFm0RNLZWzutJZjZBllqTy7BOX2/t2Vm+5o++9W3yXh1f0NO6ue60XE6KhRCKFUWA0nnlatOtN1Kjy3q2U85ucnJmbtXHMr7iNbLPIE3nUdnti0LynKrXT0eFy8zetbeE470kZVRix3mJJ5mdxaWdG1h3dGOEWEYxisRWEILNoY+7AMj7sAyLdgLI27AeRt2AZGKwHknhVbfBpi7jMZX7LnszlRtp2jtnG6luxb5cX4LRmOs4bj33obuz6dYMxqsCpGQB0PZlPO9o1NnyjCNpGSazlvn05/ZFTXlQcUqa1L0qjVGjGMwvkdI02nlEk2nlHe9CunpobuGxr3o6JXc3KchVJ1X8R045Zi3tbzf9ifHr1L2yv9/wBipx5Pr/J6qpuLjMHlLEtR4AKACgAoAKACgAoAcf6R+nFPZVDKzYuoD1NPlw6x/wAI+Zy5227Oznc1NyPDm+iIyluo+atoY6piarV67l6rm7M2pP5DsnbW9vChBQgtDWlLLBKszEAirEItYPEPTJ3NTlYi9zw8ZT7X2Za3UO8rtx3ea6dDDWpQqL2+Rr47aG6NxbdZb1iMwp4+M4rY2w5Xs+8npTT/APbwX3ZXULXfe8/d+pkBZ6VTpxpxUILCXBFmSCyQEgsBD7sAyPuwDIt2AZFuwDJErABisBj0XKMHXUf1YzTv7Gle0XSqej5p9SFSCnFxkbOF2srZP6jduh8eHjPO9odnLu0zKK349Vx9V/krKtlOOsdV8ye1lY0iEUkm3um1uN+3umhst0o3UJVmlFccrK8sf3BjtXFVE5PHmZeC2u6kK/rC9rnJhnbPnOq2n2bt3Rlc2ssJLOOKfPR/5N+tZQacoafQ3yJwxUkYDO39HvTL7MyYLFP/ANO7BaLsf7pjpTJ/wzw+6ctLWubG4dT/AE5cfsX2z7xz/wBOfHkz1yWBaigAoAKACgAoAYvS7pJS2bhXxVY6ZInGo591F8vAAmZaNGdaahDixN4WT5Z23terjcQ+KxDb1Wobm2QA4Kg4KBkBO5tLWFtTUI+r6s1ZSyyqomyQCKsQgirAQUUiRfdJB0sCb900K20LOO9CpUjpxTaIb8U9Wa1PYul34ZhQPlOMn2vuMNQpxXTjwK6W0HrhAcdguqK2JIN9bZEW5d/yl1sDbdW/nOnWSyllYM9tcOrnK4AAs6c2MkgsBZH3YBknTpFmCjU6X7AT9BNDaN/CyoOtNNpdPEhUmoRcnyLD7McEAWIOp03e8HM+HKc5S7X0pQm5ww0vZWc5fjosGtG+ptNvT7l1NlUwM7seZJH0ynN1e0e0Kkt7vMeCSwakr2q3poAxOyeNM/usfoZabO7V1aXs3S3l1XH8MzUr7lU+KM6tQZDZlseF7Z9xE7Gx2ra3ue5lquT0Zv06sKizF5BFZYmTJArAZo7IxoT2bmy/CToPw9nZOF7SbFlv/qbeOU/eS5Prjx5mheW7k9+C8/yLblCnk+9Zzpu571ufLvmp2bu71TdClHehzTeMZ8fHpqRsqlTO7jT6f3oWdj4o1Kdm95cieeWRlft3Zysrpxj7stV4eHoYbuiqc9OD1LplMapT2st6FS4v6pPlneb2zJbt5Sef3L6mxavFaPmelehjp39pQbOxL3xFNfYuxzqU1+Ek6uvzGfAzsNq2H6apvR918PB9PwdTCWUeqSqJigAoAKADMwAJJsBmSeAgB8x+lDpedp4w7jf9JRJWiAcj96qeZY/IDtnX7Hsu5p95Je1L5L+TXqSy8HIqJcGIKogRCKIhFrBYU1GAsLX9axGQvxGuYHznObU23G3o1KbTjU1UdHh/9k+HDXwNetWVOL68jp1FshpPM286so28jgRCKu06BdARmVN7c8iDaXOwb+Fndqc/da3W+meZs2lVQnrz0MkDK/CeqKUWt5PTqWwU0WADFSAdCe3SVdvtqzuK3cU55lr5adGYo1YSlup6iCy1J5D4IqtQFshY2J0BOWfLK48ZzPamlXqWi7pZSeZY4+Hoa90pSptRLNXGWq6+zGRt2i+8e79ZzNvsKVbZjuILM85S/wCq0ePHn6aGrC23qOV7z1NATmnoaA8AIVaQYbrC47ZkpVZ0pKcG01zRKM5ReYswMZhurbdvcWuD2ds9S2FtWV/QbmsSjo+j8S7t63ewzzAmi27v7p3PvcO/u7ZsS2zZRuP07mt7OPDPTPDJk72G9uZ16AWWWhkHTCllLqL7psVFyw43txHdylJW2tQtbzuKsd3eWd/k/PQhKtGM1GWmefIsbFxAR2DGwYDXLME2HZfe+Uqe1NrK5pU7ij7SWc410010MF7Tc4JxWcfQ3pwJUFbGYpKY9obA5Wte/OblpaV7me7Qi21roZ6VKdR+wuBj7Hq7mMFTDFl3RvKw1RhmCL8LjQ65idXtOdzS2dT/AFcv9RS0XNrDWuPr9y0nUqUqSlJ+0n8T6Y6I7eXH4Va4sKg9WqgPu1FAuO43BHYwlfTqKpFSRbUqsasFOPM2pMyCgAoAea+nDpScJgxg6R9tigwa3w0Rk/i1wvdvcpZbLtP1FbX3Y6v7L1ITlhHz4onamqFUQIhVEQgqiBEKo85iq0qdWO7UimujWSL14mlgMYwYKxupNs9Ryz4jvnGbe7P0KVCVxbrGOK5Y8DRubaG65RWGjZnDFWPEIp4vA73rJk3EcD+hnRbH2/Usv9Op7VPpzXl+DboXTh7MuH0IYCoCDRcHjk3LkeVpLbVso1Ff2rXdyaw1o1L7dSVzBp99B6eBXelZygF7NYeIBGZ5Xt4TqtnbWxstXVxl40bXF648Dbp1c0lOXTX6EsLhzVBIIGmTDPMXueU19p9o3Z11T7rKaTy3jOenH/JGvcKlJJoi9Epky7v0PcZZbN2xZ3a3aTw/+L0fp19CdOtGp7r/ACTo1GQ+qcuKnQ/oZh2psC3vYuUVuz6rn5/3JGrRhUWvHqamHrBxceIOoPIzzW7tKtrVdKqsNfPxRU1KcqbxIJaapjOfxVQuxY52NgOxTpPUdk7NhT2bu037VSOW/Fr7F7RpqFPC5/ctY7GK1PcT4hmNN0cQfpacxsbYdy71SrRwoPLzzfLHU1Le2mqm9Pl8zLZZ6SWYXZ9Xcqg8DkfHT5285znae0VaydTGsGn6cH+TBdU9+m/DX++haqVqNa61V3KguPWyIPYw/OcjSobQsYKvby3oPnHWP/6XLxyjUjCvRxKm8rw/AbY9cvRBbUeqTzsBY+RE1dsWsba7lCPB4fllZwY7umoVWl5lfbmKanugKrKwN98XzH+30m92f2bTvaklKbjKOGsGWypRqZbbTXQwsFijScONDkw5idttfZlO6tN18YLKfPRc/PmWdaiqsN1nq3o7259kxiox9jXtTfsa/s38zunsbsnnNhW3Zbj5/U1NmXG7Lu3wfDz/AJPbZcF8KADMwAJJsBmSYAfKXT3b52htCtiL+z3ilIcqSGynx97vYztdlW3c26zxlq/sa1SWWYaiWRiCqIhBVECLCqIiIVRAQegl2UfiX63lXtqpGnYVXL/i18dDDVliEn4HRTyMohxEIeIQ3VDe3resBa/G3KS35KLjnToPeeN3OhH7Ku/1nHvyva17c7TZd/X/AE36be9jOcE++nud3yKtXB9XdxVK2vbIXzNwvaOy15Z//KVr6FO1nSU2sJPXex5508Xw8DZjcOriDhn+8SeGrlvUqAHeB0HmDzmfbWwls+Ea9KTxnGvFPisNcRXFuqa34Mr1cOUyI9XQMM+6/IzqNj9oKF3GNKbxU4Y5N+D+xt0biNTz6E8EQKmfFSPG4M0e2FByo06qXBtP1/wY7yLdNNcmaU8/Ks54Zi/PPzzntNnDct6cekV9DoFpoRYTZJA2EBgnWMkmDqEnUk5AZ55Ca1tZ0bbe7lY3nlrlnwXL0CMVHgWcBtDqlKlbi97g8/8Aic3tns7VvLh16U1qlo/DQ1ri1dWW8mWdrHraAqKMgd7PW2hlFsSX6DafdVtHrHwzyNe1/wBKvuS8insPCq4cuobMAX7r/nLTtXd1qVanGnJr2XweMmxe1Zwcd14N1xfL6flOJi2nlFZGTi00e79CNsHGYKlVY3qqNyr+2mRa3C+TW/FOjpTU4KS5nWUaiqU1NczemQynHelrbRweyq7IbVatqKEGxHWGzEdoTePfabVlQ76vGHV/JakZPCyfMSCd6ajDKIEQqiITDKIEQqiIiGUQIsu7Mp3qX4KCfE5D8/Kcj2uudy2hRXGTz6L+WjUvJ4p46myJ54VA4iESEAHiERrVAoufADieUz2ttUuasaVNaslTg6kt1FFgWO82vDkOwfrPVNl7Io2FPEdZc5c3+F4FvTpxprESFGsFe7XyyG7a2Y49vZKbtDSubySt6Thha7u97Tfk/Mx3FOdSO7HH3LOKxCshVTctlbiBxJHD/ic3svY9zO9jCpGUUnlvGMY6PxNShbzVROSxgqulxaeoTipxcZcGWeSxSxthZwbjiud+8cDPPL7spc05/wD1/ai/Rrz/AI+BX1LN5zAoVxdrqu6L3IJvfuA0851Gx7K/toKFeonFcFjLXrp9zeoxnGOJvINhL4zAmEYwTCBIEwjJIDUGUjNtRbjxwSR02HRQgVM0tlxuDPGripVnWlOrnfzrnjkoKkpubcuJS2ZhhTaqqtcBgLcvVvb5yw2nf1byFGVVaqOM9deJsXNV1IwbXIvmVJrHeeiDaJTEVsKT6tVBUUcnp+qx/eVl/wDWJbbOqZTh6l5sqrmMoPlqesSyLY8O/tDbVvWw2CGiIazd7koniAj/AMQnQbApZnOp0WPiYqr0weSKJ05rsMoiIhlECLCqIiIZRAiwqiIiaeyR7/h+c887Xyf6qEf+v3f4K2+esTSE5I0BxEIkIhDiIRVxQu6jkpPjcD+u+dn2OpxdWrN8Ukvj/g37LhJ+RHdnem5kNhFurAi43jke4TyvtI8bSqNeH0RWXbxVyuiIVMIQfUtb7pvkewzf2X2oqW1Pu66c1yedV4a8TJSvMLE9fEA6kGzCx4cQe4zsNm7Ztr9Pu3iS/a+P8m7TqxqLMSDLLYyg2EYwTCBIEwjGgLCBIEwjJIC4gSLOC2iaS7pW65kWyNznnOU2x2cld1+/pSw3jKfwyvwate172W8nhmjsoXTrPiqMzHzIt8px21E4XDocqfsr05+rbZo3TxPc5RWC2ZXGA0OjWP8As+Nw1e9gtZA1723Kh6tybclct+6Jt2c92qvHQ3bCpuV146H0JL06U+YfS3jeu2xiTwplaYtyRB+ZM7DYlPdtc9W39vsa9V6nJLLcwsMkREMkCLDIIhBlECLDKIiJp7LpkAsdGtYd3Geadp76lcXKjTXuaN9fD0Ku9qRlJRXI0BOZNEcRCJCIQ4gIapSDajTS2VvKZre6rW09+lJxfgShUlB5iyu9PdYC5IN9eYzyPn5Tuezu3Li7rOhXaemU+D8uhYW9d1MqQTCLm55kC3cNe/P5CUfaqup324l7qSzzedTXvJZkl0RYtOaNMhUphhYi4mSlVnSmpweGuDROEnF5RnOm6SpztoeYP5z1XYe1P19vvS96Oj/PqXFGr3kd4Gwl0ZkCYRkkBYQGgTCMkBYRkkBYQJIC8ZI1NhV8mpnh6w7jr8/rPPe1ll3deNwuE9H5r8orr6nhqfoapnJmgQe9jbWxt3ycJbsk+hOnLdmpLkz6H2VtJatClV3r79NGvz3lB/OdLnJ1yedT5S6SV+sxuKqDR8RWYX5GoxHynd7Pju2tNeBrT4spLNwxsMkREMsCLDLERDJAiyxh6W+wXgde4a/p4ym27f8A6OzlJP2novN8/Qw1qndwcv7k3lE8nZRskIhEhEIcRCJCIRIRCGqUwwsflwI0ImahcVKFRVabxJcGOE3CW8hqFLdFibm5JOmpvJ3l3O6ryrT4sdWp3kt4mZrECm+NBNlt3sbX7hqflOksezda4x3klDKyk/ea64N2nZyazJ4K1VLuHqHha4y3cwQR2c7y8udkVtmW8atnJuUXmXisdOi6G1uOnDFPz8yNRCp3W14EaEfr2S62PtmltCGmk1xX3XgZaVWNRZQJhLozIC8CQFoySAvAkBeMkgLxjLmw/wC9P7B/1LOP7Yf7FL/yf0NS+/215/Zm4ZwJVkYxnWbL6frQoUqBGdKmiHT4FC/lOipzW4vJHVUqi7uPkjxwvvEsdSST45z0a2WKMF4L6GOXEIszEGGSIiGWBFhkiIsMsCLNHZI9djyUfzE//M4XtlU1ow/8n9EaF+/ZivP+/M1ROIKwcRCJCIRIRESQiEOIhEohDwAhVQMCp0OsnTnKnJTjxWpKEnFpoBWpqFsTugEG41vw7zN61ubt3ca1PMqmdOeTPTnUdRSWrKgGuu7w37X7TYad09O2Ur7u3K9ay+CXJdHyLSG9j2sZ8AXVKMwoHcAJYxpQi8xil5Iy5ZBpkGgLxkgLRjQF4EgLRkkBaMkW9iH2p7UP1UzkO18W7enLpJ/Nfwal8v8ATXn+TbM4AqxjGM5rFn2j/tN9TLam3uLyRdUn/px8kZm7Y25G3lPUrZ5ow8l9DclxCrMxBhkiIhlgRYZIiLDLAizU2QMnPaB5C/5zzntdNu7hHpH6tlZfv2orwNITkzQJCAhxEIkIiJIRAOIiI8AHiEAxFW2Q946ZXt2mWmytmzvq6gk93PtPov55GxQoupLXhzAdSozAFxx4+J4mer0rWhSxuQSwsLCXAtiLzYGgLRkgLwJIC8ZIC0Y0BeBIC0ZJAWjJEsDW3KqtwvY/vZSk7QWv6ixmlxj7S9P4yY68N+m16nSGeWFIRMYzn8ThmLsQDYs3DtlxTg9xeSLylB93HyQDpHQ6rG4mnawTEVlHcKjAfKelbPlvWtN+Btz4sprNwxsMkREMsCLDJERDJAizQ2U9nK/eHzX/AGPynEdsLbMaddcsxf1X3NG+hmCl0NcThCrHEBEhEIeIRIRCHgIe8QhXgMqUje7cWz8PhHl+c9b2JZK0s4Qxq9X5v8cC4pw3IqImMtzICYxjAsYEgTGMkgLGBIC0ZJAXgSQF4ySAvGNAXiaTWGTR0OzMV1iDP1hk3fz8Z5NtbZ8rK5lTx7PGL6r+OBS3NHu5+D4C2ljRRTeOZOSjn/tI7M2dUvq3dx0XFvogt6Dqyweu9HuiNJ8Hh3qUvaNQos/7RpqW+d5a7qj7K5HUQioxS6HknpawXU7YxI4OVqC3J0B+t52OxKm9a46Nr7/cw1VqcmstzCwyREQyQIsMhiEGUwIsPRqbrK3Ii/dofkTKrbVt+osakFxxlea1MNWG/Bx8DTwVY9ZURjexJF+V+HgV8551fWsFZ29xTWMpqXmm/m0Vtemu6hOK/v8Acl8SnNMlEIeIQ8BDxAPAQCtX1Vc248h3/pLrZOxa9/NPGIc5fjqzZo27nq9F/eAJcgByAHlPVoxwkiz4kWaMYNjGMExgSQFjGSBMYDQJjGSAsYEkBcxkgLxkkBaBJEaddkbeQ2P9azUvLGheQ3K0cr5oU4RmsSRNS+KrU6bG7O6U1sPvsALDnczUoWFDZltUdHo3l8eGiJUaMYaRPr7DUtxFQaKoXyFpx5vniH9oXZW7iMNjAMnpmk2lt6mxdfEh2/gE6HYFXEp0+upiqrmeTIZ0xrhlMREKpgRYZTERDKYEWFWIQeliN2orkcLMRxAFrnwA/hnHXux6itqltFZinvwfTrF9OeHwZrVKG9TcF5r8f3qb4nn5SjiIRCrXCa8dAMzNq0sq93Pcoxy+Jkp0pVHiINcavEMO0j9JZV+ze0KUN7cz4J5fw/BllZ1EuTH+2Dk1udvy1hDs3tCVNTUPRvDErOpjOhN8QNxmU3sD4HtEroWc1cxoVU4ttLXTizHGk1UUJLiV0yFv67zPYaVKFKCpwWElhFtgRaZB4IloADZoEgTGMYNjAkBYxjQJjAkCYxkkBYwJAWMY0CYwJAWMZJHW+iTZP2ra2HuLpRJrNrrSzT+fdPhKfbdbct93/k8fczUlqfTs5A2Di/S7sU4vZVYIL1KNqycz1fvgdpTesOdpt2NfubiE+WdfJ6EZLKPmVDO8NRhlMCLCqYhMMpgRCqYiIZTAiFUxCNrZ5vSXu+Q0nju1IQheVYw4bz+pSXKSqywWZoGAy6r3dieZA7ADPT+zVrClYxmlrPVv1aXyLe3go01jnqOGnQGXBMNAMDrU3Te1wRZgLZjx4zn9v7Hd9TU6X+5Hh4rp90Ya1LvI6cVwI0yd0X1sJd0FNUoKp72FnzxqZSRaZQwQLQHggWjGDZoDBsYEgTGMYJjAkCYxkkCYxjAsYEkCYwJAWMZI9x/s/bDKUK+OcZ1mFOn+xTuWPixt+5OQ23X7yvuLhHT15mzTWEetynMgzqCCCLgixB4gwA+UOnWwTs/aFbDEWQMWpHnSckp5D1e9TO22Xc9/brPFaM1qkcMxVMsTEwqmIQVTAiwqmIiFUwEFUxES3hcY1PIZrfQ/kZzW1uzlK8k61N7s38H+PM1a1tGprwZr0KwcbynL6dhnnVxbVLeo6dVYaKqpTlCWJFDF0ShLaqSTccL8/wBZ2/Z3bdCNCNrVe648G3o9c+jLC2rRlFQejXzI0AXNlt2k6CW+1NuULGK/dJ8k18X0MtWrGmssckglTqDY27gfzm5s2+V7bqso4zy8iUJKcVJcwe83Z4Zi3mDfzkasr+M8wjCUemWn8dUSfgEpktoL21AIuO8G00pbfo0Xu3UJU5eKyvRriY5VYx97T++AxqWyORGoORlrb3dC4h3lKSa/vEyRxJZWpHfvoZmhOE1mLTXhqPBEtJjIM0Bg2MYwbGAwTGMkCYwJAmMYwTGBICxjJIngcG+IqpQpLvVKjqiDPVjYXtwmG4rxo0pVJcicVl4Prbo/spcHhaOFp5rSpqlzqxAzY9pNz4zgJzc5OT4vU2zQkQFADzL049FvtOEGOpj22FBL2+Kic2/htvd29LPZV3+nr4fuy0f2ZCcco+f1M7Q1QqmBEKpiEFUwIhVMQgimBEIrRCDUqpU3VrHs494Mr7/ZdtepKtHVcGtGjHOnGaxJF2ltMj3lv2rkfI/rOSu+x9Ra280/CWj+K0+hpTsV+1/EvYfEq+Snw0PlOWurK4tZbtaLX95M0qlGcPeRnPTe5JQ3JJNh4ZeAE7vZW2Nm21rTo7+HjXR8Xx5dSyp1aSioqQMPOmpVYVYqdNpp80bAt7joeYJB8xMdzaUbmO5WipLxE4prDErWO8NfxDev55yvu9h2txSVJLdS1W7p/kjKlGUd36aDVqhZgxsDobDUdvnFsvY/6DO5UbT5YWPz8wpUlTWEQLS6MmCBaAwbNAYNjGSBsYDBMYyQNjAYJjAkCYxkj1v0DdFd+o21Kq+rTLU6F+LkWeoOdgSo7S3Kcvtu73pKhHgtX59PQ2KUeZ7hKAyigAoAM6gggi4IsQeIPCAHzD6TeiB2ZjCEB+y1bvQbkPipntUnyt2zsNkXvfU+7l70fmuv5NepHDycmpluYgimBEKpiEEVoEQqtEIIrQETDQI4JhohEr/LTs7pjrUadaDhUWU+TE1lYZqbPxZe6t7wF78x+v6zzLb2x1YVFKHuS4eHh+CqurdU3vR4Mq49/at2BR9Tf+b5TpuyNPds5S6y+iRuWaxS9X/fkA3p1ZsiW7e6pNtbC8rrna1nbT3KtRJ9OOPPHAhKcI6SeBhc5AEnsBMdXa1lSipSqxw+GufpkbnFatofqnOlNvEW+bWE1JdotnRWe8z5J/gi69JfuRGth3XNkNuYz87aRW3aOwry3d7df/bTPrw+IQr056Jlbfvxl5GSlqmZ8EGaPAwbNGMGxgSBMYDBMYyRqdE+j9TaWLTCUst7N24JTBG857r5DiSBNK/vFa0t7m+Hn/BkhHLPqzZez6eGo08PRXdp01CqOwc+3jOGbcnlm0WogFABQAUAMTph0apbTwr4WsLXzpva5p1Bo6+diOIJEy0a06M1OD1QmsrB8tbb2RVwWIfC4hN2oht2MODqeKkZgzubS6hc01OPqujNWUcMqqZskAitEIIrQIhA0BBA0QiYaAiQaAsEg0BYJ06pUhlNiJpX9hRvaXdVeHHTimRnTjNbsg9XFh/fT1uDUyAe4g8Jz1DYV9YVN6zqpxfFSzj5fXQ14W8qb9iWnR/wLB0hUfd9a1rm9swLZXFraxbY2jtGyo4qOGZ6JxymuvH6jr1J04Z0+ZtKoAsBYDQCcBKTk25PLKltt5YryIhrxjFAANSgje8invUH6zNTr1afuSa8m0ZI1Jx91teoJ8DTIt1ajtCgEdxAmentC6hJSVSWV4syK4qp53n8TFq7OqBioUsODC1j8531t2ns50VKs92XNYbLOF1Scct48B02RUOpVe83+k16/a63j/tQcvPT8kZXtNcMsJiNkolMszneAvvcO7dlbR7S31a5ioRTTeN3r68fXgY4Xk51EktOn8mPhqD1nWlSQvUdgqKouWY5ACd3VrRpQc5vCRaJZeEfTHo16GLsrC2azYqrZq7jnwpqfurfxNzxtOIvbuVzVc3w5LojajHdR2E1CQoAKACgAoAKAHHekjoOm1aF1smLpg9TUOQPHq3t8J58New7dneTtqm9HhzXVEZR3kfNW0MFUw9V6FZClWm266tqD+lrEHiCJ21vcQrwU4PQ1pRwwatMxAIrQETDRCJhoCwTDQETDRCJBoCH3oBgfekZSUU5S0SDBp7IosGLsCBawvxub/kPOefdqNo0Lp06dGW9u5y1w1x+CtvasZJRi8mnecmaAoANGMa8AGjGMTAY0YDQGc/tis1WqMPTBY3ACqLlnOgAGus7vs1Y06FB3tXnlLwXXzfAt7GhiO/zf0PcPRX6PBs9BisSoONcZDUUVI90fiPE+A7YbQ2hK6nppFcF92W8Ibp6NK4mKACgAoAKACgAoAKAHJdPuglHatLO1PEqPZ1gM/2X+8n04TatLupbT3oeq5MjKKkj5w29sOvgKxw+KplHGnFWH3kbRl/rKdnaXlK5jmD15rmjWlFooBptESYaBEmGiETDQDBINAWCQaAsD70AwWNnEGsgOlz8lYj5gSh7SzlHZ093m0vTJgucqjLH91R0k8tKMV4xjXgA0BijAa8BkYwGgMnh6D1XWlSRqlVzZUQXJ/QcybAcSJlp0pVHiKM1KjOrLdij1j0eejqns++Jr2qY17ne1WkD8NO/Hm3llr1M7mpOlCk/diksL6+Z09KmoRSO8mAyCgAoAKACgAoAKACgAoAKAGV0k6O4faFE0MVSDrqp0ZG+8jDNT9dDcTJSqzpS3oPDE1k8B6cejDE7O3q1K+Iwgud9B66L/mqOAGrDLjlOnstswqYhW0fXk/wYZU+hwqtLxPJhwTDQFgkGgIkGiAkGgIfegA+9IzhGcXGSynyDBpYHbBWy1M1+9xHfznF7W7Lxw6tp57v4/BoV7JP2ocehuBri4zE4dpp4ZVtY0Y8AGvAY14wGgMYmMDb6M9FcRtAhqS7lC+deoDu249WNah7su2btGynPWWi+ZY2+zpz1novmew9GOi1DZ6WoreowHWVXsXe3M8FzNlFgLy2hCMFuxReU6cacd2KwjbkzIKACgAoAKACgAoAKACgAoAKACgAoAcL0u9FuDx5NVAcPiD8dEDdY/wCYmh7xY9s3bXaFe20g9Oj4EZQTPHukvoyx+CJbqevoj/uYf1svxJ7wPgRnrOhtttUKmlT2X8vj+TDKk1wOOJsbHIjIg8COBlvGcZrMXlGNocNJCH3oCwPvQDA+9AWBb0AwaGy9qdV6rXKcLag9nZOT272ed1LvrZLffFcE/Hz+pqXNr3vtR4/U6Gm+8Aw0IBHjnPPpRcZOL4oqJR3W0x4hEXYAXJsOZyjSzwJJNvCNnY3RbF4wjqcORTOtWt7NB2i/rN+6D4TcpWNSWstEb9HZ1WestEei9H/Rph6JFTFN9pqC1lYWpKRxCfEf2iewCWVG1hS1XHqW1Czp0dVq+rO5VQBYCwGgE2DbHgAoAKACgAoAKACgAoAKACgAoAKACgAoAKACgBhbc6H4LG3OIwlNnIt1gXdqfxrZvnMtOtUpPMJNeTE0nxOC2x6DqDnewmLqUc/dqqKy6aAgqw7yTLOltu4h72Jef8EHSRymP9C+Pp/3b0aotwcofJh+c36e34P34NeTz+CDo9DmNo9B8fhxvVsNurz62ifo95tx2zavm/gR7qRz9UFTZhY/1ymwtoW7/d8n+BbjGQljYZmN7Qt1+75P8BuM3tndDMdiV3qGG3hz62iv+pxNWpti2SajJ58mNU5HomA9G+NcKNylSW3/AHKtyLaCyA38551+gnJtzlxK1bLnJ5nJfX8G/s70UccTjCdPUw9MJnfMF3LFh3BZmhYU1x1NqGzKUeOWddsnobgsKQ9PDKai6VKvtXGuas993XhabcacYe6sG7ClCHupI3pMyCgAoAKACgAoAKACgAoAKA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QEBQPEBAWFBAUFBQXFBUQFBQUGRcWFBUXFhcVFBcYHCggGBolHhUYIjEhJSkrLi4uFx8zODMsNygtLiwBCgoKDg0OGhAQGywmICUsLSwvLCwsLywtLCwwLywsLywsMiwsLCwtLCwtLCwsLCwsLCwsLCwsLCwsLCwsLCwsLP/AABEIAN8A4gMBEQACEQEDEQH/xAAcAAABBQEBAQAAAAAAAAAAAAADAAECBAUGBwj/xABCEAACAQIDBAYHBQUHBQAAAAABAgADEQQhMQUSQVEGE2FxgZEHIiMyQqGxFFJiwdFygpKi8AgzU2Oy4fEkQ3OT0v/EABsBAAICAwEAAAAAAAAAAAAAAAABAgUDBAYH/8QAOREAAgEDAQUFBwQBBAIDAAAAAAECAwQRIQUSMUFRBhNhcYEiMpGhscHRFELh8PEjM1JicpIVJIL/2gAMAwEAAhEDEQA/APcYAKACgAoAKACgAoAKADE2zMAOb2v06wWGO41brKg+CgOsItwZh6qnsYiYp1qcPeZhqXFOn78sHIbS9KlU5YbDImlmxDF+8dWhHnvzTntCK91ZNCptWC9xZ+Rz+K6b4+priiuuVJEQZ8NCbeM1pbQqvhhGpPalZ8MIyK20q7338TXa+oatVI8t60wu6rP9xryva7/cyicMh1RT3qD9ZjdWb/c/iYXWqPjJ/EX2VP8ADX+EfpF3k+r+Iu9n/wAn8SxhqrUv7qo9P/xVHT/SRJq5qr9zMiu6y4SZpYTpJjKVgmMrWBvZ36zwPWA5TNG+rLnkzw2lXjzz5o3cD6S8ZTPtFo1lz95TSc8vXUlf5JnhtJ/uj8DZhtZ/vj8Dqdm+k/CvYYhKlA8ypqpw407kDtIE3IXlGfPHmb9O/oT5489DscDjqVdd+jVSon3qbBh5ibKeTbTzqixAYoAKACgAoAKACgAoAKACgAoAKACgAoAKADEwA886YelrC4PepYa2KxAytTa1NT+Kpne3Jb+EsLTZle41SxHq/t1ISmkeO9I+n+OxzXq1t2kDcUaXq0/3h8f71+y0vVsK37twk22+ecY8v6zBOTmsF3DtdFNrXUGw4XE8vrRUKkop8G0c1UWJNBLTEQHgIBiMYlP3mGfAZnyE3LWwubptUYN4MtOhUqe6gmHrLUXeU3GfymC4t6lvUdOqsSXIhOEoPdlxC2mEgR3xe1xflcSW7LGcaDw+OCGJxC0xvObD690zW1rWuZ93Ri2/AnTpyqPEUTpuGAZSCDoRnMM4ShJxksNcmRlFxeGtSUiInhcQ9J+so1HpVBb1qTFDlwNveHYbg8plp16lP3WZqVxUpe4/wd1sD0m1KdkxtPrU062kArjtano3etu4yzo7Qi9J6eJb0NqRlpUWPHkekbJ2tRxdPrcPVWol7HdOamwO641VrEZHPOWCaayi1jJSWUy7GMUAFABQAUAFABQAUAFABQAUAFADH6T9JcPs6ia+Kqbo+FRm7n7qLxPyHG0yUqM6styCyxN44nz9049JOJ2kWpKTQwhuOqQ5uP8ANb4svhGXfOpstj06WJVfal8l+TBKpngcWFl0Yjd2HgUZOsZbtvEZ6ZcQJ5/2l2ldQuZW8Z4hhaLTj1fErL2vOMtxPTBuATkCsKWM2ktJt0glrXy0F9MzLjZ2w7m+g508KOcZb/ybNG1nVW8noYuPxBrNvEWWwAW9x/zO72PseNjSxPEpN5zj5LOpaUKSpRxz6lYU7cJdpJcDM2GpVWT3WK9xmjdbNtbp5rU0314P4rDITpwn7yyTqYqows1RiDwvb6TXo7CsKMlKNNZXVt/VkI0KcXlRRW6och5S03Y4xgz7zJNc6knvJP1mOlb0aOe7ilnosEUkuAXCYp6Ruhy4g6H+uc0NpbHt79e2sS5SXH16ox1aMKqxL4nRYDHCsLjJhqp+o5iebbS2ZVsKvd1NVya4NFPXoSpPD4dS1K4wDWgAfZ+Oq4eoK1Co1OoLesvEDgwOTDsMzUa86TzH4GxQualF5i/TkeqdD+n6YorQxQFLEmwUjKnVP4Cfdb8J55E52ure6hV04PodBbXsK+nB9Dt5sm4KACgAoAKACgAoAKACgAoAcf6QOntHZVO2VTFMPZ0gf56lvdX5nhzG3aWdS5nuw4c3yRGUlE+cdubZrY6u2JxNQvUbLPRVGioPhUX0HMzsrW0p20N2Hq+bNaUmykFm0RNLZWzutJZjZBllqTy7BOX2/t2Vm+5o++9W3yXh1f0NO6ue60XE6KhRCKFUWA0nnlatOtN1Kjy3q2U85ucnJmbtXHMr7iNbLPIE3nUdnti0LynKrXT0eFy8zetbeE470kZVRix3mJJ5mdxaWdG1h3dGOEWEYxisRWEILNoY+7AMj7sAyLdgLI27AeRt2AZGKwHknhVbfBpi7jMZX7LnszlRtp2jtnG6luxb5cX4LRmOs4bj33obuz6dYMxqsCpGQB0PZlPO9o1NnyjCNpGSazlvn05/ZFTXlQcUqa1L0qjVGjGMwvkdI02nlEk2nlHe9CunpobuGxr3o6JXc3KchVJ1X8R045Zi3tbzf9ifHr1L2yv9/wBipx5Pr/J6qpuLjMHlLEtR4AKACgAoAKACgAoAcf6R+nFPZVDKzYuoD1NPlw6x/wAI+Zy5227Oznc1NyPDm+iIyluo+atoY6piarV67l6rm7M2pP5DsnbW9vChBQgtDWlLLBKszEAirEItYPEPTJ3NTlYi9zw8ZT7X2Za3UO8rtx3ea6dDDWpQqL2+Rr47aG6NxbdZb1iMwp4+M4rY2w5Xs+8npTT/APbwX3ZXULXfe8/d+pkBZ6VTpxpxUILCXBFmSCyQEgsBD7sAyPuwDIt2AZFuwDJErABisBj0XKMHXUf1YzTv7Gle0XSqej5p9SFSCnFxkbOF2srZP6jduh8eHjPO9odnLu0zKK349Vx9V/krKtlOOsdV8ye1lY0iEUkm3um1uN+3umhst0o3UJVmlFccrK8sf3BjtXFVE5PHmZeC2u6kK/rC9rnJhnbPnOq2n2bt3Rlc2ssJLOOKfPR/5N+tZQacoafQ3yJwxUkYDO39HvTL7MyYLFP/ANO7BaLsf7pjpTJ/wzw+6ctLWubG4dT/AE5cfsX2z7xz/wBOfHkz1yWBaigAoAKACgAoAYvS7pJS2bhXxVY6ZInGo591F8vAAmZaNGdaahDixN4WT5Z23terjcQ+KxDb1Wobm2QA4Kg4KBkBO5tLWFtTUI+r6s1ZSyyqomyQCKsQgirAQUUiRfdJB0sCb900K20LOO9CpUjpxTaIb8U9Wa1PYul34ZhQPlOMn2vuMNQpxXTjwK6W0HrhAcdguqK2JIN9bZEW5d/yl1sDbdW/nOnWSyllYM9tcOrnK4AAs6c2MkgsBZH3YBknTpFmCjU6X7AT9BNDaN/CyoOtNNpdPEhUmoRcnyLD7McEAWIOp03e8HM+HKc5S7X0pQm5ww0vZWc5fjosGtG+ptNvT7l1NlUwM7seZJH0ynN1e0e0Kkt7vMeCSwakr2q3poAxOyeNM/usfoZabO7V1aXs3S3l1XH8MzUr7lU+KM6tQZDZlseF7Z9xE7Gx2ra3ue5lquT0Zv06sKizF5BFZYmTJArAZo7IxoT2bmy/CToPw9nZOF7SbFlv/qbeOU/eS5Prjx5mheW7k9+C8/yLblCnk+9Zzpu571ufLvmp2bu71TdClHehzTeMZ8fHpqRsqlTO7jT6f3oWdj4o1Kdm95cieeWRlft3Zysrpxj7stV4eHoYbuiqc9OD1LplMapT2st6FS4v6pPlneb2zJbt5Sef3L6mxavFaPmelehjp39pQbOxL3xFNfYuxzqU1+Ek6uvzGfAzsNq2H6apvR918PB9PwdTCWUeqSqJigAoAKADMwAJJsBmSeAgB8x+lDpedp4w7jf9JRJWiAcj96qeZY/IDtnX7Hsu5p95Je1L5L+TXqSy8HIqJcGIKogRCKIhFrBYU1GAsLX9axGQvxGuYHznObU23G3o1KbTjU1UdHh/9k+HDXwNetWVOL68jp1FshpPM286so28jgRCKu06BdARmVN7c8iDaXOwb+Fndqc/da3W+meZs2lVQnrz0MkDK/CeqKUWt5PTqWwU0WADFSAdCe3SVdvtqzuK3cU55lr5adGYo1YSlup6iCy1J5D4IqtQFshY2J0BOWfLK48ZzPamlXqWi7pZSeZY4+Hoa90pSptRLNXGWq6+zGRt2i+8e79ZzNvsKVbZjuILM85S/wCq0ePHn6aGrC23qOV7z1NATmnoaA8AIVaQYbrC47ZkpVZ0pKcG01zRKM5ReYswMZhurbdvcWuD2ds9S2FtWV/QbmsSjo+j8S7t63ewzzAmi27v7p3PvcO/u7ZsS2zZRuP07mt7OPDPTPDJk72G9uZ16AWWWhkHTCllLqL7psVFyw43txHdylJW2tQtbzuKsd3eWd/k/PQhKtGM1GWmefIsbFxAR2DGwYDXLME2HZfe+Uqe1NrK5pU7ij7SWc410010MF7Tc4JxWcfQ3pwJUFbGYpKY9obA5Wte/OblpaV7me7Qi21roZ6VKdR+wuBj7Hq7mMFTDFl3RvKw1RhmCL8LjQ65idXtOdzS2dT/AFcv9RS0XNrDWuPr9y0nUqUqSlJ+0n8T6Y6I7eXH4Va4sKg9WqgPu1FAuO43BHYwlfTqKpFSRbUqsasFOPM2pMyCgAoAea+nDpScJgxg6R9tigwa3w0Rk/i1wvdvcpZbLtP1FbX3Y6v7L1ITlhHz4onamqFUQIhVEQgqiBEKo85iq0qdWO7UimujWSL14mlgMYwYKxupNs9Ryz4jvnGbe7P0KVCVxbrGOK5Y8DRubaG65RWGjZnDFWPEIp4vA73rJk3EcD+hnRbH2/Usv9Op7VPpzXl+DboXTh7MuH0IYCoCDRcHjk3LkeVpLbVso1Ff2rXdyaw1o1L7dSVzBp99B6eBXelZygF7NYeIBGZ5Xt4TqtnbWxstXVxl40bXF648Dbp1c0lOXTX6EsLhzVBIIGmTDPMXueU19p9o3Z11T7rKaTy3jOenH/JGvcKlJJoi9Epky7v0PcZZbN2xZ3a3aTw/+L0fp19CdOtGp7r/ACTo1GQ+qcuKnQ/oZh2psC3vYuUVuz6rn5/3JGrRhUWvHqamHrBxceIOoPIzzW7tKtrVdKqsNfPxRU1KcqbxIJaapjOfxVQuxY52NgOxTpPUdk7NhT2bu037VSOW/Fr7F7RpqFPC5/ctY7GK1PcT4hmNN0cQfpacxsbYdy71SrRwoPLzzfLHU1Le2mqm9Pl8zLZZ6SWYXZ9Xcqg8DkfHT5285znae0VaydTGsGn6cH+TBdU9+m/DX++haqVqNa61V3KguPWyIPYw/OcjSobQsYKvby3oPnHWP/6XLxyjUjCvRxKm8rw/AbY9cvRBbUeqTzsBY+RE1dsWsba7lCPB4fllZwY7umoVWl5lfbmKanugKrKwN98XzH+30m92f2bTvaklKbjKOGsGWypRqZbbTXQwsFijScONDkw5idttfZlO6tN18YLKfPRc/PmWdaiqsN1nq3o7259kxiox9jXtTfsa/s38zunsbsnnNhW3Zbj5/U1NmXG7Lu3wfDz/AJPbZcF8KADMwAJJsBmSYAfKXT3b52htCtiL+z3ilIcqSGynx97vYztdlW3c26zxlq/sa1SWWYaiWRiCqIhBVECLCqIiIVRAQegl2UfiX63lXtqpGnYVXL/i18dDDVliEn4HRTyMohxEIeIQ3VDe3resBa/G3KS35KLjnToPeeN3OhH7Ku/1nHvyva17c7TZd/X/AE36be9jOcE++nud3yKtXB9XdxVK2vbIXzNwvaOy15Z//KVr6FO1nSU2sJPXex5508Xw8DZjcOriDhn+8SeGrlvUqAHeB0HmDzmfbWwls+Ea9KTxnGvFPisNcRXFuqa34Mr1cOUyI9XQMM+6/IzqNj9oKF3GNKbxU4Y5N+D+xt0biNTz6E8EQKmfFSPG4M0e2FByo06qXBtP1/wY7yLdNNcmaU8/Ks54Zi/PPzzntNnDct6cekV9DoFpoRYTZJA2EBgnWMkmDqEnUk5AZ55Ca1tZ0bbe7lY3nlrlnwXL0CMVHgWcBtDqlKlbi97g8/8Aic3tns7VvLh16U1qlo/DQ1ri1dWW8mWdrHraAqKMgd7PW2hlFsSX6DafdVtHrHwzyNe1/wBKvuS8insPCq4cuobMAX7r/nLTtXd1qVanGnJr2XweMmxe1Zwcd14N1xfL6flOJi2nlFZGTi00e79CNsHGYKlVY3qqNyr+2mRa3C+TW/FOjpTU4KS5nWUaiqU1NczemQynHelrbRweyq7IbVatqKEGxHWGzEdoTePfabVlQ76vGHV/JakZPCyfMSCd6ajDKIEQqiITDKIEQqiIiGUQIsu7Mp3qX4KCfE5D8/Kcj2uudy2hRXGTz6L+WjUvJ4p46myJ54VA4iESEAHiERrVAoufADieUz2ttUuasaVNaslTg6kt1FFgWO82vDkOwfrPVNl7Io2FPEdZc5c3+F4FvTpxprESFGsFe7XyyG7a2Y49vZKbtDSubySt6Thha7u97Tfk/Mx3FOdSO7HH3LOKxCshVTctlbiBxJHD/ic3svY9zO9jCpGUUnlvGMY6PxNShbzVROSxgqulxaeoTipxcZcGWeSxSxthZwbjiud+8cDPPL7spc05/wD1/ai/Rrz/AI+BX1LN5zAoVxdrqu6L3IJvfuA0851Gx7K/toKFeonFcFjLXrp9zeoxnGOJvINhL4zAmEYwTCBIEwjJIDUGUjNtRbjxwSR02HRQgVM0tlxuDPGripVnWlOrnfzrnjkoKkpubcuJS2ZhhTaqqtcBgLcvVvb5yw2nf1byFGVVaqOM9deJsXNV1IwbXIvmVJrHeeiDaJTEVsKT6tVBUUcnp+qx/eVl/wDWJbbOqZTh6l5sqrmMoPlqesSyLY8O/tDbVvWw2CGiIazd7koniAj/AMQnQbApZnOp0WPiYqr0weSKJ05rsMoiIhlECLCqIiIZRAiwqiIiaeyR7/h+c887Xyf6qEf+v3f4K2+esTSE5I0BxEIkIhDiIRVxQu6jkpPjcD+u+dn2OpxdWrN8Ukvj/g37LhJ+RHdnem5kNhFurAi43jke4TyvtI8bSqNeH0RWXbxVyuiIVMIQfUtb7pvkewzf2X2oqW1Pu66c1yedV4a8TJSvMLE9fEA6kGzCx4cQe4zsNm7Ztr9Pu3iS/a+P8m7TqxqLMSDLLYyg2EYwTCBIEwjGgLCBIEwjJIC4gSLOC2iaS7pW65kWyNznnOU2x2cld1+/pSw3jKfwyvwate172W8nhmjsoXTrPiqMzHzIt8px21E4XDocqfsr05+rbZo3TxPc5RWC2ZXGA0OjWP8As+Nw1e9gtZA1723Kh6tybclct+6Jt2c92qvHQ3bCpuV146H0JL06U+YfS3jeu2xiTwplaYtyRB+ZM7DYlPdtc9W39vsa9V6nJLLcwsMkREMkCLDIIhBlECLDKIiJp7LpkAsdGtYd3Geadp76lcXKjTXuaN9fD0Ku9qRlJRXI0BOZNEcRCJCIQ4gIapSDajTS2VvKZre6rW09+lJxfgShUlB5iyu9PdYC5IN9eYzyPn5Tuezu3Li7rOhXaemU+D8uhYW9d1MqQTCLm55kC3cNe/P5CUfaqup324l7qSzzedTXvJZkl0RYtOaNMhUphhYi4mSlVnSmpweGuDROEnF5RnOm6SpztoeYP5z1XYe1P19vvS96Oj/PqXFGr3kd4Gwl0ZkCYRkkBYQGgTCMkBYRkkBYQJIC8ZI1NhV8mpnh6w7jr8/rPPe1ll3deNwuE9H5r8orr6nhqfoapnJmgQe9jbWxt3ycJbsk+hOnLdmpLkz6H2VtJatClV3r79NGvz3lB/OdLnJ1yedT5S6SV+sxuKqDR8RWYX5GoxHynd7Pju2tNeBrT4spLNwxsMkREMsCLDLERDJAiyxh6W+wXgde4a/p4ym27f8A6OzlJP2novN8/Qw1qndwcv7k3lE8nZRskIhEhEIcRCJCIRIRCGqUwwsflwI0ImahcVKFRVabxJcGOE3CW8hqFLdFibm5JOmpvJ3l3O6ryrT4sdWp3kt4mZrECm+NBNlt3sbX7hqflOksezda4x3klDKyk/ea64N2nZyazJ4K1VLuHqHha4y3cwQR2c7y8udkVtmW8atnJuUXmXisdOi6G1uOnDFPz8yNRCp3W14EaEfr2S62PtmltCGmk1xX3XgZaVWNRZQJhLozIC8CQFoySAvAkBeMkgLxjLmw/wC9P7B/1LOP7Yf7FL/yf0NS+/215/Zm4ZwJVkYxnWbL6frQoUqBGdKmiHT4FC/lOipzW4vJHVUqi7uPkjxwvvEsdSST45z0a2WKMF4L6GOXEIszEGGSIiGWBFhkiIsMsCLNHZI9djyUfzE//M4XtlU1ow/8n9EaF+/ZivP+/M1ROIKwcRCJCIRIRESQiEOIhEohDwAhVQMCp0OsnTnKnJTjxWpKEnFpoBWpqFsTugEG41vw7zN61ubt3ca1PMqmdOeTPTnUdRSWrKgGuu7w37X7TYad09O2Ur7u3K9ay+CXJdHyLSG9j2sZ8AXVKMwoHcAJYxpQi8xil5Iy5ZBpkGgLxkgLRjQF4EgLRkkBaMkW9iH2p7UP1UzkO18W7enLpJ/Nfwal8v8ATXn+TbM4AqxjGM5rFn2j/tN9TLam3uLyRdUn/px8kZm7Y25G3lPUrZ5ow8l9DclxCrMxBhkiIhlgRYZIiLDLAizU2QMnPaB5C/5zzntdNu7hHpH6tlZfv2orwNITkzQJCAhxEIkIiJIRAOIiI8AHiEAxFW2Q946ZXt2mWmytmzvq6gk93PtPov55GxQoupLXhzAdSozAFxx4+J4mer0rWhSxuQSwsLCXAtiLzYGgLRkgLwJIC8ZIC0Y0BeBIC0ZJAWjJEsDW3KqtwvY/vZSk7QWv6ixmlxj7S9P4yY68N+m16nSGeWFIRMYzn8ThmLsQDYs3DtlxTg9xeSLylB93HyQDpHQ6rG4mnawTEVlHcKjAfKelbPlvWtN+Btz4sprNwxsMkREMsCLDJERDJAizQ2U9nK/eHzX/AGPynEdsLbMaddcsxf1X3NG+hmCl0NcThCrHEBEhEIeIRIRCHgIe8QhXgMqUje7cWz8PhHl+c9b2JZK0s4Qxq9X5v8cC4pw3IqImMtzICYxjAsYEgTGMkgLGBIC0ZJAXgSQF4ySAvGNAXiaTWGTR0OzMV1iDP1hk3fz8Z5NtbZ8rK5lTx7PGL6r+OBS3NHu5+D4C2ljRRTeOZOSjn/tI7M2dUvq3dx0XFvogt6Dqyweu9HuiNJ8Hh3qUvaNQos/7RpqW+d5a7qj7K5HUQioxS6HknpawXU7YxI4OVqC3J0B+t52OxKm9a46Nr7/cw1VqcmstzCwyREQyQIsMhiEGUwIsPRqbrK3Ii/dofkTKrbVt+osakFxxlea1MNWG/Bx8DTwVY9ZURjexJF+V+HgV8551fWsFZ29xTWMpqXmm/m0Vtemu6hOK/v8Acl8SnNMlEIeIQ8BDxAPAQCtX1Vc248h3/pLrZOxa9/NPGIc5fjqzZo27nq9F/eAJcgByAHlPVoxwkiz4kWaMYNjGMExgSQFjGSBMYDQJjGSAsYEkBcxkgLxkkBaBJEaddkbeQ2P9azUvLGheQ3K0cr5oU4RmsSRNS+KrU6bG7O6U1sPvsALDnczUoWFDZltUdHo3l8eGiJUaMYaRPr7DUtxFQaKoXyFpx5vniH9oXZW7iMNjAMnpmk2lt6mxdfEh2/gE6HYFXEp0+upiqrmeTIZ0xrhlMREKpgRYZTERDKYEWFWIQeliN2orkcLMRxAFrnwA/hnHXux6itqltFZinvwfTrF9OeHwZrVKG9TcF5r8f3qb4nn5SjiIRCrXCa8dAMzNq0sq93Pcoxy+Jkp0pVHiINcavEMO0j9JZV+ze0KUN7cz4J5fw/BllZ1EuTH+2Dk1udvy1hDs3tCVNTUPRvDErOpjOhN8QNxmU3sD4HtEroWc1cxoVU4ttLXTizHGk1UUJLiV0yFv67zPYaVKFKCpwWElhFtgRaZB4IloADZoEgTGMYNjAkBYxjQJjAkCYxkkBYwJAWMY0CYwJAWMZJHW+iTZP2ra2HuLpRJrNrrSzT+fdPhKfbdbct93/k8fczUlqfTs5A2Di/S7sU4vZVYIL1KNqycz1fvgdpTesOdpt2NfubiE+WdfJ6EZLKPmVDO8NRhlMCLCqYhMMpgRCqYiIZTAiFUxCNrZ5vSXu+Q0nju1IQheVYw4bz+pSXKSqywWZoGAy6r3dieZA7ADPT+zVrClYxmlrPVv1aXyLe3go01jnqOGnQGXBMNAMDrU3Te1wRZgLZjx4zn9v7Hd9TU6X+5Hh4rp90Ya1LvI6cVwI0yd0X1sJd0FNUoKp72FnzxqZSRaZQwQLQHggWjGDZoDBsYEgTGMYJjAkCYxkkCYxjAsYEkCYwJAWMZI9x/s/bDKUK+OcZ1mFOn+xTuWPixt+5OQ23X7yvuLhHT15mzTWEetynMgzqCCCLgixB4gwA+UOnWwTs/aFbDEWQMWpHnSckp5D1e9TO22Xc9/brPFaM1qkcMxVMsTEwqmIQVTAiwqmIiFUwEFUxES3hcY1PIZrfQ/kZzW1uzlK8k61N7s38H+PM1a1tGprwZr0KwcbynL6dhnnVxbVLeo6dVYaKqpTlCWJFDF0ShLaqSTccL8/wBZ2/Z3bdCNCNrVe648G3o9c+jLC2rRlFQejXzI0AXNlt2k6CW+1NuULGK/dJ8k18X0MtWrGmssckglTqDY27gfzm5s2+V7bqso4zy8iUJKcVJcwe83Z4Zi3mDfzkasr+M8wjCUemWn8dUSfgEpktoL21AIuO8G00pbfo0Xu3UJU5eKyvRriY5VYx97T++AxqWyORGoORlrb3dC4h3lKSa/vEyRxJZWpHfvoZmhOE1mLTXhqPBEtJjIM0Bg2MYwbGAwTGMkCYwJAmMYwTGBICxjJIngcG+IqpQpLvVKjqiDPVjYXtwmG4rxo0pVJcicVl4Prbo/spcHhaOFp5rSpqlzqxAzY9pNz4zgJzc5OT4vU2zQkQFADzL049FvtOEGOpj22FBL2+Kic2/htvd29LPZV3+nr4fuy0f2ZCcco+f1M7Q1QqmBEKpiEFUwIhVMQgimBEIrRCDUqpU3VrHs494Mr7/ZdtepKtHVcGtGjHOnGaxJF2ltMj3lv2rkfI/rOSu+x9Ra280/CWj+K0+hpTsV+1/EvYfEq+Snw0PlOWurK4tZbtaLX95M0qlGcPeRnPTe5JQ3JJNh4ZeAE7vZW2Nm21rTo7+HjXR8Xx5dSyp1aSioqQMPOmpVYVYqdNpp80bAt7joeYJB8xMdzaUbmO5WipLxE4prDErWO8NfxDev55yvu9h2txSVJLdS1W7p/kjKlGUd36aDVqhZgxsDobDUdvnFsvY/6DO5UbT5YWPz8wpUlTWEQLS6MmCBaAwbNAYNjGSBsYDBMYyQNjAYJjAkCYxkj1v0DdFd+o21Kq+rTLU6F+LkWeoOdgSo7S3Kcvtu73pKhHgtX59PQ2KUeZ7hKAyigAoAM6gggi4IsQeIPCAHzD6TeiB2ZjCEB+y1bvQbkPipntUnyt2zsNkXvfU+7l70fmuv5NepHDycmpluYgimBEKpiEEVoEQqtEIIrQETDQI4JhohEr/LTs7pjrUadaDhUWU+TE1lYZqbPxZe6t7wF78x+v6zzLb2x1YVFKHuS4eHh+CqurdU3vR4Mq49/at2BR9Tf+b5TpuyNPds5S6y+iRuWaxS9X/fkA3p1ZsiW7e6pNtbC8rrna1nbT3KtRJ9OOPPHAhKcI6SeBhc5AEnsBMdXa1lSipSqxw+GufpkbnFatofqnOlNvEW+bWE1JdotnRWe8z5J/gi69JfuRGth3XNkNuYz87aRW3aOwry3d7df/bTPrw+IQr056Jlbfvxl5GSlqmZ8EGaPAwbNGMGxgSBMYDBMYyRqdE+j9TaWLTCUst7N24JTBG857r5DiSBNK/vFa0t7m+Hn/BkhHLPqzZez6eGo08PRXdp01CqOwc+3jOGbcnlm0WogFABQAUAMTph0apbTwr4WsLXzpva5p1Bo6+diOIJEy0a06M1OD1QmsrB8tbb2RVwWIfC4hN2oht2MODqeKkZgzubS6hc01OPqujNWUcMqqZskAitEIIrQIhA0BBA0QiYaAiQaAsEg0BYJ06pUhlNiJpX9hRvaXdVeHHTimRnTjNbsg9XFh/fT1uDUyAe4g8Jz1DYV9YVN6zqpxfFSzj5fXQ14W8qb9iWnR/wLB0hUfd9a1rm9swLZXFraxbY2jtGyo4qOGZ6JxymuvH6jr1J04Z0+ZtKoAsBYDQCcBKTk25PLKltt5YryIhrxjFAANSgje8invUH6zNTr1afuSa8m0ZI1Jx91teoJ8DTIt1ajtCgEdxAmentC6hJSVSWV4syK4qp53n8TFq7OqBioUsODC1j8531t2ns50VKs92XNYbLOF1Scct48B02RUOpVe83+k16/a63j/tQcvPT8kZXtNcMsJiNkolMszneAvvcO7dlbR7S31a5ioRTTeN3r68fXgY4Xk51EktOn8mPhqD1nWlSQvUdgqKouWY5ACd3VrRpQc5vCRaJZeEfTHo16GLsrC2azYqrZq7jnwpqfurfxNzxtOIvbuVzVc3w5LojajHdR2E1CQoAKACgAoAKAHHekjoOm1aF1smLpg9TUOQPHq3t8J58New7dneTtqm9HhzXVEZR3kfNW0MFUw9V6FZClWm266tqD+lrEHiCJ21vcQrwU4PQ1pRwwatMxAIrQETDRCJhoCwTDQETDRCJBoCH3oBgfekZSUU5S0SDBp7IosGLsCBawvxub/kPOefdqNo0Lp06dGW9u5y1w1x+CtvasZJRi8mnecmaAoANGMa8AGjGMTAY0YDQGc/tis1WqMPTBY3ACqLlnOgAGus7vs1Y06FB3tXnlLwXXzfAt7GhiO/zf0PcPRX6PBs9BisSoONcZDUUVI90fiPE+A7YbQ2hK6nppFcF92W8Ibp6NK4mKACgAoAKACgAoAKAHJdPuglHatLO1PEqPZ1gM/2X+8n04TatLupbT3oeq5MjKKkj5w29sOvgKxw+KplHGnFWH3kbRl/rKdnaXlK5jmD15rmjWlFooBptESYaBEmGiETDQDBINAWCQaAsD70AwWNnEGsgOlz8lYj5gSh7SzlHZ093m0vTJgucqjLH91R0k8tKMV4xjXgA0BijAa8BkYwGgMnh6D1XWlSRqlVzZUQXJ/QcybAcSJlp0pVHiKM1KjOrLdij1j0eejqns++Jr2qY17ne1WkD8NO/Hm3llr1M7mpOlCk/diksL6+Z09KmoRSO8mAyCgAoAKACgAoAKACgAoAKAGV0k6O4faFE0MVSDrqp0ZG+8jDNT9dDcTJSqzpS3oPDE1k8B6cejDE7O3q1K+Iwgud9B66L/mqOAGrDLjlOnstswqYhW0fXk/wYZU+hwqtLxPJhwTDQFgkGgIkGiAkGgIfegA+9IzhGcXGSynyDBpYHbBWy1M1+9xHfznF7W7Lxw6tp57v4/BoV7JP2ocehuBri4zE4dpp4ZVtY0Y8AGvAY14wGgMYmMDb6M9FcRtAhqS7lC+deoDu249WNah7su2btGynPWWi+ZY2+zpz1novmew9GOi1DZ6WoreowHWVXsXe3M8FzNlFgLy2hCMFuxReU6cacd2KwjbkzIKACgAoAKACgAoAKACgAoAKACgAoAcL0u9FuDx5NVAcPiD8dEDdY/wCYmh7xY9s3bXaFe20g9Oj4EZQTPHukvoyx+CJbqevoj/uYf1svxJ7wPgRnrOhtttUKmlT2X8vj+TDKk1wOOJsbHIjIg8COBlvGcZrMXlGNocNJCH3oCwPvQDA+9AWBb0AwaGy9qdV6rXKcLag9nZOT272ed1LvrZLffFcE/Hz+pqXNr3vtR4/U6Gm+8Aw0IBHjnPPpRcZOL4oqJR3W0x4hEXYAXJsOZyjSzwJJNvCNnY3RbF4wjqcORTOtWt7NB2i/rN+6D4TcpWNSWstEb9HZ1WestEei9H/Rph6JFTFN9pqC1lYWpKRxCfEf2iewCWVG1hS1XHqW1Czp0dVq+rO5VQBYCwGgE2DbHgAoAKACgAoAKACgAoAKACgAoAKACgAoAKACgBhbc6H4LG3OIwlNnIt1gXdqfxrZvnMtOtUpPMJNeTE0nxOC2x6DqDnewmLqUc/dqqKy6aAgqw7yTLOltu4h72Jef8EHSRymP9C+Pp/3b0aotwcofJh+c36e34P34NeTz+CDo9DmNo9B8fhxvVsNurz62ifo95tx2zavm/gR7qRz9UFTZhY/1ymwtoW7/d8n+BbjGQljYZmN7Qt1+75P8BuM3tndDMdiV3qGG3hz62iv+pxNWpti2SajJ58mNU5HomA9G+NcKNylSW3/AHKtyLaCyA38551+gnJtzlxK1bLnJ5nJfX8G/s70UccTjCdPUw9MJnfMF3LFh3BZmhYU1x1NqGzKUeOWddsnobgsKQ9PDKai6VKvtXGuas993XhabcacYe6sG7ClCHupI3pMyCgAoAKACgAoAKACgAoAKAH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3.gstatic.com/images?q=tbn:ANd9GcQZ-eucSOMzLP27SK6aA_QsOBj6Y5RzybaR3euDusLPFXFOkJk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27" y="1404728"/>
            <a:ext cx="1875596" cy="18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1.gstatic.com/images?q=tbn:ANd9GcR3RSDE1E6KdFlLcUP4qRmGp-HdyMJyAX5Nxgf_-v3Bu316_63SM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52" y="548640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>
            <a:off x="1299333" y="3981450"/>
            <a:ext cx="280988" cy="12811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0146" y="327689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Radius = 6,000 km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79" y="5910261"/>
            <a:ext cx="267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Radius = 2.3 cm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6220" y="1219200"/>
            <a:ext cx="528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1. How many times smaller is the golf ball compared to the Earth? (don’t forget to convert units!)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0496" y="3508236"/>
            <a:ext cx="6011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2. How many times greater would the force of Gravity be on the golf-ball sized black hole compared to the earth? </a:t>
            </a:r>
            <a:r>
              <a:rPr lang="en-US" dirty="0" smtClean="0">
                <a:latin typeface="Comic Sans MS" panose="030F0702030302020204" pitchFamily="66" charset="0"/>
              </a:rPr>
              <a:t>(hint: the distance to the center has changed, but the mass is the same)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511" y="2450866"/>
            <a:ext cx="221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6,000,000 m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.023 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0212" y="2452440"/>
            <a:ext cx="213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=   260,000,000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Or 2.6 x 10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8</a:t>
            </a:r>
            <a:endParaRPr lang="en-US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2865" y="5267917"/>
            <a:ext cx="598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 2.6 X 10</a:t>
            </a:r>
            <a:r>
              <a:rPr lang="en-US" sz="2400" b="1" baseline="30000" dirty="0" smtClean="0">
                <a:solidFill>
                  <a:srgbClr val="0070C0"/>
                </a:solidFill>
                <a:sym typeface="Symbol"/>
              </a:rPr>
              <a:t>8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 times, so G  (2.6 X 10</a:t>
            </a:r>
            <a:r>
              <a:rPr lang="en-US" sz="2400" b="1" baseline="30000" dirty="0" smtClean="0">
                <a:solidFill>
                  <a:srgbClr val="0070C0"/>
                </a:solidFill>
                <a:sym typeface="Symbol"/>
              </a:rPr>
              <a:t>8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)</a:t>
            </a:r>
            <a:r>
              <a:rPr lang="en-US" sz="2400" b="1" baseline="30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 times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4296" y="5910261"/>
            <a:ext cx="616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= 2.6 x 10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16 </a:t>
            </a:r>
            <a:r>
              <a:rPr lang="en-US" sz="2400" b="1" dirty="0" smtClean="0">
                <a:solidFill>
                  <a:srgbClr val="0070C0"/>
                </a:solidFill>
              </a:rPr>
              <a:t> or 26,000,000,000,000,000 times!!!</a:t>
            </a:r>
            <a:endParaRPr lang="en-US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5051" y="6357339"/>
            <a:ext cx="276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(26 quadrillion)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According to a 1750 biography about Isaac Newton published 23 years after his death: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>
                <a:latin typeface="Harlow Solid Italic" pitchFamily="82" charset="0"/>
                <a:cs typeface="Apple Chancery"/>
              </a:rPr>
              <a:t>"After dinner, the weather being warm, we went into the garden and drank </a:t>
            </a:r>
            <a:r>
              <a:rPr lang="en-US" i="1" dirty="0" err="1">
                <a:latin typeface="Harlow Solid Italic" pitchFamily="82" charset="0"/>
                <a:cs typeface="Apple Chancery"/>
              </a:rPr>
              <a:t>thea</a:t>
            </a:r>
            <a:r>
              <a:rPr lang="en-US" i="1" dirty="0">
                <a:latin typeface="Harlow Solid Italic" pitchFamily="82" charset="0"/>
                <a:cs typeface="Apple Chancery"/>
              </a:rPr>
              <a:t>, under the shade of some apple trees...he told me, he was just in the same situation, as when formerly, the notion of gravitation came into his mind. It was </a:t>
            </a:r>
            <a:r>
              <a:rPr lang="en-US" i="1" dirty="0" err="1">
                <a:latin typeface="Harlow Solid Italic" pitchFamily="82" charset="0"/>
                <a:cs typeface="Apple Chancery"/>
              </a:rPr>
              <a:t>occasion'd</a:t>
            </a:r>
            <a:r>
              <a:rPr lang="en-US" i="1" dirty="0">
                <a:latin typeface="Harlow Solid Italic" pitchFamily="82" charset="0"/>
                <a:cs typeface="Apple Chancery"/>
              </a:rPr>
              <a:t> by the fall of an apple, as he sat in contemplative mood. Why should that apple always descend perpendicularly to the ground, thought he to </a:t>
            </a:r>
            <a:r>
              <a:rPr lang="en-US" i="1" dirty="0" smtClean="0">
                <a:latin typeface="Harlow Solid Italic" pitchFamily="82" charset="0"/>
                <a:cs typeface="Apple Chancery"/>
              </a:rPr>
              <a:t>himself, why should it not go sideways or upwards? but constantly to the earth’s center? "</a:t>
            </a:r>
            <a:endParaRPr lang="en-US" dirty="0">
              <a:latin typeface="Harlow Solid Italic" pitchFamily="82" charset="0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1767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Force of Gravity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495800" cy="5334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 smtClean="0">
                <a:latin typeface="Comic Sans MS" panose="030F0702030302020204" pitchFamily="66" charset="0"/>
              </a:rPr>
              <a:t>One of the 4 fundamental forces of nature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600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9600" dirty="0" smtClean="0">
                <a:latin typeface="Comic Sans MS" panose="030F0702030302020204" pitchFamily="66" charset="0"/>
              </a:rPr>
              <a:t>An </a:t>
            </a:r>
            <a:r>
              <a:rPr lang="en-US" sz="9600" b="1" dirty="0" smtClean="0">
                <a:latin typeface="Comic Sans MS" panose="030F0702030302020204" pitchFamily="66" charset="0"/>
              </a:rPr>
              <a:t>attractive</a:t>
            </a:r>
            <a:r>
              <a:rPr lang="en-US" sz="9600" dirty="0" smtClean="0">
                <a:latin typeface="Comic Sans MS" panose="030F0702030302020204" pitchFamily="66" charset="0"/>
              </a:rPr>
              <a:t> force – gravity </a:t>
            </a:r>
            <a:r>
              <a:rPr lang="en-US" sz="9600" b="1" dirty="0" smtClean="0">
                <a:latin typeface="Comic Sans MS" panose="030F0702030302020204" pitchFamily="66" charset="0"/>
              </a:rPr>
              <a:t>pulls</a:t>
            </a:r>
            <a:r>
              <a:rPr lang="en-US" sz="9600" dirty="0" smtClean="0">
                <a:latin typeface="Comic Sans MS" panose="030F0702030302020204" pitchFamily="66" charset="0"/>
              </a:rPr>
              <a:t>, never pushes.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600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9600" dirty="0" smtClean="0">
                <a:latin typeface="Comic Sans MS" panose="030F0702030302020204" pitchFamily="66" charset="0"/>
              </a:rPr>
              <a:t>Gravity is </a:t>
            </a:r>
            <a:r>
              <a:rPr lang="en-US" sz="9600" b="1" dirty="0" smtClean="0">
                <a:latin typeface="Comic Sans MS" panose="030F0702030302020204" pitchFamily="66" charset="0"/>
              </a:rPr>
              <a:t>caused by </a:t>
            </a:r>
            <a:r>
              <a:rPr lang="en-US" sz="9600" dirty="0" smtClean="0">
                <a:latin typeface="Comic Sans MS" panose="030F0702030302020204" pitchFamily="66" charset="0"/>
              </a:rPr>
              <a:t>matter – matter </a:t>
            </a:r>
            <a:r>
              <a:rPr lang="en-US" sz="9600" b="1" dirty="0" smtClean="0">
                <a:latin typeface="Comic Sans MS" panose="030F0702030302020204" pitchFamily="66" charset="0"/>
              </a:rPr>
              <a:t>creates</a:t>
            </a:r>
            <a:r>
              <a:rPr lang="en-US" sz="9600" dirty="0" smtClean="0">
                <a:latin typeface="Comic Sans MS" panose="030F0702030302020204" pitchFamily="66" charset="0"/>
              </a:rPr>
              <a:t> gravity!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600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9600" dirty="0" smtClean="0">
                <a:latin typeface="Comic Sans MS" panose="030F0702030302020204" pitchFamily="66" charset="0"/>
              </a:rPr>
              <a:t>Anything made of matter exerts a gravitational force, even </a:t>
            </a:r>
            <a:r>
              <a:rPr lang="en-US" sz="9600" b="1" dirty="0" smtClean="0">
                <a:latin typeface="Comic Sans MS" panose="030F0702030302020204" pitchFamily="66" charset="0"/>
              </a:rPr>
              <a:t>you</a:t>
            </a:r>
            <a:r>
              <a:rPr lang="en-US" sz="9600" dirty="0" smtClean="0">
                <a:latin typeface="Comic Sans MS" panose="030F0702030302020204" pitchFamily="66" charset="0"/>
              </a:rPr>
              <a:t>! </a:t>
            </a:r>
          </a:p>
          <a:p>
            <a:pPr>
              <a:buNone/>
            </a:pPr>
            <a:endParaRPr lang="en-US" sz="6000" dirty="0">
              <a:latin typeface="Candara" pitchFamily="34" charset="0"/>
            </a:endParaRPr>
          </a:p>
          <a:p>
            <a:pPr>
              <a:buNone/>
            </a:pPr>
            <a:endParaRPr lang="en-US" sz="6000" dirty="0" smtClean="0">
              <a:latin typeface="Candara" pitchFamily="34" charset="0"/>
            </a:endParaRPr>
          </a:p>
          <a:p>
            <a:pPr>
              <a:buNone/>
            </a:pPr>
            <a:endParaRPr lang="en-US" sz="6000" dirty="0">
              <a:latin typeface="Candara" pitchFamily="34" charset="0"/>
            </a:endParaRPr>
          </a:p>
          <a:p>
            <a:pPr>
              <a:buNone/>
            </a:pPr>
            <a:endParaRPr lang="en-US" sz="6000" dirty="0" smtClean="0">
              <a:latin typeface="Candara" pitchFamily="34" charset="0"/>
            </a:endParaRPr>
          </a:p>
          <a:p>
            <a:pPr>
              <a:buNone/>
            </a:pPr>
            <a:endParaRPr lang="en-US" sz="6000" dirty="0">
              <a:latin typeface="Candara" pitchFamily="34" charset="0"/>
            </a:endParaRPr>
          </a:p>
          <a:p>
            <a:pPr>
              <a:buNone/>
            </a:pPr>
            <a:endParaRPr lang="en-US" sz="6000" dirty="0" smtClean="0">
              <a:latin typeface="Candara" pitchFamily="34" charset="0"/>
            </a:endParaRPr>
          </a:p>
          <a:p>
            <a:pPr>
              <a:buNone/>
            </a:pPr>
            <a:endParaRPr lang="en-US" sz="6000" dirty="0">
              <a:latin typeface="Candara" pitchFamily="34" charset="0"/>
            </a:endParaRP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447800"/>
            <a:ext cx="4786489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Every particle of matter exerts a gravitational pull on every other particle of matter:</a:t>
            </a:r>
            <a:endParaRPr lang="en-US" sz="3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52600" y="3162300"/>
            <a:ext cx="685800" cy="685800"/>
            <a:chOff x="914400" y="2286000"/>
            <a:chExt cx="685800" cy="685800"/>
          </a:xfrm>
        </p:grpSpPr>
        <p:sp>
          <p:nvSpPr>
            <p:cNvPr id="4" name="Oval 3"/>
            <p:cNvSpPr/>
            <p:nvPr/>
          </p:nvSpPr>
          <p:spPr>
            <a:xfrm>
              <a:off x="9144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430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716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14400" y="25146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43000" y="25146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371600" y="25146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295400" y="27432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66800" y="27432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53200" y="3114659"/>
            <a:ext cx="914400" cy="914400"/>
            <a:chOff x="914400" y="4572000"/>
            <a:chExt cx="914400" cy="914400"/>
          </a:xfrm>
        </p:grpSpPr>
        <p:sp>
          <p:nvSpPr>
            <p:cNvPr id="8" name="Oval 7"/>
            <p:cNvSpPr/>
            <p:nvPr/>
          </p:nvSpPr>
          <p:spPr>
            <a:xfrm>
              <a:off x="1600200" y="52578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71600" y="52578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43000" y="52578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52578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00200" y="50292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71600" y="50292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43000" y="50292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14400" y="50292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00200" y="48006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00200" y="45720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71600" y="48006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43000" y="48006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43000" y="45720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71600" y="45720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14400" y="45720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14400" y="4800600"/>
              <a:ext cx="228600" cy="2286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3400" y="5105400"/>
            <a:ext cx="6248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More particles  = more gravitational pull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" y="5943600"/>
            <a:ext cx="7239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That is, more MASS = more gravitational pull</a:t>
            </a:r>
            <a:endParaRPr lang="en-US" sz="2800" dirty="0"/>
          </a:p>
        </p:txBody>
      </p:sp>
      <p:grpSp>
        <p:nvGrpSpPr>
          <p:cNvPr id="45" name="Group 44"/>
          <p:cNvGrpSpPr/>
          <p:nvPr/>
        </p:nvGrpSpPr>
        <p:grpSpPr>
          <a:xfrm rot="302620">
            <a:off x="1881481" y="2075729"/>
            <a:ext cx="470647" cy="1219200"/>
            <a:chOff x="3267634" y="2438400"/>
            <a:chExt cx="470647" cy="1219200"/>
          </a:xfrm>
        </p:grpSpPr>
        <p:pic>
          <p:nvPicPr>
            <p:cNvPr id="15364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44" name="Straight Connector 43"/>
            <p:cNvCxnSpPr>
              <a:stCxn id="15364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2314840">
            <a:off x="2386192" y="2223496"/>
            <a:ext cx="470647" cy="1219200"/>
            <a:chOff x="3267634" y="2438400"/>
            <a:chExt cx="470647" cy="1219200"/>
          </a:xfrm>
        </p:grpSpPr>
        <p:pic>
          <p:nvPicPr>
            <p:cNvPr id="47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48" name="Straight Connector 47"/>
            <p:cNvCxnSpPr>
              <a:stCxn id="47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5400000">
            <a:off x="2736476" y="2902324"/>
            <a:ext cx="470647" cy="1219200"/>
            <a:chOff x="3267634" y="2438400"/>
            <a:chExt cx="470647" cy="1219200"/>
          </a:xfrm>
        </p:grpSpPr>
        <p:pic>
          <p:nvPicPr>
            <p:cNvPr id="50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51" name="Straight Connector 50"/>
            <p:cNvCxnSpPr>
              <a:stCxn id="50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10602179">
            <a:off x="1863470" y="3517726"/>
            <a:ext cx="470647" cy="1219200"/>
            <a:chOff x="3267634" y="2438400"/>
            <a:chExt cx="470647" cy="1219200"/>
          </a:xfrm>
        </p:grpSpPr>
        <p:pic>
          <p:nvPicPr>
            <p:cNvPr id="53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54" name="Straight Connector 53"/>
            <p:cNvCxnSpPr>
              <a:stCxn id="53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8608998">
            <a:off x="2373949" y="3601757"/>
            <a:ext cx="470647" cy="1219200"/>
            <a:chOff x="3267634" y="2438400"/>
            <a:chExt cx="470647" cy="1219200"/>
          </a:xfrm>
        </p:grpSpPr>
        <p:pic>
          <p:nvPicPr>
            <p:cNvPr id="56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57" name="Straight Connector 56"/>
            <p:cNvCxnSpPr>
              <a:stCxn id="56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13001533">
            <a:off x="1384419" y="3525021"/>
            <a:ext cx="470647" cy="1219200"/>
            <a:chOff x="3267634" y="2438400"/>
            <a:chExt cx="470647" cy="1219200"/>
          </a:xfrm>
        </p:grpSpPr>
        <p:pic>
          <p:nvPicPr>
            <p:cNvPr id="59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60" name="Straight Connector 59"/>
            <p:cNvCxnSpPr>
              <a:stCxn id="59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16646974">
            <a:off x="1009242" y="2826973"/>
            <a:ext cx="470647" cy="1219200"/>
            <a:chOff x="3267634" y="2438400"/>
            <a:chExt cx="470647" cy="1219200"/>
          </a:xfrm>
        </p:grpSpPr>
        <p:pic>
          <p:nvPicPr>
            <p:cNvPr id="62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63" name="Straight Connector 62"/>
            <p:cNvCxnSpPr>
              <a:stCxn id="62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rot="19623553">
            <a:off x="1284251" y="2163558"/>
            <a:ext cx="470647" cy="1219200"/>
            <a:chOff x="3267634" y="2438400"/>
            <a:chExt cx="470647" cy="1219200"/>
          </a:xfrm>
        </p:grpSpPr>
        <p:pic>
          <p:nvPicPr>
            <p:cNvPr id="65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66" name="Straight Connector 65"/>
            <p:cNvCxnSpPr>
              <a:stCxn id="65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rot="1704473">
            <a:off x="7195878" y="2400748"/>
            <a:ext cx="470647" cy="1219200"/>
            <a:chOff x="3267634" y="2438400"/>
            <a:chExt cx="470647" cy="1219200"/>
          </a:xfrm>
        </p:grpSpPr>
        <p:pic>
          <p:nvPicPr>
            <p:cNvPr id="68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69" name="Straight Connector 68"/>
            <p:cNvCxnSpPr>
              <a:stCxn id="68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8110348">
            <a:off x="7524129" y="3722446"/>
            <a:ext cx="470647" cy="1219200"/>
            <a:chOff x="3267634" y="2438400"/>
            <a:chExt cx="470647" cy="1219200"/>
          </a:xfrm>
        </p:grpSpPr>
        <p:pic>
          <p:nvPicPr>
            <p:cNvPr id="71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rot="9242304">
            <a:off x="7177317" y="3851501"/>
            <a:ext cx="470647" cy="1219200"/>
            <a:chOff x="3267634" y="2438400"/>
            <a:chExt cx="470647" cy="1219200"/>
          </a:xfrm>
        </p:grpSpPr>
        <p:pic>
          <p:nvPicPr>
            <p:cNvPr id="74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75" name="Straight Connector 74"/>
            <p:cNvCxnSpPr>
              <a:stCxn id="74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 rot="10643461">
            <a:off x="6656905" y="3972480"/>
            <a:ext cx="470647" cy="1219200"/>
            <a:chOff x="3267634" y="2438400"/>
            <a:chExt cx="470647" cy="1219200"/>
          </a:xfrm>
        </p:grpSpPr>
        <p:pic>
          <p:nvPicPr>
            <p:cNvPr id="77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78" name="Straight Connector 77"/>
            <p:cNvCxnSpPr>
              <a:stCxn id="77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13825443">
            <a:off x="5947070" y="3617760"/>
            <a:ext cx="470647" cy="1219200"/>
            <a:chOff x="3267634" y="2438400"/>
            <a:chExt cx="470647" cy="1219200"/>
          </a:xfrm>
        </p:grpSpPr>
        <p:pic>
          <p:nvPicPr>
            <p:cNvPr id="80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81" name="Straight Connector 80"/>
            <p:cNvCxnSpPr>
              <a:stCxn id="80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5459403">
            <a:off x="5820689" y="3179597"/>
            <a:ext cx="470647" cy="1219200"/>
            <a:chOff x="3267634" y="2438400"/>
            <a:chExt cx="470647" cy="1219200"/>
          </a:xfrm>
        </p:grpSpPr>
        <p:pic>
          <p:nvPicPr>
            <p:cNvPr id="83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84" name="Straight Connector 83"/>
            <p:cNvCxnSpPr>
              <a:stCxn id="83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 rot="16456998">
            <a:off x="5876550" y="2794796"/>
            <a:ext cx="470647" cy="1219200"/>
            <a:chOff x="3267634" y="2438400"/>
            <a:chExt cx="470647" cy="1219200"/>
          </a:xfrm>
        </p:grpSpPr>
        <p:pic>
          <p:nvPicPr>
            <p:cNvPr id="86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87" name="Straight Connector 86"/>
            <p:cNvCxnSpPr>
              <a:stCxn id="86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rot="18105446">
            <a:off x="6198066" y="2578338"/>
            <a:ext cx="470647" cy="1219200"/>
            <a:chOff x="3267634" y="2438400"/>
            <a:chExt cx="470647" cy="1219200"/>
          </a:xfrm>
        </p:grpSpPr>
        <p:pic>
          <p:nvPicPr>
            <p:cNvPr id="89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90" name="Straight Connector 89"/>
            <p:cNvCxnSpPr>
              <a:stCxn id="89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rot="248616">
            <a:off x="6977633" y="1996611"/>
            <a:ext cx="470647" cy="1219200"/>
            <a:chOff x="3267634" y="2438400"/>
            <a:chExt cx="470647" cy="1219200"/>
          </a:xfrm>
        </p:grpSpPr>
        <p:pic>
          <p:nvPicPr>
            <p:cNvPr id="92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93" name="Straight Connector 92"/>
            <p:cNvCxnSpPr>
              <a:stCxn id="92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20204560">
            <a:off x="6400800" y="2057400"/>
            <a:ext cx="470647" cy="1219200"/>
            <a:chOff x="3267634" y="2438400"/>
            <a:chExt cx="470647" cy="1219200"/>
          </a:xfrm>
        </p:grpSpPr>
        <p:pic>
          <p:nvPicPr>
            <p:cNvPr id="95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96" name="Straight Connector 95"/>
            <p:cNvCxnSpPr>
              <a:stCxn id="95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 rot="5753581">
            <a:off x="7481816" y="3192268"/>
            <a:ext cx="470647" cy="1219200"/>
            <a:chOff x="3267634" y="2438400"/>
            <a:chExt cx="470647" cy="1219200"/>
          </a:xfrm>
        </p:grpSpPr>
        <p:pic>
          <p:nvPicPr>
            <p:cNvPr id="98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99" name="Straight Connector 98"/>
            <p:cNvCxnSpPr>
              <a:stCxn id="98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 rot="12518218">
            <a:off x="6359370" y="3619611"/>
            <a:ext cx="470647" cy="1219200"/>
            <a:chOff x="3267634" y="2438400"/>
            <a:chExt cx="470647" cy="1219200"/>
          </a:xfrm>
        </p:grpSpPr>
        <p:pic>
          <p:nvPicPr>
            <p:cNvPr id="101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102" name="Straight Connector 101"/>
            <p:cNvCxnSpPr>
              <a:stCxn id="101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 rot="19085636">
            <a:off x="5985773" y="2211065"/>
            <a:ext cx="470647" cy="1219200"/>
            <a:chOff x="3267634" y="2438400"/>
            <a:chExt cx="470647" cy="1219200"/>
          </a:xfrm>
        </p:grpSpPr>
        <p:pic>
          <p:nvPicPr>
            <p:cNvPr id="104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105" name="Straight Connector 104"/>
            <p:cNvCxnSpPr>
              <a:stCxn id="104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 rot="7728588">
            <a:off x="7626182" y="3461030"/>
            <a:ext cx="470647" cy="1219200"/>
            <a:chOff x="3267634" y="2438400"/>
            <a:chExt cx="470647" cy="1219200"/>
          </a:xfrm>
        </p:grpSpPr>
        <p:pic>
          <p:nvPicPr>
            <p:cNvPr id="107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108" name="Straight Connector 107"/>
            <p:cNvCxnSpPr>
              <a:stCxn id="107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 rot="4329867">
            <a:off x="7732256" y="2696725"/>
            <a:ext cx="470647" cy="1219200"/>
            <a:chOff x="3267634" y="2438400"/>
            <a:chExt cx="470647" cy="1219200"/>
          </a:xfrm>
        </p:grpSpPr>
        <p:pic>
          <p:nvPicPr>
            <p:cNvPr id="110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111" name="Straight Connector 110"/>
            <p:cNvCxnSpPr>
              <a:stCxn id="110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2608748">
            <a:off x="7517693" y="2280665"/>
            <a:ext cx="470647" cy="1219200"/>
            <a:chOff x="3267634" y="2438400"/>
            <a:chExt cx="470647" cy="1219200"/>
          </a:xfrm>
        </p:grpSpPr>
        <p:pic>
          <p:nvPicPr>
            <p:cNvPr id="113" name="Picture 4" descr="http://t1.gstatic.com/images?q=tbn:ANd9GcQibBZ5Uybi4M0XlLJvqojFN5tCVVxrPYBJXWnjTO5kqGsrxTEIuQxtr9R_MQ"/>
            <p:cNvPicPr>
              <a:picLocks noChangeAspect="1" noChangeArrowheads="1"/>
            </p:cNvPicPr>
            <p:nvPr/>
          </p:nvPicPr>
          <p:blipFill>
            <a:blip r:embed="rId2" cstate="print"/>
            <a:srcRect l="12698" t="23970" r="23810" b="25094"/>
            <a:stretch>
              <a:fillRect/>
            </a:stretch>
          </p:blipFill>
          <p:spPr bwMode="auto">
            <a:xfrm>
              <a:off x="3267634" y="2438400"/>
              <a:ext cx="470647" cy="533400"/>
            </a:xfrm>
            <a:prstGeom prst="rect">
              <a:avLst/>
            </a:prstGeom>
            <a:noFill/>
          </p:spPr>
        </p:pic>
        <p:cxnSp>
          <p:nvCxnSpPr>
            <p:cNvPr id="114" name="Straight Connector 113"/>
            <p:cNvCxnSpPr>
              <a:stCxn id="113" idx="2"/>
            </p:cNvCxnSpPr>
            <p:nvPr/>
          </p:nvCxnSpPr>
          <p:spPr>
            <a:xfrm>
              <a:off x="3502958" y="2971800"/>
              <a:ext cx="2242" cy="68580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53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Gravity is a </a:t>
            </a:r>
            <a:r>
              <a:rPr lang="en-US" i="1" u="sng" dirty="0" smtClean="0"/>
              <a:t>very weak</a:t>
            </a:r>
            <a:r>
              <a:rPr lang="en-US" u="sng" dirty="0" smtClean="0"/>
              <a:t> </a:t>
            </a:r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gravitational attraction between you and a car, a building, or tree, is </a:t>
            </a:r>
            <a:r>
              <a:rPr lang="en-US" i="1" dirty="0" smtClean="0"/>
              <a:t>miniscule!!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981200"/>
            <a:ext cx="3657600" cy="3317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1910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takes something as massive as the Earth or the Moon for gravity to become an easily noticeable </a:t>
            </a:r>
            <a:r>
              <a:rPr lang="en-US" sz="3200" dirty="0" smtClean="0"/>
              <a:t>force!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25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Some areas of the Earth have slightly more mass than others: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85800"/>
            <a:ext cx="7620000" cy="615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129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Note: </a:t>
            </a:r>
          </a:p>
          <a:p>
            <a:pPr algn="ctr"/>
            <a:r>
              <a:rPr lang="en-US" sz="1600" dirty="0" smtClean="0"/>
              <a:t>1 </a:t>
            </a:r>
            <a:r>
              <a:rPr lang="en-US" sz="1600" dirty="0" err="1" smtClean="0"/>
              <a:t>mGal</a:t>
            </a:r>
            <a:r>
              <a:rPr lang="en-US" sz="1600" dirty="0" smtClean="0"/>
              <a:t> is equal to about one millionth of the strength of  earth’s gravity.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7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3124200" cy="3970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And just like with a magnet, the force of gravity gets weaker farther from the object.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81000"/>
            <a:ext cx="5029200" cy="6141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30919">
            <a:off x="1001809" y="4540176"/>
            <a:ext cx="1970955" cy="22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304800"/>
            <a:ext cx="4038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So the strength of gravitational  attraction depends on two things…</a:t>
            </a:r>
          </a:p>
          <a:p>
            <a:pPr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6"/>
                </a:solidFill>
              </a:rPr>
              <a:t>MASS</a:t>
            </a:r>
            <a:r>
              <a:rPr lang="en-US" dirty="0" smtClean="0">
                <a:solidFill>
                  <a:schemeClr val="accent6"/>
                </a:solidFill>
              </a:rPr>
              <a:t> of the objects </a:t>
            </a:r>
          </a:p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6"/>
                </a:solidFill>
              </a:rPr>
              <a:t>DISTANCE</a:t>
            </a:r>
            <a:r>
              <a:rPr lang="en-US" dirty="0" smtClean="0">
                <a:solidFill>
                  <a:schemeClr val="accent6"/>
                </a:solidFill>
              </a:rPr>
              <a:t> between those objects</a:t>
            </a:r>
          </a:p>
          <a:p>
            <a:endParaRPr lang="en-US" dirty="0"/>
          </a:p>
        </p:txBody>
      </p:sp>
      <p:pic>
        <p:nvPicPr>
          <p:cNvPr id="5" name="Picture 2" descr="http://www.funnymos.com/funny-pictures/ca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3733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1035</Words>
  <Application>Microsoft Office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Gravity</vt:lpstr>
      <vt:lpstr>The famous legend:</vt:lpstr>
      <vt:lpstr>According to a 1750 biography about Isaac Newton published 23 years after his death: </vt:lpstr>
      <vt:lpstr>Force of Gravity</vt:lpstr>
      <vt:lpstr>Every particle of matter exerts a gravitational pull on every other particle of matter:</vt:lpstr>
      <vt:lpstr>Gravity is a very weak force</vt:lpstr>
      <vt:lpstr>Some areas of the Earth have slightly more mass than others:</vt:lpstr>
      <vt:lpstr>PowerPoint Presentation</vt:lpstr>
      <vt:lpstr>PowerPoint Presentation</vt:lpstr>
      <vt:lpstr>Gravity and Mass:</vt:lpstr>
      <vt:lpstr>Gravity and Distance</vt:lpstr>
      <vt:lpstr> Gravitational Force and Distance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try it: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 HOLE</vt:lpstr>
      <vt:lpstr>PowerPoint Presentation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</dc:title>
  <dc:creator>AMAY</dc:creator>
  <cp:lastModifiedBy>Windows User</cp:lastModifiedBy>
  <cp:revision>103</cp:revision>
  <cp:lastPrinted>2014-11-06T20:23:49Z</cp:lastPrinted>
  <dcterms:created xsi:type="dcterms:W3CDTF">2012-01-30T15:33:07Z</dcterms:created>
  <dcterms:modified xsi:type="dcterms:W3CDTF">2014-11-13T19:39:49Z</dcterms:modified>
</cp:coreProperties>
</file>