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2" r:id="rId9"/>
    <p:sldId id="263" r:id="rId10"/>
    <p:sldId id="279" r:id="rId11"/>
    <p:sldId id="281" r:id="rId12"/>
    <p:sldId id="280" r:id="rId13"/>
    <p:sldId id="267" r:id="rId14"/>
    <p:sldId id="264" r:id="rId15"/>
    <p:sldId id="268" r:id="rId16"/>
    <p:sldId id="265" r:id="rId17"/>
    <p:sldId id="266" r:id="rId18"/>
    <p:sldId id="269" r:id="rId19"/>
    <p:sldId id="270" r:id="rId20"/>
    <p:sldId id="271" r:id="rId21"/>
    <p:sldId id="278" r:id="rId22"/>
    <p:sldId id="272" r:id="rId23"/>
    <p:sldId id="277" r:id="rId24"/>
    <p:sldId id="274" r:id="rId25"/>
    <p:sldId id="282" r:id="rId26"/>
    <p:sldId id="283" r:id="rId27"/>
    <p:sldId id="275" r:id="rId28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5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2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22DF8-0D54-4F5E-8C68-8CBBA121CE45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220BA-18C3-4FC0-8076-2C6527DFE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4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3D11-A402-2741-862E-9238A77CBBDA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89DE-758F-D04B-B9D2-05BBF0B9FB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13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3D11-A402-2741-862E-9238A77CBBDA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89DE-758F-D04B-B9D2-05BBF0B9FB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5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3D11-A402-2741-862E-9238A77CBBDA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89DE-758F-D04B-B9D2-05BBF0B9FB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60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3D11-A402-2741-862E-9238A77CBBDA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89DE-758F-D04B-B9D2-05BBF0B9FB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05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3D11-A402-2741-862E-9238A77CBBDA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89DE-758F-D04B-B9D2-05BBF0B9FB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06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3D11-A402-2741-862E-9238A77CBBDA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89DE-758F-D04B-B9D2-05BBF0B9FB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78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3D11-A402-2741-862E-9238A77CBBDA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89DE-758F-D04B-B9D2-05BBF0B9FB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80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3D11-A402-2741-862E-9238A77CBBDA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89DE-758F-D04B-B9D2-05BBF0B9FB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29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3D11-A402-2741-862E-9238A77CBBDA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89DE-758F-D04B-B9D2-05BBF0B9FB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82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3D11-A402-2741-862E-9238A77CBBDA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89DE-758F-D04B-B9D2-05BBF0B9FB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9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3D11-A402-2741-862E-9238A77CBBDA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89DE-758F-D04B-B9D2-05BBF0B9FB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5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E3D11-A402-2741-862E-9238A77CBBDA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F89DE-758F-D04B-B9D2-05BBF0B9FB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7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hyperlink" Target="http://www.google.com/url?sa=i&amp;source=images&amp;cd=&amp;cad=rja&amp;docid=2tZdXbt5Hiwj3M&amp;tbnid=74JHTzNwHVWH6M:&amp;ved=0CAgQjRw&amp;url=http://en.wikipedia.org/wiki/File:Baseball_(crop).jpg&amp;ei=UaLZUpDyOIflsATOo4CYBQ&amp;psig=AFQjCNGTwRctcvRe2wlxQU_Z_PPROUrBmw&amp;ust=1390080977982622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om/url?sa=i&amp;source=images&amp;cd=&amp;cad=rja&amp;docid=LhIKY7KGnSUK0M&amp;tbnid=fIM9UZqRPj_kfM:&amp;ved=0CAgQjRw&amp;url=http://www.hghstrip.com/fastest-accelerating-car.html&amp;ei=ZxjpUpH1OuehsATPqoHYDw&amp;psig=AFQjCNG-TEhBug6n0t8RJzrBp1u8iAMIIQ&amp;ust=1391094248017382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static1.wikia.nocookie.net/__cb20070221015460/starwars/images/c/c2/ATAT-swrs3rs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198" y="2042015"/>
            <a:ext cx="2709777" cy="180200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166" y="4780720"/>
            <a:ext cx="6400800" cy="133736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When an object changes position relative to a </a:t>
            </a:r>
            <a:r>
              <a:rPr lang="en-US" b="1" dirty="0" smtClean="0">
                <a:solidFill>
                  <a:schemeClr val="bg1"/>
                </a:solidFill>
              </a:rPr>
              <a:t>reference point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tre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54" y="607391"/>
            <a:ext cx="1980907" cy="35864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4608" y="607391"/>
            <a:ext cx="3191566" cy="119297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09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4125" y="284813"/>
            <a:ext cx="5981075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Distance vs. Time graph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60302" y="1025719"/>
            <a:ext cx="2707750" cy="2197168"/>
            <a:chOff x="331505" y="1139253"/>
            <a:chExt cx="2707750" cy="2197168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946103" y="1600918"/>
              <a:ext cx="1635951" cy="1241233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331505" y="1139253"/>
              <a:ext cx="2707750" cy="2197168"/>
              <a:chOff x="560106" y="1019331"/>
              <a:chExt cx="2707750" cy="2197168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flipH="1">
                <a:off x="1154244" y="2743200"/>
                <a:ext cx="196371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560106" y="1019331"/>
                <a:ext cx="6145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Arial Black" panose="020B0A04020102020204" pitchFamily="34" charset="0"/>
                  </a:rPr>
                  <a:t>D</a:t>
                </a:r>
                <a:endParaRPr lang="en-US" sz="2400" dirty="0">
                  <a:latin typeface="Arial Black" panose="020B0A04020102020204" pitchFamily="34" charset="0"/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1139252" y="1154243"/>
                <a:ext cx="14991" cy="15889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2810655" y="2754834"/>
                <a:ext cx="4572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Arial Black" panose="020B0A04020102020204" pitchFamily="34" charset="0"/>
                  </a:rPr>
                  <a:t>t</a:t>
                </a:r>
                <a:endParaRPr lang="en-US" sz="2400" dirty="0">
                  <a:latin typeface="Arial Black" panose="020B0A04020102020204" pitchFamily="34" charset="0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4791818" y="1072572"/>
            <a:ext cx="2707750" cy="2197168"/>
            <a:chOff x="4832539" y="1139253"/>
            <a:chExt cx="2707750" cy="2197168"/>
          </a:xfrm>
        </p:grpSpPr>
        <p:grpSp>
          <p:nvGrpSpPr>
            <p:cNvPr id="25" name="Group 24"/>
            <p:cNvGrpSpPr/>
            <p:nvPr/>
          </p:nvGrpSpPr>
          <p:grpSpPr>
            <a:xfrm>
              <a:off x="4832539" y="1139253"/>
              <a:ext cx="2707750" cy="2197168"/>
              <a:chOff x="560106" y="1019331"/>
              <a:chExt cx="2707750" cy="2197168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flipH="1">
                <a:off x="1154244" y="2743200"/>
                <a:ext cx="196371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560106" y="1019331"/>
                <a:ext cx="6145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Arial Black" panose="020B0A04020102020204" pitchFamily="34" charset="0"/>
                  </a:rPr>
                  <a:t>D</a:t>
                </a:r>
                <a:endParaRPr lang="en-US" sz="2400" dirty="0">
                  <a:latin typeface="Arial Black" panose="020B0A04020102020204" pitchFamily="34" charset="0"/>
                </a:endParaRP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1139252" y="1154243"/>
                <a:ext cx="14991" cy="15889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2810655" y="2754834"/>
                <a:ext cx="4572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Arial Black" panose="020B0A04020102020204" pitchFamily="34" charset="0"/>
                  </a:rPr>
                  <a:t>t</a:t>
                </a:r>
                <a:endParaRPr lang="en-US" sz="2400" dirty="0">
                  <a:latin typeface="Arial Black" panose="020B0A04020102020204" pitchFamily="34" charset="0"/>
                </a:endParaRPr>
              </a:p>
            </p:txBody>
          </p:sp>
        </p:grpSp>
        <p:cxnSp>
          <p:nvCxnSpPr>
            <p:cNvPr id="42" name="Straight Connector 41"/>
            <p:cNvCxnSpPr>
              <a:endCxn id="27" idx="3"/>
            </p:cNvCxnSpPr>
            <p:nvPr/>
          </p:nvCxnSpPr>
          <p:spPr>
            <a:xfrm flipH="1" flipV="1">
              <a:off x="5447136" y="1370086"/>
              <a:ext cx="1635952" cy="1178242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295276" y="3311796"/>
            <a:ext cx="2707750" cy="2197168"/>
            <a:chOff x="655041" y="3921442"/>
            <a:chExt cx="2707750" cy="2197168"/>
          </a:xfrm>
        </p:grpSpPr>
        <p:grpSp>
          <p:nvGrpSpPr>
            <p:cNvPr id="30" name="Group 29"/>
            <p:cNvGrpSpPr/>
            <p:nvPr/>
          </p:nvGrpSpPr>
          <p:grpSpPr>
            <a:xfrm>
              <a:off x="655041" y="3921442"/>
              <a:ext cx="2707750" cy="2197168"/>
              <a:chOff x="560106" y="1019331"/>
              <a:chExt cx="2707750" cy="2197168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 flipH="1">
                <a:off x="1154244" y="2743200"/>
                <a:ext cx="196371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560106" y="1019331"/>
                <a:ext cx="6145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Arial Black" panose="020B0A04020102020204" pitchFamily="34" charset="0"/>
                  </a:rPr>
                  <a:t>D</a:t>
                </a:r>
                <a:endParaRPr lang="en-US" sz="2400" dirty="0">
                  <a:latin typeface="Arial Black" panose="020B0A04020102020204" pitchFamily="34" charset="0"/>
                </a:endParaRP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1139252" y="1154243"/>
                <a:ext cx="14991" cy="15889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2810655" y="2754834"/>
                <a:ext cx="4572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Arial Black" panose="020B0A04020102020204" pitchFamily="34" charset="0"/>
                  </a:rPr>
                  <a:t>t</a:t>
                </a:r>
                <a:endParaRPr lang="en-US" sz="2400" dirty="0"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1259174" y="4572000"/>
              <a:ext cx="1708878" cy="1034321"/>
            </a:xfrm>
            <a:custGeom>
              <a:avLst/>
              <a:gdLst>
                <a:gd name="connsiteX0" fmla="*/ 0 w 1708878"/>
                <a:gd name="connsiteY0" fmla="*/ 1034321 h 1034321"/>
                <a:gd name="connsiteX1" fmla="*/ 359764 w 1708878"/>
                <a:gd name="connsiteY1" fmla="*/ 1004341 h 1034321"/>
                <a:gd name="connsiteX2" fmla="*/ 689547 w 1708878"/>
                <a:gd name="connsiteY2" fmla="*/ 899410 h 1034321"/>
                <a:gd name="connsiteX3" fmla="*/ 1034321 w 1708878"/>
                <a:gd name="connsiteY3" fmla="*/ 734518 h 1034321"/>
                <a:gd name="connsiteX4" fmla="*/ 1349115 w 1708878"/>
                <a:gd name="connsiteY4" fmla="*/ 494675 h 1034321"/>
                <a:gd name="connsiteX5" fmla="*/ 1603947 w 1708878"/>
                <a:gd name="connsiteY5" fmla="*/ 209862 h 1034321"/>
                <a:gd name="connsiteX6" fmla="*/ 1708878 w 1708878"/>
                <a:gd name="connsiteY6" fmla="*/ 0 h 1034321"/>
                <a:gd name="connsiteX7" fmla="*/ 1708878 w 1708878"/>
                <a:gd name="connsiteY7" fmla="*/ 0 h 1034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8878" h="1034321">
                  <a:moveTo>
                    <a:pt x="0" y="1034321"/>
                  </a:moveTo>
                  <a:cubicBezTo>
                    <a:pt x="122419" y="1030573"/>
                    <a:pt x="244839" y="1026826"/>
                    <a:pt x="359764" y="1004341"/>
                  </a:cubicBezTo>
                  <a:cubicBezTo>
                    <a:pt x="474689" y="981856"/>
                    <a:pt x="577121" y="944380"/>
                    <a:pt x="689547" y="899410"/>
                  </a:cubicBezTo>
                  <a:cubicBezTo>
                    <a:pt x="801973" y="854440"/>
                    <a:pt x="924393" y="801974"/>
                    <a:pt x="1034321" y="734518"/>
                  </a:cubicBezTo>
                  <a:cubicBezTo>
                    <a:pt x="1144249" y="667062"/>
                    <a:pt x="1254177" y="582118"/>
                    <a:pt x="1349115" y="494675"/>
                  </a:cubicBezTo>
                  <a:cubicBezTo>
                    <a:pt x="1444053" y="407232"/>
                    <a:pt x="1543987" y="292308"/>
                    <a:pt x="1603947" y="209862"/>
                  </a:cubicBezTo>
                  <a:cubicBezTo>
                    <a:pt x="1663907" y="127416"/>
                    <a:pt x="1708878" y="0"/>
                    <a:pt x="1708878" y="0"/>
                  </a:cubicBezTo>
                  <a:lnTo>
                    <a:pt x="1708878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836787" y="3455960"/>
            <a:ext cx="2775207" cy="2197168"/>
            <a:chOff x="4615180" y="3774569"/>
            <a:chExt cx="2775207" cy="2197168"/>
          </a:xfrm>
        </p:grpSpPr>
        <p:grpSp>
          <p:nvGrpSpPr>
            <p:cNvPr id="37" name="Group 36"/>
            <p:cNvGrpSpPr/>
            <p:nvPr/>
          </p:nvGrpSpPr>
          <p:grpSpPr>
            <a:xfrm>
              <a:off x="4615180" y="3774569"/>
              <a:ext cx="2707750" cy="2197168"/>
              <a:chOff x="560106" y="1019331"/>
              <a:chExt cx="2707750" cy="2197168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flipH="1">
                <a:off x="1154244" y="2743200"/>
                <a:ext cx="196371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560106" y="1019331"/>
                <a:ext cx="6145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Arial Black" panose="020B0A04020102020204" pitchFamily="34" charset="0"/>
                  </a:rPr>
                  <a:t>D</a:t>
                </a:r>
                <a:endParaRPr lang="en-US" sz="2400" dirty="0">
                  <a:latin typeface="Arial Black" panose="020B0A04020102020204" pitchFamily="34" charset="0"/>
                </a:endParaRPr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1139252" y="1154243"/>
                <a:ext cx="14991" cy="15889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2810655" y="2754834"/>
                <a:ext cx="4572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Arial Black" panose="020B0A04020102020204" pitchFamily="34" charset="0"/>
                  </a:rPr>
                  <a:t>t</a:t>
                </a:r>
                <a:endParaRPr lang="en-US" sz="2400" dirty="0">
                  <a:latin typeface="Arial Black" panose="020B0A04020102020204" pitchFamily="34" charset="0"/>
                </a:endParaRPr>
              </a:p>
            </p:txBody>
          </p:sp>
        </p:grpSp>
        <p:cxnSp>
          <p:nvCxnSpPr>
            <p:cNvPr id="49" name="Straight Connector 48"/>
            <p:cNvCxnSpPr/>
            <p:nvPr/>
          </p:nvCxnSpPr>
          <p:spPr>
            <a:xfrm flipH="1">
              <a:off x="5167319" y="4772890"/>
              <a:ext cx="2223068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2093302" y="1888430"/>
            <a:ext cx="2542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Steady speed going away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168802" y="1172998"/>
            <a:ext cx="2661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Steady speed coming towards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21955" y="5508964"/>
            <a:ext cx="2711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Increasing speed going away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204671" y="5652953"/>
            <a:ext cx="2039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No motion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28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7" grpId="0"/>
      <p:bldP spid="58" grpId="0"/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img.docstoccdn.com/thumb/orig/12933868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" r="4278" b="30734"/>
          <a:stretch/>
        </p:blipFill>
        <p:spPr bwMode="auto">
          <a:xfrm>
            <a:off x="209835" y="895850"/>
            <a:ext cx="8602358" cy="495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553" y="311075"/>
            <a:ext cx="8211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Describe the motion of this object:</a:t>
            </a:r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2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-tc.pbs.org/teacherline/courses/math130/images/gra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0" y="465108"/>
            <a:ext cx="6255482" cy="594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68450" y="1526767"/>
            <a:ext cx="29755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Snap ITC" panose="04040A07060A02020202" pitchFamily="82" charset="0"/>
              </a:rPr>
              <a:t>Which of these graphs are impossible?</a:t>
            </a:r>
          </a:p>
          <a:p>
            <a:pPr algn="ctr"/>
            <a:endParaRPr lang="en-US" sz="3200" dirty="0" smtClean="0">
              <a:latin typeface="Snap ITC" panose="04040A07060A02020202" pitchFamily="82" charset="0"/>
            </a:endParaRPr>
          </a:p>
          <a:p>
            <a:pPr algn="ctr"/>
            <a:r>
              <a:rPr lang="en-US" sz="3200" dirty="0" smtClean="0">
                <a:latin typeface="Snap ITC" panose="04040A07060A02020202" pitchFamily="82" charset="0"/>
              </a:rPr>
              <a:t>Why??</a:t>
            </a:r>
            <a:endParaRPr lang="en-US" sz="3200" dirty="0">
              <a:latin typeface="Snap ITC" panose="04040A07060A020202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26834" y="4952016"/>
            <a:ext cx="1858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D, H, I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48332" y="299484"/>
            <a:ext cx="2638269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You try it!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6974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1" y="1182485"/>
            <a:ext cx="2495826" cy="3070087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Remember, motion and speed are  relative to a </a:t>
            </a:r>
            <a:r>
              <a:rPr lang="en-US" sz="3600" b="1" dirty="0" smtClean="0"/>
              <a:t>reference point</a:t>
            </a:r>
            <a:r>
              <a:rPr lang="en-US" sz="3600" dirty="0" smtClean="0"/>
              <a:t>…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827" y="1182487"/>
            <a:ext cx="4299642" cy="52116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49469" y="4527826"/>
            <a:ext cx="182217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…and so is velocity!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9411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607" y="274639"/>
            <a:ext cx="7030278" cy="82971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Velocities can be combined: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65" y="1398988"/>
            <a:ext cx="8448617" cy="523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1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5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1" y="342349"/>
            <a:ext cx="3401390" cy="3556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Q: What was the person’s </a:t>
            </a:r>
            <a:r>
              <a:rPr lang="en-US" sz="3200" i="1" dirty="0" smtClean="0"/>
              <a:t>resultant velocity</a:t>
            </a:r>
            <a:r>
              <a:rPr lang="en-US" sz="3200" dirty="0" smtClean="0"/>
              <a:t> relative to? In other words, what was the reference point?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783" y="0"/>
            <a:ext cx="5389218" cy="68737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1980" y="4870172"/>
            <a:ext cx="30325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A: The ground!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6582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0087" y="385073"/>
            <a:ext cx="3224696" cy="75240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You try it: </a:t>
            </a:r>
            <a:endParaRPr lang="en-US" dirty="0"/>
          </a:p>
        </p:txBody>
      </p:sp>
      <p:pic>
        <p:nvPicPr>
          <p:cNvPr id="4" name="Picture 3" descr="jet-pla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826" y="1880256"/>
            <a:ext cx="4616174" cy="1892121"/>
          </a:xfrm>
          <a:prstGeom prst="rect">
            <a:avLst/>
          </a:prstGeom>
        </p:spPr>
      </p:pic>
      <p:pic>
        <p:nvPicPr>
          <p:cNvPr id="5" name="Picture 4" descr="rock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34838">
            <a:off x="4194471" y="3159799"/>
            <a:ext cx="666709" cy="12914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2254" y="1280092"/>
            <a:ext cx="480391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jet fighter just fired a missile. Calculate the resultant velocity of the missile relative to the ground. </a:t>
            </a:r>
            <a:endParaRPr lang="en-US" sz="2400" dirty="0"/>
          </a:p>
        </p:txBody>
      </p:sp>
      <p:cxnSp>
        <p:nvCxnSpPr>
          <p:cNvPr id="10" name="Elbow Connector 9"/>
          <p:cNvCxnSpPr/>
          <p:nvPr/>
        </p:nvCxnSpPr>
        <p:spPr>
          <a:xfrm rot="10800000" flipV="1">
            <a:off x="5254220" y="3422378"/>
            <a:ext cx="1603781" cy="431795"/>
          </a:xfrm>
          <a:prstGeom prst="bentConnector3">
            <a:avLst>
              <a:gd name="adj1" fmla="val -267"/>
            </a:avLst>
          </a:prstGeom>
          <a:ln w="34925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2254" y="5680175"/>
            <a:ext cx="8231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Velocity = 300 </a:t>
            </a:r>
            <a:r>
              <a:rPr lang="en-US" sz="2800" dirty="0" smtClean="0">
                <a:solidFill>
                  <a:srgbClr val="FF0000"/>
                </a:solidFill>
              </a:rPr>
              <a:t>km/h </a:t>
            </a:r>
            <a:r>
              <a:rPr lang="en-US" sz="2800" dirty="0" smtClean="0">
                <a:solidFill>
                  <a:srgbClr val="FF0000"/>
                </a:solidFill>
              </a:rPr>
              <a:t>forward  </a:t>
            </a:r>
            <a:r>
              <a:rPr lang="en-US" sz="2800" dirty="0" smtClean="0">
                <a:solidFill>
                  <a:srgbClr val="FF0000"/>
                </a:solidFill>
              </a:rPr>
              <a:t>+  150 km/h </a:t>
            </a:r>
            <a:r>
              <a:rPr lang="en-US" sz="2800" dirty="0" smtClean="0">
                <a:solidFill>
                  <a:srgbClr val="FF0000"/>
                </a:solidFill>
              </a:rPr>
              <a:t>forward  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=   </a:t>
            </a:r>
            <a:r>
              <a:rPr lang="en-US" sz="2800" b="1" dirty="0" smtClean="0">
                <a:solidFill>
                  <a:srgbClr val="FF0000"/>
                </a:solidFill>
              </a:rPr>
              <a:t>450 km/h </a:t>
            </a:r>
            <a:r>
              <a:rPr lang="en-US" sz="2800" b="1" dirty="0" smtClean="0">
                <a:solidFill>
                  <a:srgbClr val="FF0000"/>
                </a:solidFill>
              </a:rPr>
              <a:t>forward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9134" y="2826316"/>
            <a:ext cx="3372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300 km/h forward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319134" y="2826316"/>
            <a:ext cx="3131389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193995" y="3756209"/>
            <a:ext cx="156569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44290" y="3994006"/>
            <a:ext cx="3338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150 km/h </a:t>
            </a:r>
            <a:r>
              <a:rPr lang="en-US" sz="2400" dirty="0" smtClean="0">
                <a:solidFill>
                  <a:srgbClr val="002060"/>
                </a:solidFill>
              </a:rPr>
              <a:t>forward away from plane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1565" y="5021704"/>
            <a:ext cx="7285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Velocity of missile relative to the </a:t>
            </a:r>
            <a:r>
              <a:rPr lang="en-US" sz="2400" b="1" dirty="0" smtClean="0"/>
              <a:t>ground</a:t>
            </a:r>
            <a:r>
              <a:rPr lang="en-US" sz="2400" dirty="0" smtClean="0"/>
              <a:t> = </a:t>
            </a:r>
            <a:r>
              <a:rPr lang="en-US" sz="2400" b="1" dirty="0" smtClean="0"/>
              <a:t>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9899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9101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>Draw a sketch then calculate </a:t>
            </a:r>
            <a:r>
              <a:rPr lang="en-US" sz="3200" dirty="0" smtClean="0"/>
              <a:t>the resultant velocities of the following objects: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67044" y="1371552"/>
            <a:ext cx="50621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Bob walks </a:t>
            </a:r>
            <a:r>
              <a:rPr lang="en-US" sz="2800" b="1" dirty="0" smtClean="0"/>
              <a:t>7 km/h </a:t>
            </a:r>
            <a:r>
              <a:rPr lang="en-US" sz="2800" dirty="0" smtClean="0"/>
              <a:t>down the hall and gets on a moving walkway that is moving </a:t>
            </a:r>
            <a:r>
              <a:rPr lang="en-US" sz="2800" b="1" dirty="0" smtClean="0"/>
              <a:t>5km/h</a:t>
            </a:r>
            <a:r>
              <a:rPr lang="en-US" sz="2800" dirty="0" smtClean="0"/>
              <a:t> in the same direction. What is Bob’s resultant velocity relative to the non-moving floor?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67042" y="4049208"/>
            <a:ext cx="73629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 Tom is running </a:t>
            </a:r>
            <a:r>
              <a:rPr lang="en-US" sz="2800" b="1" dirty="0" smtClean="0"/>
              <a:t>away</a:t>
            </a:r>
            <a:r>
              <a:rPr lang="en-US" sz="2800" dirty="0" smtClean="0"/>
              <a:t> from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base at </a:t>
            </a:r>
            <a:r>
              <a:rPr lang="en-US" sz="2800" b="1" dirty="0" smtClean="0"/>
              <a:t>15 km/h</a:t>
            </a:r>
            <a:r>
              <a:rPr lang="en-US" sz="2800" dirty="0" smtClean="0"/>
              <a:t>. He catches the baseball and while still running at the same velocity, he throws the ball toward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</a:t>
            </a:r>
            <a:r>
              <a:rPr lang="en-US" sz="2800" dirty="0" smtClean="0"/>
              <a:t>base. The </a:t>
            </a:r>
            <a:r>
              <a:rPr lang="en-US" sz="2800" dirty="0" smtClean="0"/>
              <a:t>ball leaves his hand at </a:t>
            </a:r>
            <a:r>
              <a:rPr lang="en-US" sz="2800" b="1" dirty="0" smtClean="0"/>
              <a:t>55 km/h</a:t>
            </a:r>
            <a:r>
              <a:rPr lang="en-US" sz="2800" dirty="0" smtClean="0"/>
              <a:t>. Calculate the resultant velocity of the baseball relative to the ground.</a:t>
            </a:r>
            <a:endParaRPr lang="en-US" sz="2800" dirty="0"/>
          </a:p>
        </p:txBody>
      </p:sp>
      <p:pic>
        <p:nvPicPr>
          <p:cNvPr id="2052" name="Picture 4" descr="Portland International Airport auto-start moving walkw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7" y="1538782"/>
            <a:ext cx="3514796" cy="234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data:image/jpeg;base64,/9j/4AAQSkZJRgABAQAAAQABAAD/2wCEAAkGBxQTEhUUEhQVFRUWFRgYGBgYFxQXFxgXGBwYFx0cHBUYHCggGB4lHBgcITEkJSksLi4uHB8zODMsNygtLisBCgoKDg0OGBAQGy4mHyQsLCwtLCwsNC8sLCwsLCwsLCwsLCwsLCwvLSwsLC8tLCwsLDQsLCwtNCwsLCwsLSwsLP/AABEIAN0A5AMBIgACEQEDEQH/xAAcAAABBQEBAQAAAAAAAAAAAAAAAgMEBQYBBwj/xABDEAACAQIDBQYDBQYEBAcAAAABAgADEQQSIQUGMUFREyJhcYHwB5GhFCMyQsFSYnKSsdFDguHxFVOy0hYkMzRzosL/xAAZAQEBAQEBAQAAAAAAAAAAAAAAAQIDBAX/xAAxEQACAgECAwcDAgcBAAAAAAAAAQIRAyFBBBIxEyJRYXGBsTKR8KHxM0JSYsHR4RT/2gAMAwEAAhEDEQA/APcYQhACEIQAhCEAIQhACEIQAhEVaqqLsQB4kCQam2aQ4Et5D9TaAWMJTPts/lT5n9BGztaof2R6H9TBaL2Ez74yqfzkeQA+trxDZzb7yoLdHYfPrAo0cJQ1Hqm2Wq6242CHN551P0iquOxAZRTWm6/mLsVb0CraCqN7l5CUdXerDJU7J3tU5gKzgebKNPWXFGsri6MGHUEEfSS0WWOcUm00mOQhCUwEIQgBCEIAQhCAEIQgBCEIAQhCAEIQgBCcZgBcmwHMzP7S3h/LR/nP6D9TALjGY9KQ77a8gNSfSUeK267aIMg68W/sJT3JNySSeJOp+ceRZDVCjcm7Ek9Sbn5mOos4gjirBRSLHkScUR5BBDqrHQsFEcEA4FilWKAiwIBxUHMA+YlFi9mY5qjNTxNOmp4BaYBHTU3ufX0mhWLENWdMeV43aSfqk/kg4LaLUqajG1KSvfLmuFUkmw0J0JlxMvi9zMI5Lsp1uWJdze/ixNpArbzrRq0aOFelWQEU2pklW4gApVPcNv2Zm+Xqd+wWb+FberelJfq/1NvCJRrj9OkVNniCEIQAhCEAIQhACEIQAhCEAI3XrKilmNgBcmLJtqZi9ubVNZrKfu1On7x/aP6QVHdq7WasbC6oOC9fE/2kJBEII6shodWPoIwkkJAHQI6giVEcBgDiiOrGAY+kCh1Y4oiUEdUQQFWOAQWLtAOATs6BFWgh1ZX47ZWFsz1aVIKASzFVAA4kn+8sQIqKNRm4u06MnR24jYygMPXD0ippshDZSNWV1qW7zXFtTwM1ysDw1/00lNidj4OkpqvSpU1XvFrBQpGua44G/OUm6m1KC1sXkxDPTY9sA4YFb3zsCRqOH09cJtOnueyeOGaDliT7q3XXXxXrubWE4rAi41B4GdnQ8AQhCAEIQgBCEIAQhK7bm1kw1MM34mbKi82c3NvIAEnwBgFXvVtO33KniO+fDkvrxPhbrM2kQ1QsSSbkm5PUmOJMm0OrHEEbWPLAHEklIwgi0qAsVuLgAkc7G9v1+UoJIPv6Tsh4/HrRKBuNRgqgczJ607As3LUnpaQ0KpaSUkq9jY8YhS6BgodlBI/Fl0JHhf8AWTWxqLUWkWGdr2HgP9oQaJwEWIBZ1DKYFrHAIlYsQQ7aKAiRFiUHROiE7BBNSmGBVgCpFiCLgg8iDxlPith4NKbA06dJSpXMLIQCLWDctOUupD2vsuniaZpVRdSQdNCCNQQeREjR0xTcX1aW9EDdbEUloU6SV1q5cyqbi5Cm4FvBbegl5Mj/AOCKNKpSrUnZGp1FY5iCpHAi1hY2NpqaGIV82U6q2Vh0NgbfIg+omYXVM7cSsblz423ertVTv7DsIQmzyhCEIAQhCAE8o3sxtXGYhuyIp0qRKK/EtbRio5Am4v0AnoO9O0DQwtR1/EQES3HM5Cg+l7+k8+pLYAdBIyNc2g+seUyPnAFzoALnykLaO0D2SGkRmrFQl+jWN7c7LrMnZRb6FrWxK00LubARzH7Rp0KeeowF9FGt2PGwA8pm9oY81MZTw+mRLMwtxb8Q+Wkh74MKmMw9InQLw8WJ/tMuVJ0erDwylOKl0av2NL/xZsPg+2rd92JKi9h3icovbSy6n1hsKsFp1MVUNjUvUfwUA5VHS1zp4yl+IuMUUqCEadoWPkq20/mnNtY5Xw64Sg16rimMvDu8dSdBe0jep0hgUscaWsm/ZIsNzqtTEu2IrsWbMQg5ID+yOWht4yPvJiHxWOXCqx7KnbMAdC1sxv6G3zilxbbMw1IVEV2YkAK9hprqcuuluEa2Ds9qNOvj3YOzI7hLG9ySbFyfThzmdq+56I0pyzJafTDzfRF5vFtr7FRVKVhVcWpjTuqNC1uZ5DxIkzcrZz/+4rsz1nFszcVTp4dZkNmbLqbSxP2l3VFTIuSzG+XiOOmt9fGW+P3kqVFq4TCU2asWanmugXKpyuwJI6G0qet7bEnhkodjFd7rN+Hv4bslY/eqti6xw2DAVble0NyxsbFhrYLoR5ec2mFRMNQHaVAqourubXPW58eUx27GFp4JQuIKU6xW5DMt8utspvqNOV/pKTDbTqbWxVrlcPTNwvhwBI5sfHhCk1q+rMz4fHklUNIRWsvH99j0HYO8KYqpUWkrZaehciwLacPTWXtpQ1sbh9n4e9sqXsqjVmY+fE+PKVOzsZice6uPuaKnWxN2I4C/MjTwnTmrR9TxPh3JSyQ+hbv86+htRFCMYiulMXdgo6kx9DcXGoM0eUUJ2cnZSBOzk7AM3vZuwcYVtWNMBSCLEqdbg2DDURjYWEfAtU+0Vs61GoorHQk2yAkctcq/KaqYDFbnYqtWqVK1cWzHLa5zKGuoy/lsPrOclT5ktT6HDZeeDxZJpQXlr1vQ9AhGsPiFcHKQcpKt4MOR6dfUR2dD57VBCEIAQhCAY3f6vc0qV9B94w+i/wD6mYesBYE/iNh4nj+kTvNtxTiKrse6GYeSU+6LDxNvUzMY3GNlckd+jRL+VSrf/pW/sTDkd8eGUiZtzabLQqHk9Q00/hA7x9SGEYxVYjGYZPypTW3nZh+gkDbrZ8BRyAkLlvzIuMvLxM7WftsZQVr02UKW65gA+Xp4fOc29fse/FCPLp/ff2J2Mqsu0EYIWLW0HG1spPoNfSIoFcZjw7FqYVbAA6sUY8/y8byPg8Vl2o4YnUlBfXSwZR4DQRrEf+X2mDwVnDDlcPxt/mJkb+TtFL6d+TRlnisybVtUOYDKaYbvAKwHC/CxJ9RHt8sR2OLpVQNWpgX/AIWPPwuJ3fvDOhpYxACqLlbqLHOp8uMuN7NifacLYD76n3qZ/NfS638bfMCVxeqOUeIjGWKb6U4sh/ENw2CpPbhWBv8AxKw/raO7Wxo/4SzKNMtLhyGdLy4fZ4q4LsKo1akoNrd2oACCD4ERzZ2xwuCXC1CH+57NiBa5txt5/wBJpxtv0OEeJUYQj/TK/YqfhtilXDtUPAEsfJRc/W8rPh0/aV+06Kbn95tTr6/SavYmwhQwX2fNmbs6gzHS7PmY+l2t6Ss+Gu7z4ah98MtR2JK3ByqNF1HWxPrM8j7vkdv/AGRrM95Ul+ehA3sxX2jaSov+HkpgjqveP/2a3pNJvG9PBYdThkSlVq1AO6qgG34iV4cNPUTMbmbNd8diqj3+6qsBfXvOzG3ov/UIrePFtidpJhh/hKFHTM1mY/LL/KZmmuZ7npU4ZJ4sX8sY3Lz31LLF7u4jElMViqy9gFDFQCrIuhOnDXmb6dJd47e7DYOkEQqzW7iIbjpdiOA8ePHiZD332sKOFFFdDUOU9Qi94/PRfUzm7e6mHOHWvWQdqoLhiTYKLsMw4W58Oc1qpUupyfLPDHJm+lOlFaX+dLEbF2bicfUWtiqjdlckLbKDysi8h4nj4zYV9u4ekeyVwzr3RTU3OnK/C8872zvtVdVpYem6Fx3iLlrdE04nrxlruXuswdauJFsveRLi4P71v09ekkZ61HUZ+GTi8meobRiqvQ9BwtfOoYAi/I6H1j0iYzaVKl/6lRVPQkX9F4x3CYlai5kNxO58Zp9R+E5CUh2Vm8VSsKD/AGZc1XQLw0uQCddNAbyyMSTBqMuWSdXRndxdlVcPScYgg1Kj9oQDmtoBqeZ0mmmcp4vENtDJkK4dKZBfk7MAw18CLaeM0czGkqR14hylPnlVvXTYIQhNHAJD2xjRQoVqxFxSpPUt1yKW/STJU72sBgcWWGZfs1a46jI1xIzUVbSPnva9Z2Ws7HMwFBj5G7MbdMxvLVaJerXqmzUWw4ZhfjcGw+QPzld2PZhMzcKNKnU6Faj2F79FvJ+y8VbEYmi+mY5lHDuEZbD/AC5frOJ9GT7vp8d39yoZmp4Ki6MxtWNweAIvYacrj5mTN6HKvRxacCFueVx3lv5g29JI2FgSDWwldbp+JTyZSbXB6jQ+BlzsrAZKJov31BZRfW6HUfK9vSVRtFnxEYTteL90yr3g2caiJjqB76qjlbfiUWINxzt9JpNrbJp4mmiuO8jBlbmNQSPIxWz6Qp01prwVQo8hpJgM1ynjllk68uhLZQy5SLr0PDQ34R9XkSm0dVps5ExTHkMiI0k02gg+Gig0aB9/KOLAHaWl/G/z1lbs7d2lTxdfFjMalawIJuqWtfLppew+UsljqxReZroYva2wa2K2k3aKRh0Ktm5MAoyqDzJctfoI/vnt3s6aYNPx1bZgOVMG1rfvH6Bpslb39ZR0tgq+IGJrKpqIWykX1GmUsP3Re3n4TEo9a3PXg4lKUHk1Uei8yWrphNngOBmFPQaa1WGnrmPHpeZPFbyY6qFShRcZgfvFU2YcDlZu6vQm+kq9p7afHYz7PS1VGyKOV+DMT8xfp5zebwY9MDhKdFDeobBPSxZyOn/dOd7J0ke+MFFRcoqWSbunsvP8+Cu3d3QYstXENlIObKrZmJP7bcNRxGtxzm5DU6K2uqC/MganxM8rxe9mOar2VLDmm1gWAVnYA8G1FlU8iR6zQ7v7r1XcVsW+tjZLhmuRbvNqBa/AfSWLS0ijjxWKc1z55paaJa/H/Tdq07eNUKYVQo4AWEVedj5AsmIJheIYygg42rV7SgKa3U1PvDcd1LHrxuxEuJT4xXJQUyB96hYn9gMCw8yBb1lxBp9EEIQgyEg7cwXb4avR/wCbRqU/51K/rJ0IKnTs+ZlpNVIzg2rJ2NTTWnVpk2JHLUS4wmzywpPUt2tLTMPzLqNfMG/nNHvZs4UMXWAUAVD2g8c3E/zAj0Erlac+U7SyuQ8FFweYFr+B/wBo7mke8UrzRzJNJ9ZIzyvVtZKV4BLSpJC1JARo6j+/fvSAT1qSTSeV6vH6be/fnKQsUaO029+/OQqbx5H9/SATAY6rSLTb3796x1WghJBnK6BkZLkZlK3HEXFrj5xtWi1gGa2PsLDbLo1KxuSFuzta+Ua5VHLXQDiTbjM5u0Ku1cUa1S4pBhm6Kg1WmOpP6k9JvtubKpYul2NZSUzBtCVN1vbUf0mS2zvTRwNsHgUVql8uVbkU2PUDVnvrb5znOKryPo8JxE03y6zeib2Rb727dpUMWjomapTpMtUjiaZsyp4ldWF+GbxMrqe92Jri2Go1Evz7NmOvCxtlHP8A0kvdfZgwqvisY13IJsTmN24683PCw0F4zS+IFJCqvcPbvACw6jj1Ezb3dHpUIJJY8fPy6c216vp0NRurs2vTUPiKjmowOZS2bibjgbAgTQXmKwG+pxDinhqWYkEksSQAPBeF+FzNjmnSDVaHzOJhkjN9oqb1oUTEO04WjTtOh5heF1qeQJ/SWMhbMXRm6m3y/wB5NkKghCEAIQhAMX8TMBeklYDWm2Vv4X4fJgB/mnnoee27SwYrUnpNwdSvlfn6HWeG1qbU3ZHFmRirDxBsZlgkpUnc0iLUjmeQ0Ss0eV5BV46jygnI8eV5AV48jwCwR4+tSVyN79+cfR5QWNKpJCP79JWo/v5STSqe/G8Asabx4P79+cg0n9+ekfRoITKZjwMiU2jwPv3wlBIVpmt6cRRwStikw2evVYKWpoMxJB1dgLqNNTzmgzTlRzZiASQCbC12I1AF+Z8dILF0zznYuExmPqh8SGpUwfzAqANLhEOpPidPE8Jo9trs8Yodoik06SLck5AVJGVlvYnKRx6WmeTH7UxVTKlB8Ol9S3dI83IF9B+UfOXuI3cwiU6VGu7NWqOWzKSp0ViRfXu6c+J+U4V1rX1Psdr3VzypVpGHVeLZfYbevBoAodF4CyKbD0US+o4gOoZTcMLjl9JlNkbq4JWV8jOym4zuWAP8IsD6zTlgBYaDwnWPNufN4jsbXZX52OF5HrVIM8boJnqKvK9z5CbPKy6wSWRR4XPmdY/CEhoIQhACEIQAnmHxR2V2dVMSo7tTuv4Oo0Pqot/lnp8hbZ2amJovRfg4tfmp4hh4g2MA8G7SKSrG9oYR6FV6VQWdGynx6EeBFiPAxkPMCyeHjiPK9Xjy1JRZYK8eV5XpUjy1JS2WKVI+rStSrJCVYBYK/OSKTSup1PfX3/eSEqQCzp1PfoZISp79+hlbSqe/rH6dSUFmjx5X9+/L6yBTqR9Knv5QQlg+/pFK3v36GRg8HqEA5QC1jYE2BNjYFuWtheAZPG7Z2jUqlKOEemoJGZyvAcDyUddC0VtDdqq1O9bEAYqq47M5mIUKCza8SbdBYesqztDbFSplahk5d1RYc/xMxHLjeWuJ3SxD0g7Ykfaib/iOVUANwCBe9yOGnEazi9Xu/g+vhaxwXejG/DWXv5eJzY+6uKJHa4wBR+LIahY8+dgLjreb2jTVFCoLKBYCYrYOxto06g7avT7K17qc5JHAAMotNc1SbxpHj43LKUknJP0HalSWOwqGhqH82g/hH9z/AEEqMJSNWoEHDix6L70mrVQAANANBOh4kdhCEhoIQhACEIQAhCEAwvxO3Z7al9ppLerSHeAGr0xrw5leI8LjXSeQirPpieN/E3c84dziqC/cObuo/wAJyeNuSMfkdOBEjRGY5KkeV5XCpHUqyEssVePo8rFrR1K8ostFqR6nUlWK1o8taC2WqP7+UfWr79+sqkrR9K0pbLWnVkmnW9/SVVOr79+ElUqnvpIC0p1ffv5x9a3v35SpV48lb30lIWgqxnadar2TGgoepyDNYeZPPykM1vf+sodvYzHI4+zIj07cQe/fmGBI+gMN0jeNc0q+RVHH7U/CcPZr8e4VHqXt8zGsVUx9CqxdHrMVALIC6C+uUZR3bE2OltIycZtJlNwtM5WKi6Go1ui309Ybs7exD1BS7Ni4W7EnLYDW5JGhPlxPOcb82fUTcYuowa3r/b/wbLd3GYh0zV6Ypjgqm+flqQeA89ZY1KxJAAuSbADmTIL4qw1P1/WajdnZJX76qO+R3VP5QeZ8T9B6zslSPkTkpybSos9kYHsksfxHVj49PISdCEFCEIQAhCEAIQhACEIQAiKtMMpVgGVgQQRcEHQgg8RFwgHim/3w+fDZq+FBehqWTi9L9WQdeI59ZgBVn1VPLPiD8M8+bEYBQH1L0BordTT5K37vA8rHjDDXgeWLWjyV5V9oQSCCCCQQQQQRoQQdQQeUWtWDFluK0eSrKdMRJFOrKWy3StJKVJUJW9/WPJXgcxcU6smUq3v5/wB5S0qwPvwklKsGrLla8kJVHv34SmpVfGQtqbwHDVArU2NwGU90ow52N76Xtwi6Nwi5uolzi8dRqqaYrlGPOky5lI1+XG4lGuza6cMUpW/4mLZvDu6gnwvKLHfY6jdojNSJuSqDS56Dl/SWL7BBpJUoVT2q6kVG0a/IWHdInNu/3PdCKwpW6vxiP4zC42jWDIGrqwAzix8wf2NfThrNfhK75VDiz2Fwpza8gLDU8oxursHE1lADZz+ZiCKaHpm/MeHAX8J6VsHdmlh7MfvKv7Z5fwr+Xz4+M3FUeXPleTRpabrch7t7uZbVa473FU5L4t1bw5efDUwhKckqCEIQUIQhACEIQAhCEAIQhACEIQAhCEAxG/3w7pY8GrTIo4oDSpbu1LflqAcegYajxGk8I2/sXEYKp2WJplGP4TxRwOaONG8uI5gT6ukXaezaWIpmlXprUQ8VYAi44HwI5EaiDLimfJi1Y/TrT2Pb/wAFcNUOfCVqmHb9lvvaflqQ/rmM8/2v8Ldq0GulJMQvWk4On8D5W9ADBns2Uq1pIp1ZVY3CYui16mHr07cVelUUfMrIFXaV2zq2W/FTew8ukWVYm9zV0q4vYmx6ReI2wtFwrg6gEHTKQfEH0mUxeNFUhjcPooIKte3DQay1o7PxlVAFwlWvrYfcVja/PMBYSWdI4orVv89dUWG1WasVfD1SNO8hawuOY8+hnGfEtQYtSpVETXWzHTiVHO3nL3Y3wfxmIQdqlPCa3uzZ3t/8akj0LCem7s/DLDYUDtHqYhh/zCBTHlTXl4MWkq+p17XlVRS91r90eObu7EfaKGnRoM1mv2iqqoh42zmyjjw4z1XdH4XpQAOJqdo3EqC2UnxbmPAAeZnodGkqKFRQqjQBQAAPADhFypUYlNytbPYRRpKihUUKoFgAAAB4AcIuEJTAQhCAEIQgBCEIAQhCAEIQgBCEIAQhCAEIQgBCEIAQhCAEbfDoTcqpPiAY5CAISio4KB5ACLhCAEIQgBCEIAQhCAEIQgBCEIAQhCAEIQgH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8" descr="data:image/jpeg;base64,/9j/4AAQSkZJRgABAQAAAQABAAD/2wCEAAkGBxQTEhUUEhQVFRUWFRgYGBgYFxQXFxgXGBwYFx0cHBUYHCggGB4lHBgcITEkJSksLi4uHB8zODMsNygtLisBCgoKDg0OGBAQGy4mHyQsLCwtLCwsNC8sLCwsLCwsLCwsLCwsLCwvLSwsLC8tLCwsLDQsLCwtNCwsLCwsLSwsLP/AABEIAN0A5AMBIgACEQEDEQH/xAAcAAABBQEBAQAAAAAAAAAAAAAAAgMEBQYBBwj/xABDEAACAQIDBQYDBQYEBAcAAAABAgADEQQSIQUGMUFREyJhcYHwB5GhFCMyQsFSYnKSsdFDguHxFVOy0hYkMzRzosL/xAAZAQEBAQEBAQAAAAAAAAAAAAAAAQIDBAX/xAAxEQACAgECAwcDAgcBAAAAAAAAAQIRAyFBBBIxEyJRYXGBsTKR8KHxM0JSYsHR4RT/2gAMAwEAAhEDEQA/APcYQhACEIQAhCEAIQhACEIQAhEVaqqLsQB4kCQam2aQ4Et5D9TaAWMJTPts/lT5n9BGztaof2R6H9TBaL2Ez74yqfzkeQA+trxDZzb7yoLdHYfPrAo0cJQ1Hqm2Wq6242CHN551P0iquOxAZRTWm6/mLsVb0CraCqN7l5CUdXerDJU7J3tU5gKzgebKNPWXFGsri6MGHUEEfSS0WWOcUm00mOQhCUwEIQgBCEIAQhCAEIQgBCEIAQhCAEIQgBCcZgBcmwHMzP7S3h/LR/nP6D9TALjGY9KQ77a8gNSfSUeK267aIMg68W/sJT3JNySSeJOp+ceRZDVCjcm7Ek9Sbn5mOos4gjirBRSLHkScUR5BBDqrHQsFEcEA4FilWKAiwIBxUHMA+YlFi9mY5qjNTxNOmp4BaYBHTU3ufX0mhWLENWdMeV43aSfqk/kg4LaLUqajG1KSvfLmuFUkmw0J0JlxMvi9zMI5Lsp1uWJdze/ixNpArbzrRq0aOFelWQEU2pklW4gApVPcNv2Zm+Xqd+wWb+FberelJfq/1NvCJRrj9OkVNniCEIQAhCEAIQhACEIQAhCEAI3XrKilmNgBcmLJtqZi9ubVNZrKfu1On7x/aP6QVHdq7WasbC6oOC9fE/2kJBEII6shodWPoIwkkJAHQI6giVEcBgDiiOrGAY+kCh1Y4oiUEdUQQFWOAQWLtAOATs6BFWgh1ZX47ZWFsz1aVIKASzFVAA4kn+8sQIqKNRm4u06MnR24jYygMPXD0ippshDZSNWV1qW7zXFtTwM1ysDw1/00lNidj4OkpqvSpU1XvFrBQpGua44G/OUm6m1KC1sXkxDPTY9sA4YFb3zsCRqOH09cJtOnueyeOGaDliT7q3XXXxXrubWE4rAi41B4GdnQ8AQhCAEIQgBCEIAQhK7bm1kw1MM34mbKi82c3NvIAEnwBgFXvVtO33KniO+fDkvrxPhbrM2kQ1QsSSbkm5PUmOJMm0OrHEEbWPLAHEklIwgi0qAsVuLgAkc7G9v1+UoJIPv6Tsh4/HrRKBuNRgqgczJ607As3LUnpaQ0KpaSUkq9jY8YhS6BgodlBI/Fl0JHhf8AWTWxqLUWkWGdr2HgP9oQaJwEWIBZ1DKYFrHAIlYsQQ7aKAiRFiUHROiE7BBNSmGBVgCpFiCLgg8iDxlPith4NKbA06dJSpXMLIQCLWDctOUupD2vsuniaZpVRdSQdNCCNQQeREjR0xTcX1aW9EDdbEUloU6SV1q5cyqbi5Cm4FvBbegl5Mj/AOCKNKpSrUnZGp1FY5iCpHAi1hY2NpqaGIV82U6q2Vh0NgbfIg+omYXVM7cSsblz423ertVTv7DsIQmzyhCEIAQhCAE8o3sxtXGYhuyIp0qRKK/EtbRio5Am4v0AnoO9O0DQwtR1/EQES3HM5Cg+l7+k8+pLYAdBIyNc2g+seUyPnAFzoALnykLaO0D2SGkRmrFQl+jWN7c7LrMnZRb6FrWxK00LubARzH7Rp0KeeowF9FGt2PGwA8pm9oY81MZTw+mRLMwtxb8Q+Wkh74MKmMw9InQLw8WJ/tMuVJ0erDwylOKl0av2NL/xZsPg+2rd92JKi9h3icovbSy6n1hsKsFp1MVUNjUvUfwUA5VHS1zp4yl+IuMUUqCEadoWPkq20/mnNtY5Xw64Sg16rimMvDu8dSdBe0jep0hgUscaWsm/ZIsNzqtTEu2IrsWbMQg5ID+yOWht4yPvJiHxWOXCqx7KnbMAdC1sxv6G3zilxbbMw1IVEV2YkAK9hprqcuuluEa2Ds9qNOvj3YOzI7hLG9ySbFyfThzmdq+56I0pyzJafTDzfRF5vFtr7FRVKVhVcWpjTuqNC1uZ5DxIkzcrZz/+4rsz1nFszcVTp4dZkNmbLqbSxP2l3VFTIuSzG+XiOOmt9fGW+P3kqVFq4TCU2asWanmugXKpyuwJI6G0qet7bEnhkodjFd7rN+Hv4bslY/eqti6xw2DAVble0NyxsbFhrYLoR5ec2mFRMNQHaVAqourubXPW58eUx27GFp4JQuIKU6xW5DMt8utspvqNOV/pKTDbTqbWxVrlcPTNwvhwBI5sfHhCk1q+rMz4fHklUNIRWsvH99j0HYO8KYqpUWkrZaehciwLacPTWXtpQ1sbh9n4e9sqXsqjVmY+fE+PKVOzsZice6uPuaKnWxN2I4C/MjTwnTmrR9TxPh3JSyQ+hbv86+htRFCMYiulMXdgo6kx9DcXGoM0eUUJ2cnZSBOzk7AM3vZuwcYVtWNMBSCLEqdbg2DDURjYWEfAtU+0Vs61GoorHQk2yAkctcq/KaqYDFbnYqtWqVK1cWzHLa5zKGuoy/lsPrOclT5ktT6HDZeeDxZJpQXlr1vQ9AhGsPiFcHKQcpKt4MOR6dfUR2dD57VBCEIAQhCAY3f6vc0qV9B94w+i/wD6mYesBYE/iNh4nj+kTvNtxTiKrse6GYeSU+6LDxNvUzMY3GNlckd+jRL+VSrf/pW/sTDkd8eGUiZtzabLQqHk9Q00/hA7x9SGEYxVYjGYZPypTW3nZh+gkDbrZ8BRyAkLlvzIuMvLxM7WftsZQVr02UKW65gA+Xp4fOc29fse/FCPLp/ff2J2Mqsu0EYIWLW0HG1spPoNfSIoFcZjw7FqYVbAA6sUY8/y8byPg8Vl2o4YnUlBfXSwZR4DQRrEf+X2mDwVnDDlcPxt/mJkb+TtFL6d+TRlnisybVtUOYDKaYbvAKwHC/CxJ9RHt8sR2OLpVQNWpgX/AIWPPwuJ3fvDOhpYxACqLlbqLHOp8uMuN7NifacLYD76n3qZ/NfS638bfMCVxeqOUeIjGWKb6U4sh/ENw2CpPbhWBv8AxKw/raO7Wxo/4SzKNMtLhyGdLy4fZ4q4LsKo1akoNrd2oACCD4ERzZ2xwuCXC1CH+57NiBa5txt5/wBJpxtv0OEeJUYQj/TK/YqfhtilXDtUPAEsfJRc/W8rPh0/aV+06Kbn95tTr6/SavYmwhQwX2fNmbs6gzHS7PmY+l2t6Ss+Gu7z4ah98MtR2JK3ByqNF1HWxPrM8j7vkdv/AGRrM95Ul+ehA3sxX2jaSov+HkpgjqveP/2a3pNJvG9PBYdThkSlVq1AO6qgG34iV4cNPUTMbmbNd8diqj3+6qsBfXvOzG3ov/UIrePFtidpJhh/hKFHTM1mY/LL/KZmmuZ7npU4ZJ4sX8sY3Lz31LLF7u4jElMViqy9gFDFQCrIuhOnDXmb6dJd47e7DYOkEQqzW7iIbjpdiOA8ePHiZD332sKOFFFdDUOU9Qi94/PRfUzm7e6mHOHWvWQdqoLhiTYKLsMw4W58Oc1qpUupyfLPDHJm+lOlFaX+dLEbF2bicfUWtiqjdlckLbKDysi8h4nj4zYV9u4ekeyVwzr3RTU3OnK/C8872zvtVdVpYem6Fx3iLlrdE04nrxlruXuswdauJFsveRLi4P71v09ekkZ61HUZ+GTi8meobRiqvQ9BwtfOoYAi/I6H1j0iYzaVKl/6lRVPQkX9F4x3CYlai5kNxO58Zp9R+E5CUh2Vm8VSsKD/AGZc1XQLw0uQCddNAbyyMSTBqMuWSdXRndxdlVcPScYgg1Kj9oQDmtoBqeZ0mmmcp4vENtDJkK4dKZBfk7MAw18CLaeM0czGkqR14hylPnlVvXTYIQhNHAJD2xjRQoVqxFxSpPUt1yKW/STJU72sBgcWWGZfs1a46jI1xIzUVbSPnva9Z2Ws7HMwFBj5G7MbdMxvLVaJerXqmzUWw4ZhfjcGw+QPzld2PZhMzcKNKnU6Faj2F79FvJ+y8VbEYmi+mY5lHDuEZbD/AC5frOJ9GT7vp8d39yoZmp4Ki6MxtWNweAIvYacrj5mTN6HKvRxacCFueVx3lv5g29JI2FgSDWwldbp+JTyZSbXB6jQ+BlzsrAZKJov31BZRfW6HUfK9vSVRtFnxEYTteL90yr3g2caiJjqB76qjlbfiUWINxzt9JpNrbJp4mmiuO8jBlbmNQSPIxWz6Qp01prwVQo8hpJgM1ynjllk68uhLZQy5SLr0PDQ34R9XkSm0dVps5ExTHkMiI0k02gg+Gig0aB9/KOLAHaWl/G/z1lbs7d2lTxdfFjMalawIJuqWtfLppew+UsljqxReZroYva2wa2K2k3aKRh0Ktm5MAoyqDzJctfoI/vnt3s6aYNPx1bZgOVMG1rfvH6Bpslb39ZR0tgq+IGJrKpqIWykX1GmUsP3Re3n4TEo9a3PXg4lKUHk1Uei8yWrphNngOBmFPQaa1WGnrmPHpeZPFbyY6qFShRcZgfvFU2YcDlZu6vQm+kq9p7afHYz7PS1VGyKOV+DMT8xfp5zebwY9MDhKdFDeobBPSxZyOn/dOd7J0ke+MFFRcoqWSbunsvP8+Cu3d3QYstXENlIObKrZmJP7bcNRxGtxzm5DU6K2uqC/MganxM8rxe9mOar2VLDmm1gWAVnYA8G1FlU8iR6zQ7v7r1XcVsW+tjZLhmuRbvNqBa/AfSWLS0ijjxWKc1z55paaJa/H/Tdq07eNUKYVQo4AWEVedj5AsmIJheIYygg42rV7SgKa3U1PvDcd1LHrxuxEuJT4xXJQUyB96hYn9gMCw8yBb1lxBp9EEIQgyEg7cwXb4avR/wCbRqU/51K/rJ0IKnTs+ZlpNVIzg2rJ2NTTWnVpk2JHLUS4wmzywpPUt2tLTMPzLqNfMG/nNHvZs4UMXWAUAVD2g8c3E/zAj0Erlac+U7SyuQ8FFweYFr+B/wBo7mke8UrzRzJNJ9ZIzyvVtZKV4BLSpJC1JARo6j+/fvSAT1qSTSeV6vH6be/fnKQsUaO029+/OQqbx5H9/SATAY6rSLTb3796x1WghJBnK6BkZLkZlK3HEXFrj5xtWi1gGa2PsLDbLo1KxuSFuzta+Ua5VHLXQDiTbjM5u0Ku1cUa1S4pBhm6Kg1WmOpP6k9JvtubKpYul2NZSUzBtCVN1vbUf0mS2zvTRwNsHgUVql8uVbkU2PUDVnvrb5znOKryPo8JxE03y6zeib2Rb727dpUMWjomapTpMtUjiaZsyp4ldWF+GbxMrqe92Jri2Go1Evz7NmOvCxtlHP8A0kvdfZgwqvisY13IJsTmN24683PCw0F4zS+IFJCqvcPbvACw6jj1Ezb3dHpUIJJY8fPy6c216vp0NRurs2vTUPiKjmowOZS2bibjgbAgTQXmKwG+pxDinhqWYkEksSQAPBeF+FzNjmnSDVaHzOJhkjN9oqb1oUTEO04WjTtOh5heF1qeQJ/SWMhbMXRm6m3y/wB5NkKghCEAIQhAMX8TMBeklYDWm2Vv4X4fJgB/mnnoee27SwYrUnpNwdSvlfn6HWeG1qbU3ZHFmRirDxBsZlgkpUnc0iLUjmeQ0Ss0eV5BV46jygnI8eV5AV48jwCwR4+tSVyN79+cfR5QWNKpJCP79JWo/v5STSqe/G8Asabx4P79+cg0n9+ekfRoITKZjwMiU2jwPv3wlBIVpmt6cRRwStikw2evVYKWpoMxJB1dgLqNNTzmgzTlRzZiASQCbC12I1AF+Z8dILF0zznYuExmPqh8SGpUwfzAqANLhEOpPidPE8Jo9trs8Yodoik06SLck5AVJGVlvYnKRx6WmeTH7UxVTKlB8Ol9S3dI83IF9B+UfOXuI3cwiU6VGu7NWqOWzKSp0ViRfXu6c+J+U4V1rX1Psdr3VzypVpGHVeLZfYbevBoAodF4CyKbD0US+o4gOoZTcMLjl9JlNkbq4JWV8jOym4zuWAP8IsD6zTlgBYaDwnWPNufN4jsbXZX52OF5HrVIM8boJnqKvK9z5CbPKy6wSWRR4XPmdY/CEhoIQhACEIQAnmHxR2V2dVMSo7tTuv4Oo0Pqot/lnp8hbZ2amJovRfg4tfmp4hh4g2MA8G7SKSrG9oYR6FV6VQWdGynx6EeBFiPAxkPMCyeHjiPK9Xjy1JRZYK8eV5XpUjy1JS2WKVI+rStSrJCVYBYK/OSKTSup1PfX3/eSEqQCzp1PfoZISp79+hlbSqe/rH6dSUFmjx5X9+/L6yBTqR9Knv5QQlg+/pFK3v36GRg8HqEA5QC1jYE2BNjYFuWtheAZPG7Z2jUqlKOEemoJGZyvAcDyUddC0VtDdqq1O9bEAYqq47M5mIUKCza8SbdBYesqztDbFSplahk5d1RYc/xMxHLjeWuJ3SxD0g7Ykfaib/iOVUANwCBe9yOGnEazi9Xu/g+vhaxwXejG/DWXv5eJzY+6uKJHa4wBR+LIahY8+dgLjreb2jTVFCoLKBYCYrYOxto06g7avT7K17qc5JHAAMotNc1SbxpHj43LKUknJP0HalSWOwqGhqH82g/hH9z/AEEqMJSNWoEHDix6L70mrVQAANANBOh4kdhCEhoIQhACEIQAhCEAwvxO3Z7al9ppLerSHeAGr0xrw5leI8LjXSeQirPpieN/E3c84dziqC/cObuo/wAJyeNuSMfkdOBEjRGY5KkeV5XCpHUqyEssVePo8rFrR1K8ostFqR6nUlWK1o8taC2WqP7+UfWr79+sqkrR9K0pbLWnVkmnW9/SVVOr79+ElUqnvpIC0p1ffv5x9a3v35SpV48lb30lIWgqxnadar2TGgoepyDNYeZPPykM1vf+sodvYzHI4+zIj07cQe/fmGBI+gMN0jeNc0q+RVHH7U/CcPZr8e4VHqXt8zGsVUx9CqxdHrMVALIC6C+uUZR3bE2OltIycZtJlNwtM5WKi6Go1ui309Ybs7exD1BS7Ni4W7EnLYDW5JGhPlxPOcb82fUTcYuowa3r/b/wbLd3GYh0zV6Ypjgqm+flqQeA89ZY1KxJAAuSbADmTIL4qw1P1/WajdnZJX76qO+R3VP5QeZ8T9B6zslSPkTkpybSos9kYHsksfxHVj49PISdCEFCEIQAhCEAIQhACEIQAiKtMMpVgGVgQQRcEHQgg8RFwgHim/3w+fDZq+FBehqWTi9L9WQdeI59ZgBVn1VPLPiD8M8+bEYBQH1L0BordTT5K37vA8rHjDDXgeWLWjyV5V9oQSCCCCQQQQQRoQQdQQeUWtWDFluK0eSrKdMRJFOrKWy3StJKVJUJW9/WPJXgcxcU6smUq3v5/wB5S0qwPvwklKsGrLla8kJVHv34SmpVfGQtqbwHDVArU2NwGU90ow52N76Xtwi6Nwi5uolzi8dRqqaYrlGPOky5lI1+XG4lGuza6cMUpW/4mLZvDu6gnwvKLHfY6jdojNSJuSqDS56Dl/SWL7BBpJUoVT2q6kVG0a/IWHdInNu/3PdCKwpW6vxiP4zC42jWDIGrqwAzix8wf2NfThrNfhK75VDiz2Fwpza8gLDU8oxursHE1lADZz+ZiCKaHpm/MeHAX8J6VsHdmlh7MfvKv7Z5fwr+Xz4+M3FUeXPleTRpabrch7t7uZbVa473FU5L4t1bw5efDUwhKckqCEIQUIQhACEIQAhCEAIQhACEIQAhCEAxG/3w7pY8GrTIo4oDSpbu1LflqAcegYajxGk8I2/sXEYKp2WJplGP4TxRwOaONG8uI5gT6ukXaezaWIpmlXprUQ8VYAi44HwI5EaiDLimfJi1Y/TrT2Pb/wAFcNUOfCVqmHb9lvvaflqQ/rmM8/2v8Ldq0GulJMQvWk4On8D5W9ADBns2Uq1pIp1ZVY3CYui16mHr07cVelUUfMrIFXaV2zq2W/FTew8ukWVYm9zV0q4vYmx6ReI2wtFwrg6gEHTKQfEH0mUxeNFUhjcPooIKte3DQay1o7PxlVAFwlWvrYfcVja/PMBYSWdI4orVv89dUWG1WasVfD1SNO8hawuOY8+hnGfEtQYtSpVETXWzHTiVHO3nL3Y3wfxmIQdqlPCa3uzZ3t/8akj0LCem7s/DLDYUDtHqYhh/zCBTHlTXl4MWkq+p17XlVRS91r90eObu7EfaKGnRoM1mv2iqqoh42zmyjjw4z1XdH4XpQAOJqdo3EqC2UnxbmPAAeZnodGkqKFRQqjQBQAAPADhFypUYlNytbPYRRpKihUUKoFgAAAB4AcIuEJTAQhCAEIQgBCEIAQhCAEIQgBCEIAQhCAEIQgBCEIAQhCAEbfDoTcqpPiAY5CAISio4KB5ACLhCAEIQgBCEIAQhCAEIQgBCEIAQhCAEIQgH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http://t3.gstatic.com/images?q=tbn:ANd9GcQW7_N6_gIKOh0h7USfjWP134qMrFKlSIkzUK--8i7XbbOl9rrI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15" b="98643" l="3947" r="96930">
                        <a14:foregroundMark x1="67544" y1="30317" x2="67544" y2="30317"/>
                        <a14:foregroundMark x1="78947" y1="32127" x2="78947" y2="32127"/>
                        <a14:foregroundMark x1="78070" y1="14932" x2="78070" y2="14932"/>
                        <a14:foregroundMark x1="77193" y1="17647" x2="77193" y2="17647"/>
                        <a14:foregroundMark x1="83333" y1="45701" x2="83333" y2="45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252" y="4883025"/>
            <a:ext cx="1738836" cy="168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45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Copperplate Gothic Bold" pitchFamily="34" charset="0"/>
              </a:rPr>
              <a:t>Acceleration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219200"/>
            <a:ext cx="4648200" cy="5257800"/>
          </a:xfrm>
        </p:spPr>
        <p:txBody>
          <a:bodyPr/>
          <a:lstStyle/>
          <a:p>
            <a:pPr algn="ctr">
              <a:buNone/>
            </a:pPr>
            <a:r>
              <a:rPr lang="en-US" sz="2400" b="1" dirty="0" smtClean="0">
                <a:latin typeface="Candara" pitchFamily="34" charset="0"/>
              </a:rPr>
              <a:t>Acceleration is the rate at which velocity changes.</a:t>
            </a:r>
          </a:p>
          <a:p>
            <a:pPr algn="ctr"/>
            <a:endParaRPr lang="en-US" sz="2400" b="1" dirty="0" smtClean="0">
              <a:latin typeface="Candara" pitchFamily="34" charset="0"/>
            </a:endParaRPr>
          </a:p>
          <a:p>
            <a:pPr algn="ctr">
              <a:buNone/>
            </a:pPr>
            <a:r>
              <a:rPr lang="en-US" sz="2400" b="1" dirty="0" smtClean="0">
                <a:latin typeface="Candara" pitchFamily="34" charset="0"/>
              </a:rPr>
              <a:t>Velocity changes if speed changes, if direction changes or if both change</a:t>
            </a:r>
          </a:p>
          <a:p>
            <a:pPr algn="ctr"/>
            <a:endParaRPr lang="en-US" sz="2400" b="1" dirty="0" smtClean="0">
              <a:latin typeface="Candara" pitchFamily="34" charset="0"/>
            </a:endParaRPr>
          </a:p>
          <a:p>
            <a:pPr algn="ctr">
              <a:buNone/>
            </a:pPr>
            <a:r>
              <a:rPr lang="en-US" sz="2400" b="1" dirty="0" smtClean="0">
                <a:latin typeface="Candara" pitchFamily="34" charset="0"/>
              </a:rPr>
              <a:t>So…an object accelerates if its speed, direction or both change!</a:t>
            </a:r>
          </a:p>
        </p:txBody>
      </p:sp>
      <p:pic>
        <p:nvPicPr>
          <p:cNvPr id="5" name="Picture 4" descr="http://www.sportsfunny.com/funny-pictures/funny-winter-olympics/funny-speed-skating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91916"/>
            <a:ext cx="4652211" cy="510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6402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latin typeface="Candara" pitchFamily="34" charset="0"/>
              </a:rPr>
              <a:t>Increase </a:t>
            </a:r>
            <a:r>
              <a:rPr lang="en-US" dirty="0" smtClean="0">
                <a:latin typeface="Candara" pitchFamily="34" charset="0"/>
              </a:rPr>
              <a:t>in velocity is </a:t>
            </a:r>
            <a:r>
              <a:rPr lang="en-US" b="1" dirty="0" smtClean="0">
                <a:solidFill>
                  <a:srgbClr val="7030A0"/>
                </a:solidFill>
                <a:latin typeface="Candara" pitchFamily="34" charset="0"/>
              </a:rPr>
              <a:t>positive acceleration</a:t>
            </a:r>
          </a:p>
          <a:p>
            <a:pPr algn="ctr">
              <a:buNone/>
            </a:pPr>
            <a:r>
              <a:rPr lang="en-US" b="1" dirty="0" smtClean="0">
                <a:latin typeface="Candara" pitchFamily="34" charset="0"/>
              </a:rPr>
              <a:t>Decrease</a:t>
            </a:r>
            <a:r>
              <a:rPr lang="en-US" dirty="0" smtClean="0">
                <a:latin typeface="Candara" pitchFamily="34" charset="0"/>
              </a:rPr>
              <a:t> in velocity </a:t>
            </a:r>
            <a:r>
              <a:rPr lang="en-US" b="1" dirty="0" smtClean="0">
                <a:solidFill>
                  <a:srgbClr val="7030A0"/>
                </a:solidFill>
                <a:latin typeface="Candara" pitchFamily="34" charset="0"/>
              </a:rPr>
              <a:t>negative acceleration</a:t>
            </a:r>
          </a:p>
          <a:p>
            <a:pPr algn="ctr">
              <a:buNone/>
            </a:pPr>
            <a:r>
              <a:rPr lang="en-US" b="1" dirty="0" smtClean="0">
                <a:latin typeface="Candara" pitchFamily="34" charset="0"/>
              </a:rPr>
              <a:t>(also called </a:t>
            </a:r>
            <a:r>
              <a:rPr lang="en-US" b="1" dirty="0" smtClean="0">
                <a:solidFill>
                  <a:srgbClr val="7030A0"/>
                </a:solidFill>
                <a:latin typeface="Candara" pitchFamily="34" charset="0"/>
              </a:rPr>
              <a:t>deceleration</a:t>
            </a:r>
            <a:r>
              <a:rPr lang="en-US" b="1" dirty="0" smtClean="0">
                <a:latin typeface="Candara" pitchFamily="34" charset="0"/>
              </a:rPr>
              <a:t>)</a:t>
            </a:r>
          </a:p>
          <a:p>
            <a:pPr algn="ctr">
              <a:buNone/>
            </a:pPr>
            <a:r>
              <a:rPr lang="en-US" dirty="0" smtClean="0">
                <a:latin typeface="Candara" pitchFamily="34" charset="0"/>
              </a:rPr>
              <a:t>The faster velocity changes the greater the acceleration!</a:t>
            </a:r>
          </a:p>
        </p:txBody>
      </p:sp>
      <p:pic>
        <p:nvPicPr>
          <p:cNvPr id="20483" name="Picture 2" descr="http://images.cheezburger.com/completestore/2009/9/7/1289678765441813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643952"/>
            <a:ext cx="7467600" cy="306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Most common reference point: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6433" y="1710636"/>
            <a:ext cx="4704523" cy="77414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300" dirty="0" smtClean="0"/>
              <a:t>The surface of the E</a:t>
            </a:r>
            <a:r>
              <a:rPr lang="en-US" dirty="0" smtClean="0"/>
              <a:t>arth!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96434" y="5813046"/>
            <a:ext cx="454991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But the Earth is not still…</a:t>
            </a:r>
            <a:endParaRPr lang="en-US" sz="2800" dirty="0"/>
          </a:p>
        </p:txBody>
      </p:sp>
      <p:pic>
        <p:nvPicPr>
          <p:cNvPr id="5" name="Picture 4" descr="earth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652" y="2897899"/>
            <a:ext cx="2459934" cy="222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4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How to calculate acceleration: 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1788326"/>
            <a:ext cx="9183662" cy="1046440"/>
            <a:chOff x="342440" y="2049936"/>
            <a:chExt cx="8196070" cy="1046440"/>
          </a:xfrm>
        </p:grpSpPr>
        <p:sp>
          <p:nvSpPr>
            <p:cNvPr id="4" name="TextBox 3"/>
            <p:cNvSpPr txBox="1"/>
            <p:nvPr/>
          </p:nvSpPr>
          <p:spPr>
            <a:xfrm>
              <a:off x="342440" y="2311546"/>
              <a:ext cx="25247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oper Black" panose="0208090404030B020404" pitchFamily="18" charset="0"/>
                </a:rPr>
                <a:t>Acceleration = </a:t>
              </a:r>
              <a:endParaRPr lang="en-US" sz="2800" dirty="0">
                <a:latin typeface="Cooper Black" panose="0208090404030B0204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77043" y="2049936"/>
              <a:ext cx="56614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 smtClean="0">
                  <a:latin typeface="Cooper Black" panose="0208090404030B020404" pitchFamily="18" charset="0"/>
                </a:rPr>
                <a:t>Final velocity  –  Starting velocity</a:t>
              </a:r>
              <a:endParaRPr lang="en-US" sz="2800" u="sng" dirty="0">
                <a:latin typeface="Cooper Black" panose="0208090404030B0204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59560" y="2573156"/>
              <a:ext cx="53065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oper Black" panose="0208090404030B020404" pitchFamily="18" charset="0"/>
                </a:rPr>
                <a:t>Time it takes to change velocity</a:t>
              </a:r>
              <a:endParaRPr lang="en-US" sz="2800" dirty="0">
                <a:latin typeface="Cooper Black" panose="0208090404030B0204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328776" y="2968793"/>
            <a:ext cx="2310303" cy="1123384"/>
            <a:chOff x="1978925" y="3341399"/>
            <a:chExt cx="1869742" cy="1123384"/>
          </a:xfrm>
        </p:grpSpPr>
        <p:sp>
          <p:nvSpPr>
            <p:cNvPr id="7" name="TextBox 6"/>
            <p:cNvSpPr txBox="1"/>
            <p:nvPr/>
          </p:nvSpPr>
          <p:spPr>
            <a:xfrm>
              <a:off x="1978925" y="3603009"/>
              <a:ext cx="750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A  =  </a:t>
              </a:r>
              <a:endParaRPr lang="en-US" sz="32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18261" y="3341399"/>
              <a:ext cx="10304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 dirty="0" smtClean="0">
                  <a:sym typeface="Symbol"/>
                </a:rPr>
                <a:t> V</a:t>
              </a:r>
              <a:endParaRPr lang="en-US" sz="3200" b="1" u="sng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18261" y="3880008"/>
              <a:ext cx="668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ym typeface="Symbol"/>
                </a:rPr>
                <a:t> T</a:t>
              </a:r>
              <a:endParaRPr lang="en-US" sz="3200" b="1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59308" y="4315836"/>
            <a:ext cx="8707272" cy="10772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ym typeface="Symbol"/>
              </a:rPr>
              <a:t>“” is the Greek letter “delta” and in math it means “the change in” </a:t>
            </a:r>
            <a:endParaRPr lang="en-US" sz="32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4653883" y="5513696"/>
            <a:ext cx="1173708" cy="1046440"/>
            <a:chOff x="4838129" y="5252086"/>
            <a:chExt cx="1173708" cy="1046440"/>
          </a:xfrm>
        </p:grpSpPr>
        <p:sp>
          <p:nvSpPr>
            <p:cNvPr id="11" name="TextBox 10"/>
            <p:cNvSpPr txBox="1"/>
            <p:nvPr/>
          </p:nvSpPr>
          <p:spPr>
            <a:xfrm>
              <a:off x="4838129" y="5252086"/>
              <a:ext cx="11737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 smtClean="0">
                  <a:sym typeface="Symbol"/>
                </a:rPr>
                <a:t>D</a:t>
              </a:r>
              <a:endParaRPr lang="en-US" sz="2800" u="sng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38129" y="5775306"/>
              <a:ext cx="8052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ym typeface="Symbol"/>
                </a:rPr>
                <a:t>T</a:t>
              </a:r>
              <a:endParaRPr lang="en-US" sz="28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16785" y="5788314"/>
            <a:ext cx="3739486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So then what is this? </a:t>
            </a:r>
            <a:r>
              <a:rPr lang="en-US" sz="2800" dirty="0" smtClean="0">
                <a:sym typeface="Symbol"/>
              </a:rPr>
              <a:t>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732057" y="5788314"/>
            <a:ext cx="2954743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Speed (velocity)!!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58439" y="249240"/>
            <a:ext cx="5585350" cy="81121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UNITS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2888" y="1285874"/>
            <a:ext cx="81010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oper Black" panose="0208090404030B020404" pitchFamily="18" charset="0"/>
              </a:rPr>
              <a:t>If the </a:t>
            </a:r>
            <a:r>
              <a:rPr lang="en-US" sz="28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velocity</a:t>
            </a:r>
            <a:r>
              <a:rPr lang="en-US" sz="2800" dirty="0" smtClean="0">
                <a:latin typeface="Cooper Black" panose="0208090404030B020404" pitchFamily="18" charset="0"/>
              </a:rPr>
              <a:t> is in </a:t>
            </a:r>
            <a:r>
              <a:rPr lang="en-US" sz="3200" b="1" dirty="0" smtClean="0">
                <a:solidFill>
                  <a:srgbClr val="7030A0"/>
                </a:solidFill>
                <a:latin typeface="Cooper Black" panose="0208090404030B020404" pitchFamily="18" charset="0"/>
              </a:rPr>
              <a:t>meters/second</a:t>
            </a:r>
            <a:r>
              <a:rPr lang="en-US" sz="2800" dirty="0" smtClean="0">
                <a:latin typeface="Cooper Black" panose="0208090404030B020404" pitchFamily="18" charset="0"/>
              </a:rPr>
              <a:t> (m/s) </a:t>
            </a:r>
          </a:p>
          <a:p>
            <a:r>
              <a:rPr lang="en-US" sz="2800" dirty="0" smtClean="0">
                <a:latin typeface="Cooper Black" panose="0208090404030B020404" pitchFamily="18" charset="0"/>
              </a:rPr>
              <a:t>and the </a:t>
            </a:r>
            <a:r>
              <a:rPr lang="en-US" sz="28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time</a:t>
            </a:r>
            <a:r>
              <a:rPr lang="en-US" sz="2800" dirty="0" smtClean="0">
                <a:latin typeface="Cooper Black" panose="0208090404030B020404" pitchFamily="18" charset="0"/>
              </a:rPr>
              <a:t> is in </a:t>
            </a:r>
            <a:r>
              <a:rPr lang="en-US" sz="3200" b="1" dirty="0" smtClean="0">
                <a:solidFill>
                  <a:srgbClr val="7030A0"/>
                </a:solidFill>
                <a:latin typeface="Cooper Black" panose="0208090404030B020404" pitchFamily="18" charset="0"/>
              </a:rPr>
              <a:t>seconds</a:t>
            </a:r>
            <a:r>
              <a:rPr lang="en-US" sz="2800" dirty="0" smtClean="0">
                <a:latin typeface="Cooper Black" panose="0208090404030B020404" pitchFamily="18" charset="0"/>
              </a:rPr>
              <a:t> (s):</a:t>
            </a:r>
            <a:endParaRPr lang="en-US" sz="2800" dirty="0">
              <a:latin typeface="Cooper Black" panose="0208090404030B0204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7218" y="2820555"/>
            <a:ext cx="1869742" cy="1046440"/>
            <a:chOff x="1978925" y="3341399"/>
            <a:chExt cx="1869742" cy="1046440"/>
          </a:xfrm>
        </p:grpSpPr>
        <p:sp>
          <p:nvSpPr>
            <p:cNvPr id="7" name="TextBox 6"/>
            <p:cNvSpPr txBox="1"/>
            <p:nvPr/>
          </p:nvSpPr>
          <p:spPr>
            <a:xfrm>
              <a:off x="1978925" y="3603009"/>
              <a:ext cx="7506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  =  </a:t>
              </a:r>
              <a:endParaRPr lang="en-US" sz="2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18261" y="3341399"/>
              <a:ext cx="10304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 smtClean="0">
                  <a:sym typeface="Symbol"/>
                </a:rPr>
                <a:t> V</a:t>
              </a:r>
              <a:endParaRPr lang="en-US" sz="2800" u="sng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18261" y="3864619"/>
              <a:ext cx="6687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ym typeface="Symbol"/>
                </a:rPr>
                <a:t> T</a:t>
              </a:r>
              <a:endParaRPr lang="en-US" sz="28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725285" y="2740815"/>
            <a:ext cx="1757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/>
              <a:t>m / s</a:t>
            </a:r>
          </a:p>
          <a:p>
            <a:pPr algn="ctr"/>
            <a:r>
              <a:rPr lang="en-US" sz="3600" dirty="0"/>
              <a:t>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72054" y="2944730"/>
            <a:ext cx="1757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m/s/s</a:t>
            </a:r>
            <a:endParaRPr lang="en-US" sz="3600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153785" y="3340979"/>
            <a:ext cx="57150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00539" y="3340979"/>
            <a:ext cx="57150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4747" y="4357264"/>
            <a:ext cx="8801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Interpretation</a:t>
            </a:r>
            <a:r>
              <a:rPr lang="en-US" sz="40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: </a:t>
            </a:r>
          </a:p>
          <a:p>
            <a:r>
              <a:rPr lang="en-US" sz="4000" i="1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the speed increases </a:t>
            </a:r>
            <a:r>
              <a:rPr lang="en-US" i="1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_____</a:t>
            </a:r>
            <a:r>
              <a:rPr lang="en-US" sz="4000" i="1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</a:t>
            </a:r>
            <a:r>
              <a:rPr lang="en-US" sz="4000" b="1" i="1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m/s</a:t>
            </a:r>
            <a:r>
              <a:rPr lang="en-US" sz="4000" i="1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each </a:t>
            </a:r>
            <a:r>
              <a:rPr lang="en-US" sz="4000" b="1" i="1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second</a:t>
            </a:r>
            <a:endParaRPr lang="en-US" sz="4000" b="1" i="1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43787" y="2944729"/>
            <a:ext cx="1228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m/s</a:t>
            </a:r>
            <a:r>
              <a:rPr lang="en-US" sz="3600" b="1" baseline="30000" dirty="0" smtClean="0"/>
              <a:t>2</a:t>
            </a:r>
            <a:endParaRPr lang="en-US" sz="3600" b="1" baseline="300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615118" y="3267895"/>
            <a:ext cx="57150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30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787445" y="846138"/>
            <a:ext cx="539791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Lets try a calculation…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0138"/>
            <a:ext cx="8229600" cy="3756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A boy is riding his bike at a velocity of </a:t>
            </a:r>
            <a:r>
              <a:rPr lang="en-US" dirty="0" smtClean="0">
                <a:solidFill>
                  <a:srgbClr val="FF0000"/>
                </a:solidFill>
              </a:rPr>
              <a:t>1m/s north</a:t>
            </a:r>
            <a:r>
              <a:rPr lang="en-US" dirty="0" smtClean="0">
                <a:solidFill>
                  <a:schemeClr val="tx1"/>
                </a:solidFill>
              </a:rPr>
              <a:t>. He then speeds up over the next 4 seconds to a final velocity of </a:t>
            </a:r>
            <a:r>
              <a:rPr lang="en-US" dirty="0" smtClean="0">
                <a:solidFill>
                  <a:srgbClr val="FF0000"/>
                </a:solidFill>
              </a:rPr>
              <a:t>5m/s north. </a:t>
            </a:r>
            <a:r>
              <a:rPr lang="en-US" dirty="0" smtClean="0">
                <a:solidFill>
                  <a:schemeClr val="tx1"/>
                </a:solidFill>
              </a:rPr>
              <a:t>What was his acceleration?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                           </a:t>
            </a:r>
            <a:r>
              <a:rPr lang="en-US" u="sng" dirty="0" smtClean="0">
                <a:solidFill>
                  <a:srgbClr val="FF0000"/>
                </a:solidFill>
              </a:rPr>
              <a:t>5m/s- 1m/s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                                       4s                     </a:t>
            </a: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5486400" y="4953000"/>
            <a:ext cx="363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=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19799" y="4953000"/>
            <a:ext cx="18558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1m/s² </a:t>
            </a:r>
            <a:r>
              <a:rPr lang="en-US" sz="2400" b="1" dirty="0" smtClean="0">
                <a:latin typeface="Calibri" pitchFamily="34" charset="0"/>
              </a:rPr>
              <a:t>north</a:t>
            </a:r>
            <a:endParaRPr lang="en-US" sz="2400" b="1" dirty="0">
              <a:latin typeface="Calibri" pitchFamily="34" charset="0"/>
            </a:endParaRPr>
          </a:p>
        </p:txBody>
      </p:sp>
      <p:pic>
        <p:nvPicPr>
          <p:cNvPr id="1026" name="Picture 2" descr="http://www.nutsbike.com/wp-content/uploads/2009/08/bike_carto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030" y="465138"/>
            <a:ext cx="184785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58439" y="249240"/>
            <a:ext cx="5585350" cy="81121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UNITS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2888" y="1421543"/>
            <a:ext cx="8801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oper Black" panose="0208090404030B020404" pitchFamily="18" charset="0"/>
              </a:rPr>
              <a:t>What if the </a:t>
            </a:r>
            <a:r>
              <a:rPr lang="en-US" sz="28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velocity</a:t>
            </a:r>
            <a:r>
              <a:rPr lang="en-US" sz="2800" dirty="0" smtClean="0">
                <a:latin typeface="Cooper Black" panose="0208090404030B020404" pitchFamily="18" charset="0"/>
              </a:rPr>
              <a:t> is in </a:t>
            </a:r>
            <a:r>
              <a:rPr lang="en-US" sz="3200" dirty="0" smtClean="0">
                <a:solidFill>
                  <a:srgbClr val="7030A0"/>
                </a:solidFill>
                <a:latin typeface="Cooper Black" panose="0208090404030B020404" pitchFamily="18" charset="0"/>
              </a:rPr>
              <a:t>kilometers/hour</a:t>
            </a:r>
            <a:r>
              <a:rPr lang="en-US" sz="2800" dirty="0" smtClean="0">
                <a:latin typeface="Cooper Black" panose="0208090404030B020404" pitchFamily="18" charset="0"/>
              </a:rPr>
              <a:t> (km/h) </a:t>
            </a:r>
            <a:r>
              <a:rPr lang="en-US" sz="2800" dirty="0" smtClean="0">
                <a:latin typeface="Cooper Black" panose="0208090404030B020404" pitchFamily="18" charset="0"/>
              </a:rPr>
              <a:t>and </a:t>
            </a:r>
            <a:r>
              <a:rPr lang="en-US" sz="2800" dirty="0" smtClean="0">
                <a:latin typeface="Cooper Black" panose="0208090404030B020404" pitchFamily="18" charset="0"/>
              </a:rPr>
              <a:t>the </a:t>
            </a:r>
            <a:r>
              <a:rPr lang="en-US" sz="28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time</a:t>
            </a:r>
            <a:r>
              <a:rPr lang="en-US" sz="2800" dirty="0" smtClean="0">
                <a:latin typeface="Cooper Black" panose="0208090404030B020404" pitchFamily="18" charset="0"/>
              </a:rPr>
              <a:t> is in </a:t>
            </a:r>
            <a:r>
              <a:rPr lang="en-US" sz="3200" dirty="0" smtClean="0">
                <a:solidFill>
                  <a:srgbClr val="7030A0"/>
                </a:solidFill>
                <a:latin typeface="Cooper Black" panose="0208090404030B020404" pitchFamily="18" charset="0"/>
              </a:rPr>
              <a:t>seconds</a:t>
            </a:r>
            <a:r>
              <a:rPr lang="en-US" sz="2800" dirty="0" smtClean="0">
                <a:latin typeface="Cooper Black" panose="0208090404030B020404" pitchFamily="18" charset="0"/>
              </a:rPr>
              <a:t> (s):</a:t>
            </a:r>
            <a:endParaRPr lang="en-US" sz="2800" dirty="0">
              <a:latin typeface="Cooper Black" panose="0208090404030B0204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41895" y="3122936"/>
            <a:ext cx="1869742" cy="1046440"/>
            <a:chOff x="1978925" y="3341399"/>
            <a:chExt cx="1869742" cy="1046440"/>
          </a:xfrm>
        </p:grpSpPr>
        <p:sp>
          <p:nvSpPr>
            <p:cNvPr id="7" name="TextBox 6"/>
            <p:cNvSpPr txBox="1"/>
            <p:nvPr/>
          </p:nvSpPr>
          <p:spPr>
            <a:xfrm>
              <a:off x="1978925" y="3603009"/>
              <a:ext cx="7506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  =  </a:t>
              </a:r>
              <a:endParaRPr lang="en-US" sz="2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18261" y="3341399"/>
              <a:ext cx="10304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 smtClean="0">
                  <a:sym typeface="Symbol"/>
                </a:rPr>
                <a:t> V</a:t>
              </a:r>
              <a:endParaRPr lang="en-US" sz="2800" u="sng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18261" y="3864619"/>
              <a:ext cx="6687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ym typeface="Symbol"/>
                </a:rPr>
                <a:t> T</a:t>
              </a:r>
              <a:endParaRPr lang="en-US" sz="28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328986" y="3126293"/>
            <a:ext cx="1757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/>
              <a:t>k</a:t>
            </a:r>
            <a:r>
              <a:rPr lang="en-US" sz="3600" u="sng" dirty="0" smtClean="0"/>
              <a:t>m / h</a:t>
            </a:r>
          </a:p>
          <a:p>
            <a:pPr algn="ctr"/>
            <a:r>
              <a:rPr lang="en-US" sz="3600" dirty="0" smtClean="0"/>
              <a:t>S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5900739" y="3322990"/>
            <a:ext cx="262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km/h/s</a:t>
            </a:r>
            <a:endParaRPr lang="en-US" sz="3600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600325" y="3646156"/>
            <a:ext cx="57150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372099" y="3646156"/>
            <a:ext cx="57150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2888" y="4585439"/>
            <a:ext cx="8801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Interpretation: </a:t>
            </a:r>
          </a:p>
          <a:p>
            <a:r>
              <a:rPr lang="en-US" sz="3600" i="1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the speed increases </a:t>
            </a:r>
            <a:r>
              <a:rPr lang="en-US" sz="2000" i="1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____</a:t>
            </a:r>
            <a:r>
              <a:rPr lang="en-US" sz="3600" i="1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km/h each second</a:t>
            </a:r>
            <a:endParaRPr lang="en-US" sz="3600" i="1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61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52400" y="642938"/>
            <a:ext cx="4233862" cy="76835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NOW YOU TRY…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52298"/>
            <a:ext cx="8229600" cy="27014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en-US" dirty="0" smtClean="0">
                <a:latin typeface="Candara" pitchFamily="34" charset="0"/>
              </a:rPr>
              <a:t>Suppose a car is </a:t>
            </a:r>
            <a:r>
              <a:rPr lang="en-US" dirty="0" smtClean="0">
                <a:solidFill>
                  <a:srgbClr val="FF0000"/>
                </a:solidFill>
                <a:latin typeface="Candara" pitchFamily="34" charset="0"/>
              </a:rPr>
              <a:t>stopped</a:t>
            </a:r>
            <a:r>
              <a:rPr lang="en-US" dirty="0" smtClean="0">
                <a:latin typeface="Candara" pitchFamily="34" charset="0"/>
              </a:rPr>
              <a:t> at a red light. When the red light turns green the car accelerates to a speed of </a:t>
            </a:r>
            <a:r>
              <a:rPr lang="en-US" dirty="0" smtClean="0">
                <a:solidFill>
                  <a:srgbClr val="FF0000"/>
                </a:solidFill>
                <a:latin typeface="Candara" pitchFamily="34" charset="0"/>
              </a:rPr>
              <a:t>60 km/h </a:t>
            </a:r>
            <a:r>
              <a:rPr lang="en-US" dirty="0" smtClean="0">
                <a:solidFill>
                  <a:schemeClr val="tx1"/>
                </a:solidFill>
                <a:latin typeface="Candara" pitchFamily="34" charset="0"/>
              </a:rPr>
              <a:t>in a northward direction</a:t>
            </a:r>
            <a:r>
              <a:rPr lang="en-US" dirty="0" smtClean="0">
                <a:latin typeface="Candara" pitchFamily="34" charset="0"/>
              </a:rPr>
              <a:t>. The car takes </a:t>
            </a:r>
            <a:r>
              <a:rPr lang="en-US" dirty="0" smtClean="0">
                <a:solidFill>
                  <a:srgbClr val="FF0000"/>
                </a:solidFill>
                <a:latin typeface="Candara" pitchFamily="34" charset="0"/>
              </a:rPr>
              <a:t>10 seconds </a:t>
            </a:r>
            <a:r>
              <a:rPr lang="en-US" dirty="0" smtClean="0">
                <a:latin typeface="Candara" pitchFamily="34" charset="0"/>
              </a:rPr>
              <a:t>to reach this speed. What is the car’s acceleration? 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4452" y="5661708"/>
            <a:ext cx="367234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/>
              <a:t>6km/h/s </a:t>
            </a:r>
            <a:r>
              <a:rPr lang="en-US" sz="3600" dirty="0"/>
              <a:t>NORTH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4619" y="5384711"/>
            <a:ext cx="3554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/>
              <a:t>60 km/h – 0 km/h</a:t>
            </a:r>
          </a:p>
          <a:p>
            <a:r>
              <a:rPr lang="en-US" sz="3600" dirty="0" smtClean="0"/>
              <a:t>             10 s</a:t>
            </a:r>
            <a:endParaRPr lang="en-US" sz="3600" dirty="0"/>
          </a:p>
        </p:txBody>
      </p:sp>
      <p:sp>
        <p:nvSpPr>
          <p:cNvPr id="2" name="AutoShape 2" descr="data:image/jpeg;base64,/9j/4AAQSkZJRgABAQAAAQABAAD/2wCEAAkGBhIQDw0PEBATDw8PDQ0NDA0PEhIPDw0MFBAVFBQQFBIXGyYeFxkkGRQSHy8gIycpLC0sFR4xNjAqNSYsLikBCQoKDgwOFA8PGikcHBwpLSkpKSkpKSkpKSkpKSkpKSkpKSktKSkpKSksKTAsKSkpKSwqLCkpKSwpKSkpKSksKf/AABEIAKsBJgMBIgACEQEDEQH/xAAcAAABBQEBAQAAAAAAAAAAAAAAAQIDBAYFBwj/xABHEAABAgIFCAYHBwMDAwUAAAABAAIDEQQSE1GRBRQhMVJhodEGQXGSouEHFSJTYoHwMkJDk7HB0iNyghYz4heywggkZHSj/8QAGAEBAQEBAQAAAAAAAAAAAAAAAAECAwT/xAAjEQEAAgIBBAIDAQAAAAAAAAAAARECEhMhMUFRBGEDFKEy/9oADAMBAAIRAxEAPwDTWQvOKLMXnFOqC84pag34rwvSZZC84jklshecRyTqovOKKovOPkgbYi88OSLEXnhyT6ovOI5Iqi84jkgjsReeHJLYi88OSfVF5xHJFUXnhyQNsfiPh5Isfid4eSdVF54ckVd54ckQ2y+I+Hkiy3nw8k6pvPh5Iqbz4eSBtlvPh5Ist58PJOqfEfDyRU3nw8kU2y3nw8kllvPh5J9TefDyRU+I+HkgZZbzw5JRB3nhyTrP4jw5JbPecByQMsd5wCLHecAn1Pi4BFXfwCBlj8XAIsd/AKSpv4BFTfwCCOx38Alsd/BPqb+ASVN/AIGWO/h5pbLfw806pv4Iqb+CIZZ7+Hmiz38PNPqb+Hmipv4eaKZZb+Hmkst/DzUlnv4eaKm/h5oIrHfw80WO/h5qWpv4eaSob+HmgjsTtcPNFibxh5qQsN4w80lmbxgeaCOyN4w80WZ2hh5qSzN4wPNNsjeMPNER2ZvGHmlTrPeMPNCB9UXnFFUXnFN0b8SjR9EoHVRecfJFTecRyTNH0UujfigdZi84jkipvOI5JNG/FAIvOKB1XecRyRV3nEck3RecfJGi84jkinVN54ckVd58PJNkLziOSSQvOLeSIfV+I+HkkqfEfDyTZfE7Fv8AFFX4neH+KKdU+I+Hkip8R8PJNq/E7w/xRL4j4f4oH1PiPh5Iq/EfDyTQPiPh5I/yPh5IHVfiPh5JavxHBvJNl8R8PJEviPh5Ih1X4jg3klq/EcByTD/cfDyQB8R8PJA+r8RwHJFXecAm/wCRwbyRL4jg3kgdV3nAJKm/gEkviOA5JJfEcAgdV38Airv4JsviOARL4jgEC1d/AIqm/gmy+LgES+LgEDqpv4Japv4eaZI7XAc0SO14fNA+qb+Hmiqb+HmmyO14fNJI7Xh80U6odoYeaQsO0O75pNO0O75okdod3zRBUO0O6eaSodod3/kgg7Q7vmmyO0O75oFqHaHd/wCSEkjtDu+aEGdtY3vHYt5JbWN7x3h5ItQltQo0S2je8d4eSLaN7x3g5ItQltAhRLeP712DP4oziP712EP+KW0G5FqFQmcx/enCH/FLnMf3pwh/xRaD6KK4+ihQzmP704Q/4ozqP7w92H/FFcItAhQzuP7w92H/ABRncf3h7sP+KLQItW7sUKGeR/eHuQ+SXPY/vPBD5JLRu7FFo3dihRc9j7fgh8kZ9H2/AzkktG/RS2jfooA02Pt+BnJJnsf3ngZyRXb9FFdv0Usomex9vwMRnsfbH5bUtdv0UV2/RSyhn9I2x+W1L6wpG2Py2pKzfoorN+illF9YUjbH5YS+saRtN/LHNNrBFYIUd6xj7Te4OaPWMfab3PNNrBFYIUd6yj3t7nmj1lHvb3PNMrBEwliT1lHvb3fNL60jfD3TzUVYIrBBN61jfB3TzR61i3N7p5qGsEVggm9bRbm4Hmj1tFubgeahmEkxvUKWPW0W5uB5pPWsXZbg7moJjeiY3oUm9aRbm4O5pVBMIQotQIqBKiSobZhJZBP+aT5oG2IRYhPlvQEDLEIsApPmj5qiOwCLBSIkgjzcIzcXBSSQgjzcXDAIzcXDAKRKiIs2bsjAJc3FwwC6lC6P0iNIthENP34n9NmJ1/Ka0WTegsN4NpHcXiVZjGhtXvTmN61GMyk5RDE5uLhgEmbC4YBelt6B0UD75N7nk8BJRu6Bwep0v8Z/qVrjyTeHnGbNuGARmwuGAXob+gDOqLiwc1H/AKAHvR3PNOPJN4efvhNAmQALyAkZCB01ZdrQCd8luaJ6N2tiRHxY5i1j/R9moIIkZtaAeOvRrVXKXRAwjqiOaQTXhmsB2gt0YqThMLvDI2DbhgEGjt2RgF2n5GHVFI3PZL9CVC7Ir+pzHfMtPiAWKlq4crNm7IwCM2bsjALoOyVFH4ZP9pa//tJUOZRNVm+d1R3JC1awbsjAIsG3DAKyaFEGuHEHax3JROhEawR2iSCPNxd+iM3bcnhv1NFX6mopubC5Gbi5OkjSgZYC7iiwF3Ep+lLpREdgLuJ5osBdxPNSIkio7AXcTzQpJJEEWew9tuIRnjNtuIS5uEZuFeiEztm23EJc7ZttxCM3CM2CAztm23EJc6ZtNxCTNhcMEZq24YBAucs2xiEuct2xiE3M27IwC6GSui0Skn+lCFWcjEcA2GP8paewTViLLUs4btDFFu3aC3uTfRpAbIxzau62tAhsG7RpOIVzKHRyHDDGUWiUZtadrHiwmxbJglqadLnGeiZA0FdOOWN3m1u3aGIXTyRkaLSXNENpqEgOjVTZsHWa2o9gXoNF6M0YBrnQocVwka74ULXeGtaAF0IsZrRKYEtQHJZ1iE3Zl3QCFWh/1XNhtaa7dBiRYhOsu1NAuA6zpXXoeSaPA/2oTaw/Ed7T5/3H9kUmmVRWc4Nbe4hoxKrQbeN/tgQYfv4g0uHwQ9Z7SQO1ajr2Ym/KxlKmNa0F7g2ZkL/kNZVGHRDJ0VxdR2tmRSYrxCqMvqfyIG5c/ph0mo+RYIjuhRaTHf7MOK5ri2vc6LKqz+1uk8V4Z0n9ItJprw+kutGGT4VGaSyjw9xYPtHq0z+a3EUuONva6d6W6Ixxh0VsXKUZoDHOo7QIRI2ohkNc9Q61kulfpoyjRgwmiQKNak2UOIYkWMWDW7qbLq7V5hG6fUwiqIxhtGgMhksaBcGgyCrZ3Ejw3xIznRSAbNpnodfMAnr1aFbl1j8WM3U/xsYfpkyzHrVI0GFKUwIUMEA9oK5kX0v5YmRnpmHFpqMhdXWJNWYgQoomIcJ5rSmahEzLgpPVVKe9pdDcXSY2bqoMmgNaNfU0AfJacoq30h6Kcr0ilZOMalRXRoucyrukJNqwzVAAGj2iuzlbpa2hxYTKVDMOFFcGMpTXV4TXHQK+gFoxkuL6JIFXJTAdZpUSfaHNb/4rrdPMmikUKNCq13Eew0CZnuAWZmoiSY6zDoxsowHPhwntBfEcWhjmtcQarnCtsghjiDuQMjUeIKwhymSJtm0ggyIl2grgUPJlMfQ6K6UMUhtHozWik2jmQyIZD3OY1tYPNd7TJ2qXWFp8nMe1rhEaxpLy6UMuLdIBJm7TpdWPzV7s9nPidFYZ+y947ZOH6Jo6PPYDUjGYaag0sBdLQCQTIT3LuzTZadak4wXLmQqDSG/jg9sz+oVyFCi/fe1w/s18VYLhemmM28J0g6oouToTvtQobv7mNP7Li5Q6MwXE/wDtoIH3XNe+C/Boku6aUy9MMZh6ziR+6TMSsWwuUuhERra8FpcBrhl4c6XwmQn2LMRG1SWuBa5pk5rtDmm4g6l7IKQ29cHpfkqBSaPErMaYrBXhPkKwcPuzuImJLnljj4luMp8vN6wSVh9FV/V7NluCPVzNluAXJ0WKwv4orBVvVzNhuARmDNluCCzWQq2YM2RglToJayKybWRWQOrpayZXS10Dg5WqBQIkd4hwml7jdqaL3HqCXJVAt3htYMaC2u+U5TMgAL+S9TyNkyFR2GHDbIgze46XxLnk9f6DUt4Y7M5ZU4uRugcOHJ1INs/XU1Qmns1u+ejctSxgaAAAABIAaABcAoI2UGNNWtN2gVG6XTOoG75qGkU2KPsUcuPUHRGMnuGtd4qOzjNyvppUDKVVhtdGAhuIm5latVN0+tY3pr6TYVBgucNLvsw2iVZ77hd29STlBTWwaIIbG14hmGgPdWADj1mSje6j7YnfWmQb18z5a6YU+nExKRS3UeC/2ocCESC5nUZAiY3ucJ9QXEZEquBh0qkQ39TjPSf8X1sAVKhX1TBoNHZEEWtbPLgA6K8OMMnQKrdQ0yE96yfTP0jR6PHMCjQ2+wTXiRNNcy1Nb++ma8nyH6RqRAcIFNfbQXiTaQDNwadFasPtjiJXiS9CoWVw5zXuqve0giJIGegFrwd4IKxNwsRDPZW6Q5VyxRolFdRYz2RSys2DBAaC1wc01zq0tCrZG9B1Oiw3sjw4NHmJwokSJXc1wIkajQdYrT03aF6fC6WulpdP5prulLzqIU2dJn10ZjJX/p5o8MAx6WYjuurDAHyrOI4LT0X0U0CG0NrxnAdQe1gPcaFGcvPP3kx2VXn75xVnNinXo/QTJkPSIAcb4j4j/wBXKzCyHk6HpFFo4I6zDY44lZo04nW4ntKYaZvU3k1bP1jR4cMshhrGgEtaxoa0O16gJa013SSHLQDqBWLi0/QdOk6B2nQqlK6QQoeh8RjOoV3tb+pU2ldYbaL0ouCqxOlR+pLHOyoCJggg6QQZgjcVA+mqXJTXROlbrzioH9K3XcSsk6klczL+XBRoD4p0kSbDbtRD9kdmsncCncafLnpOhURoMZ03uE2QWe1EfvlPQN5ksdSfTtGJNnRGBvVaxSXEdjQF52wmK6JSaS9zgXyJErSNFl/ts6gAJTOoCV4T3U8j7DIMICWizEQ/OI8EkrrrEJb0nJ3pzmQKTR7MH8SE4xGjtaQDhNbKh9NGxWNiQ3Nexwm1zTMFeAGOx5qRWNhO6o0JtWW9zG6HNvkARv1KxkLK8ShUgw3GUNzw2Myc2g9URv6z6wpOHot9BN6UdmKSN0jmCNywDcoG9SesT1cFzaXi460kypHU5sRkKrBEEshhjzWLjHcJTiEHVMz0KOusNk0omUtdJXQJpQlrb0IILPtxS2fajFLitBLPtS2fait2provaiNN0Jyk2BGMxMOArT1hsxpHYvRXQrSC4QyYZewyMzNk7tOj5LyjINGhUlseHMtpbKkajlrqrrITbEDeonS0kHcpqH0updFiGBFlEAE2GqWOdLQQ4T0HR1haiZiGMot6pZMhtAkxrWmYmPvX9u/WuVT+kzIQk11Y6fadpK83yz6Q4kU6AWgdRM5H5Lh+v4kQyaKxuALjgFZymU1bbKnSN0QnSV430op+c5SLH6YVHrNDOp1Rtd+LhLsktzDiRJTiMLJ6qwLSfkV5pSnCHlKOHmQdHjNLjqa2JOTju9oFXCO5KGJSTEiHTpJmd89Ehd1cB1JY0BzQA9sg5k2kmYlf9XKFwdAjEOaTVJDm6jKev6uVmkZQYW6K2rW4SqjdpMz1fNbRAW1oURjtJY0RmHrDtE8Wkz3sC2nQTKBfR2AmZhmJBmdltV7MA94WMYC2jxYr9bwIEIbR0Fx+TZz/AL2rVdAqI/NnPa0mdIfLWAQIYbrleeCmXZI7tjncutOFP3rhxIznTqkGRI0AkT7ZiagLYp+9LskuVNtMMoy6012WWjW4DtKzeZvP2nOPaSpG5O3K0O0ekTOol39oP6qCN0hPUAO0zOA5qizJrj1HirEPIsQ/hu7p5JUCjSsoRYswXuDeoN9j9NPFZTpDQQASBpOs6yfmvQBkN4Ey2qL3EN/UrO9J6IxrZV2F2n2WuDzwWse7Msx0U6SOo0VrHuJo73SiN12c/wARovHXeF6rYtOmu6XVKrpC8QiwDMyBwXqHRSnPdQ4FoCHNBYC7QXQ2mTTho+S1+SPJjLu2Ddp/h5LD+kuLI0SG0mUosQgy0u9lo1fPFbK0WK9I8EnNYnULWGTcdDh/5YLGH+oXLsz9KcGw4DP/AI8NzRviPc57uDR8kNozaryXVS1rXMEphwOnSfrWn0eDnEBoZIxqO1zXQzriUcmsHD+0kg7pfKGHTnsk2RmPs14bXOadfskjQuqI6ZDIDJiTqw0dekAkFMymNFHJ1mBI7wyI9jfC0D5K5RaBEjPm4VQ0F5LzIQ2T0xYhP2WjXp1mQEyVTypSWxIv9OYhMa2FBn9ow26Kx3kzcd7lYSWyoFMdZwiZTs2TmAfuhWjlRzfvEdmj9FnYFOLpNbIACQLruxdeg0YTBLpuvPV2BcZhtp6LOoys4kloJmZmZ7VLI3/oqUKNoAnqACmbFWG01U3ngiqbzwTQ9ODkUVTecUJQUKIXTceCNNx4KwhLVWLTd+ijfDN36K7NNM7kgceJDjMeyLBLocWG4PhRGkTa4ftu612HekWG4DP4BgRhoNIZR2UqHE3gu9uH2aQOpNLDco30aesBW6ZmF7J3TzIEMOL6sWM5znvixaNFiEvPXVIkEynelShSLYFNZAb1NhUCIziCuXEyNDdrhMPa1vJQu6OwT+DD7jeS1cJrKnTemVEcS4058Q//AFXjiXrDdJ6dCjR7WCXODmNEQubUm8aJgTPVLBegu6MQPcw+61MPRiD7pndC1jlEJOMy8/gZXY5rYdIhmIGgNZFYQ2K1oEgDPQ4D5HepM6obfabDjRXdTYhbDb8yC44S7Vuz0Xg+6h90IHRmCPwofcbyV5INJeaU7KDozgXSAaKsOGwSZDZOdVo/fWdZmtHkXplDo1HhwbKI4tDqxD2taXFxJP2Seta1uQYY1Q2jsaE8ZGZsNwCTnE+E0llIXTsMEmUeJLqrR5/pDUo9I8Tqo5+cV/7ALUjJTdkYJ3q1twWd8fS6yyv/AFIjdVGb83RSl/6k0nqo7B+af3Wr9XC5KKALk2j0ayyDvSPTDqgM7sQ/uo3dP6YfwIf5Tz+62goIS5kE3j0aywzunFMP4EP8g81G7phTD+Ez5QCt5mIRmQTePS6/bAHpdTupsuyEQk/1VTtdX52U16BmQS5mE3j0afbz7/VNPu//AB8lWyhlOmUllnEYXNrB0hCqkOE5Gct5XpWZhBoYTkj0mjyWFQo7HNeyHFa5pm1zWuDmm8ELsMyvSpe3RWxTtOgxGOPbZloPzC9BzMJMzCvJfg0eb019MjtqGE5kKdaxhwxChVtogD2jvdMqvD6ORz9wjtXp+ahGbKcq6PP6N0ejC/HyXZomS4olOeK0+bJRR1mc11c2BQ3dZOKtMox2jirQo6cIClqhFHN5xT2wd5xKmEFOENLVEIPbiUinqIUDJO2hgeaJO2m4HmrOi5AUsV5P2m4Hmk9vaHdPNWkk0sVvbvHdPNHt3t7p5qyhLFaT729080SftDunmrUtyPklirJ147vmlk68d3zVmSVLFWRv4Hmiqb+HmrWhEwgrVTf4fNFV147vmrEwiY3IK1V147vmiq68d3zVjRuSoK1V147h5ok+8dw81ZRJLFWT7x3TzRVfeO6eatISxWk68d080snXjunmp0SQQSdeMPNEjeO75qdCggquvHd80lV20O75qxLsRoQV6jtoYeaSo7aHd81Z0bkaEFWyftDu+aSyftDu+atzRMblbFSzftN7vmgQ37Te6eat6NyNCWKtR97e6eaWo+9vdPNWdCJhLFao+9vdPNLUiXtwPNTzCKw3KCCrEvbgeaFPWG5CAmislRNFJXRWSoQFZEyhEkBMoSyRJAkiiScjFAyRRJPRNA0BLJLNE0CSRLelQgbpQnImgbJLLtSzSVkCSSyRWRNAIkiaJoEkhLWSVhegRCWsL0VhegEkktcXorDcgJIkkrjciuNyALUlUpbQXpLQICqiqi0F6LQXoELUJbQXjFCCMUkXozkXrOCkO2igx3Xryc8pbR27b0W7b+KzecOvUjY7r1eaWdmgthekthfxXDtnXoEU3qfsT6adu3bfxRnI+iuJXN6cHLM/nlXZFJH0UuchcUuN6Y6Mb1eeS3et2ot2rgCO68pwjuvV5pS3ezhqW2b9FcA0l16TPH7R4JzSNAIoS2gWfNNfo9oodTom0eC1z/Q0Fo1FoN2Kz3rGJt8AnsylE2zgE5/ot3643JLQLitynF2zwSHKUXbPBOct2rQItBuXEbToh1vKlZHdeVifkES69oNyLZu5c0RTemPjOvUj5M+mqdW2buRbN3LhRKQ69RGlP2ir+wzMtFbN3ItW7sFn20t4+8VK2nRNo8FY+Qlu2IjUVxuXG9YxB988EpyhE2+AWudbdiuPqSK4+pLijKMTb4DknesYm1wbyTnHYtBuRXG5cpuVIu14W8lIzKsXa8LeSnOrpVwiuE2HlGJLW3uM5JDlB/w/lw+SvMlnWgQoYlPf8P5cP+KVXlW3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IQDw0PEBATDw8PDQ0NDA0PEhIPDw0MFBAVFBQQFBIXGyYeFxkkGRQSHy8gIycpLC0sFR4xNjAqNSYsLikBCQoKDgwOFA8PGikcHBwpLSkpKSkpKSkpKSkpKSkpKSkpKSktKSkpKSksKTAsKSkpKSwqLCkpKSwpKSkpKSksKf/AABEIAKsBJgMBIgACEQEDEQH/xAAcAAABBQEBAQAAAAAAAAAAAAAAAQIDBAYFBwj/xABHEAABAgIFCAYHBwMDAwUAAAABAAIDEQQSE1GRBRQhMVJhodEGQXGSouEHFSJTYoHwMkJDk7HB0iNyghYz4heywggkZHSj/8QAGAEBAQEBAQAAAAAAAAAAAAAAAAECAwT/xAAjEQEAAgIBBAIDAQAAAAAAAAAAARECEhMhMUFRBGEDFKEy/9oADAMBAAIRAxEAPwDTWQvOKLMXnFOqC84pag34rwvSZZC84jklshecRyTqovOKKovOPkgbYi88OSLEXnhyT6ovOI5Iqi84jkgjsReeHJLYi88OSfVF5xHJFUXnhyQNsfiPh5Isfid4eSdVF54ckVd54ckQ2y+I+Hkiy3nw8k6pvPh5Iqbz4eSBtlvPh5Ist58PJOqfEfDyRU3nw8kU2y3nw8kllvPh5J9TefDyRU+I+HkgZZbzw5JRB3nhyTrP4jw5JbPecByQMsd5wCLHecAn1Pi4BFXfwCBlj8XAIsd/AKSpv4BFTfwCCOx38Alsd/BPqb+ASVN/AIGWO/h5pbLfw806pv4Iqb+CIZZ7+Hmiz38PNPqb+Hmipv4eaKZZb+Hmkst/DzUlnv4eaKm/h5oIrHfw80WO/h5qWpv4eaSob+HmgjsTtcPNFibxh5qQsN4w80lmbxgeaCOyN4w80WZ2hh5qSzN4wPNNsjeMPNER2ZvGHmlTrPeMPNCB9UXnFFUXnFN0b8SjR9EoHVRecfJFTecRyTNH0UujfigdZi84jkipvOI5JNG/FAIvOKB1XecRyRV3nEck3RecfJGi84jkinVN54ckVd58PJNkLziOSSQvOLeSIfV+I+HkkqfEfDyTZfE7Fv8AFFX4neH+KKdU+I+Hkip8R8PJNq/E7w/xRL4j4f4oH1PiPh5Iq/EfDyTQPiPh5I/yPh5IHVfiPh5JavxHBvJNl8R8PJEviPh5Ih1X4jg3klq/EcByTD/cfDyQB8R8PJA+r8RwHJFXecAm/wCRwbyRL4jg3kgdV3nAJKm/gEkviOA5JJfEcAgdV38Airv4JsviOARL4jgEC1d/AIqm/gmy+LgES+LgEDqpv4Japv4eaZI7XAc0SO14fNA+qb+Hmiqb+HmmyO14fNJI7Xh80U6odoYeaQsO0O75pNO0O75okdod3zRBUO0O6eaSodod3/kgg7Q7vmmyO0O75oFqHaHd/wCSEkjtDu+aEGdtY3vHYt5JbWN7x3h5ItQltQo0S2je8d4eSLaN7x3g5ItQltAhRLeP712DP4oziP712EP+KW0G5FqFQmcx/enCH/FLnMf3pwh/xRaD6KK4+ihQzmP704Q/4ozqP7w92H/FFcItAhQzuP7w92H/ABRncf3h7sP+KLQItW7sUKGeR/eHuQ+SXPY/vPBD5JLRu7FFo3dihRc9j7fgh8kZ9H2/AzkktG/RS2jfooA02Pt+BnJJnsf3ngZyRXb9FFdv0Usomex9vwMRnsfbH5bUtdv0UV2/RSyhn9I2x+W1L6wpG2Py2pKzfoorN+illF9YUjbH5YS+saRtN/LHNNrBFYIUd6xj7Te4OaPWMfab3PNNrBFYIUd6yj3t7nmj1lHvb3PNMrBEwliT1lHvb3fNL60jfD3TzUVYIrBBN61jfB3TzR61i3N7p5qGsEVggm9bRbm4Hmj1tFubgeahmEkxvUKWPW0W5uB5pPWsXZbg7moJjeiY3oUm9aRbm4O5pVBMIQotQIqBKiSobZhJZBP+aT5oG2IRYhPlvQEDLEIsApPmj5qiOwCLBSIkgjzcIzcXBSSQgjzcXDAIzcXDAKRKiIs2bsjAJc3FwwC6lC6P0iNIthENP34n9NmJ1/Ka0WTegsN4NpHcXiVZjGhtXvTmN61GMyk5RDE5uLhgEmbC4YBelt6B0UD75N7nk8BJRu6Bwep0v8Z/qVrjyTeHnGbNuGARmwuGAXob+gDOqLiwc1H/AKAHvR3PNOPJN4efvhNAmQALyAkZCB01ZdrQCd8luaJ6N2tiRHxY5i1j/R9moIIkZtaAeOvRrVXKXRAwjqiOaQTXhmsB2gt0YqThMLvDI2DbhgEGjt2RgF2n5GHVFI3PZL9CVC7Ir+pzHfMtPiAWKlq4crNm7IwCM2bsjALoOyVFH4ZP9pa//tJUOZRNVm+d1R3JC1awbsjAIsG3DAKyaFEGuHEHax3JROhEawR2iSCPNxd+iM3bcnhv1NFX6mopubC5Gbi5OkjSgZYC7iiwF3Ep+lLpREdgLuJ5osBdxPNSIkio7AXcTzQpJJEEWew9tuIRnjNtuIS5uEZuFeiEztm23EJc7ZttxCM3CM2CAztm23EJc6ZtNxCTNhcMEZq24YBAucs2xiEuct2xiE3M27IwC6GSui0Skn+lCFWcjEcA2GP8paewTViLLUs4btDFFu3aC3uTfRpAbIxzau62tAhsG7RpOIVzKHRyHDDGUWiUZtadrHiwmxbJglqadLnGeiZA0FdOOWN3m1u3aGIXTyRkaLSXNENpqEgOjVTZsHWa2o9gXoNF6M0YBrnQocVwka74ULXeGtaAF0IsZrRKYEtQHJZ1iE3Zl3QCFWh/1XNhtaa7dBiRYhOsu1NAuA6zpXXoeSaPA/2oTaw/Ed7T5/3H9kUmmVRWc4Nbe4hoxKrQbeN/tgQYfv4g0uHwQ9Z7SQO1ajr2Ym/KxlKmNa0F7g2ZkL/kNZVGHRDJ0VxdR2tmRSYrxCqMvqfyIG5c/ph0mo+RYIjuhRaTHf7MOK5ri2vc6LKqz+1uk8V4Z0n9ItJprw+kutGGT4VGaSyjw9xYPtHq0z+a3EUuONva6d6W6Ixxh0VsXKUZoDHOo7QIRI2ohkNc9Q61kulfpoyjRgwmiQKNak2UOIYkWMWDW7qbLq7V5hG6fUwiqIxhtGgMhksaBcGgyCrZ3Ejw3xIznRSAbNpnodfMAnr1aFbl1j8WM3U/xsYfpkyzHrVI0GFKUwIUMEA9oK5kX0v5YmRnpmHFpqMhdXWJNWYgQoomIcJ5rSmahEzLgpPVVKe9pdDcXSY2bqoMmgNaNfU0AfJacoq30h6Kcr0ilZOMalRXRoucyrukJNqwzVAAGj2iuzlbpa2hxYTKVDMOFFcGMpTXV4TXHQK+gFoxkuL6JIFXJTAdZpUSfaHNb/4rrdPMmikUKNCq13Eew0CZnuAWZmoiSY6zDoxsowHPhwntBfEcWhjmtcQarnCtsghjiDuQMjUeIKwhymSJtm0ggyIl2grgUPJlMfQ6K6UMUhtHozWik2jmQyIZD3OY1tYPNd7TJ2qXWFp8nMe1rhEaxpLy6UMuLdIBJm7TpdWPzV7s9nPidFYZ+y947ZOH6Jo6PPYDUjGYaag0sBdLQCQTIT3LuzTZadak4wXLmQqDSG/jg9sz+oVyFCi/fe1w/s18VYLhemmM28J0g6oouToTvtQobv7mNP7Li5Q6MwXE/wDtoIH3XNe+C/Boku6aUy9MMZh6ziR+6TMSsWwuUuhERra8FpcBrhl4c6XwmQn2LMRG1SWuBa5pk5rtDmm4g6l7IKQ29cHpfkqBSaPErMaYrBXhPkKwcPuzuImJLnljj4luMp8vN6wSVh9FV/V7NluCPVzNluAXJ0WKwv4orBVvVzNhuARmDNluCCzWQq2YM2RglToJayKybWRWQOrpayZXS10Dg5WqBQIkd4hwml7jdqaL3HqCXJVAt3htYMaC2u+U5TMgAL+S9TyNkyFR2GHDbIgze46XxLnk9f6DUt4Y7M5ZU4uRugcOHJ1INs/XU1Qmns1u+ejctSxgaAAAABIAaABcAoI2UGNNWtN2gVG6XTOoG75qGkU2KPsUcuPUHRGMnuGtd4qOzjNyvppUDKVVhtdGAhuIm5latVN0+tY3pr6TYVBgucNLvsw2iVZ77hd29STlBTWwaIIbG14hmGgPdWADj1mSje6j7YnfWmQb18z5a6YU+nExKRS3UeC/2ocCESC5nUZAiY3ucJ9QXEZEquBh0qkQ39TjPSf8X1sAVKhX1TBoNHZEEWtbPLgA6K8OMMnQKrdQ0yE96yfTP0jR6PHMCjQ2+wTXiRNNcy1Nb++ma8nyH6RqRAcIFNfbQXiTaQDNwadFasPtjiJXiS9CoWVw5zXuqve0giJIGegFrwd4IKxNwsRDPZW6Q5VyxRolFdRYz2RSys2DBAaC1wc01zq0tCrZG9B1Oiw3sjw4NHmJwokSJXc1wIkajQdYrT03aF6fC6WulpdP5prulLzqIU2dJn10ZjJX/p5o8MAx6WYjuurDAHyrOI4LT0X0U0CG0NrxnAdQe1gPcaFGcvPP3kx2VXn75xVnNinXo/QTJkPSIAcb4j4j/wBXKzCyHk6HpFFo4I6zDY44lZo04nW4ntKYaZvU3k1bP1jR4cMshhrGgEtaxoa0O16gJa013SSHLQDqBWLi0/QdOk6B2nQqlK6QQoeh8RjOoV3tb+pU2ldYbaL0ouCqxOlR+pLHOyoCJggg6QQZgjcVA+mqXJTXROlbrzioH9K3XcSsk6klczL+XBRoD4p0kSbDbtRD9kdmsncCncafLnpOhURoMZ03uE2QWe1EfvlPQN5ksdSfTtGJNnRGBvVaxSXEdjQF52wmK6JSaS9zgXyJErSNFl/ts6gAJTOoCV4T3U8j7DIMICWizEQ/OI8EkrrrEJb0nJ3pzmQKTR7MH8SE4xGjtaQDhNbKh9NGxWNiQ3Nexwm1zTMFeAGOx5qRWNhO6o0JtWW9zG6HNvkARv1KxkLK8ShUgw3GUNzw2Myc2g9URv6z6wpOHot9BN6UdmKSN0jmCNywDcoG9SesT1cFzaXi460kypHU5sRkKrBEEshhjzWLjHcJTiEHVMz0KOusNk0omUtdJXQJpQlrb0IILPtxS2fajFLitBLPtS2fait2provaiNN0Jyk2BGMxMOArT1hsxpHYvRXQrSC4QyYZewyMzNk7tOj5LyjINGhUlseHMtpbKkajlrqrrITbEDeonS0kHcpqH0updFiGBFlEAE2GqWOdLQQ4T0HR1haiZiGMot6pZMhtAkxrWmYmPvX9u/WuVT+kzIQk11Y6fadpK83yz6Q4kU6AWgdRM5H5Lh+v4kQyaKxuALjgFZymU1bbKnSN0QnSV430op+c5SLH6YVHrNDOp1Rtd+LhLsktzDiRJTiMLJ6qwLSfkV5pSnCHlKOHmQdHjNLjqa2JOTju9oFXCO5KGJSTEiHTpJmd89Ehd1cB1JY0BzQA9sg5k2kmYlf9XKFwdAjEOaTVJDm6jKev6uVmkZQYW6K2rW4SqjdpMz1fNbRAW1oURjtJY0RmHrDtE8Wkz3sC2nQTKBfR2AmZhmJBmdltV7MA94WMYC2jxYr9bwIEIbR0Fx+TZz/AL2rVdAqI/NnPa0mdIfLWAQIYbrleeCmXZI7tjncutOFP3rhxIznTqkGRI0AkT7ZiagLYp+9LskuVNtMMoy6012WWjW4DtKzeZvP2nOPaSpG5O3K0O0ekTOol39oP6qCN0hPUAO0zOA5qizJrj1HirEPIsQ/hu7p5JUCjSsoRYswXuDeoN9j9NPFZTpDQQASBpOs6yfmvQBkN4Ey2qL3EN/UrO9J6IxrZV2F2n2WuDzwWse7Msx0U6SOo0VrHuJo73SiN12c/wARovHXeF6rYtOmu6XVKrpC8QiwDMyBwXqHRSnPdQ4FoCHNBYC7QXQ2mTTho+S1+SPJjLu2Ddp/h5LD+kuLI0SG0mUosQgy0u9lo1fPFbK0WK9I8EnNYnULWGTcdDh/5YLGH+oXLsz9KcGw4DP/AI8NzRviPc57uDR8kNozaryXVS1rXMEphwOnSfrWn0eDnEBoZIxqO1zXQzriUcmsHD+0kg7pfKGHTnsk2RmPs14bXOadfskjQuqI6ZDIDJiTqw0dekAkFMymNFHJ1mBI7wyI9jfC0D5K5RaBEjPm4VQ0F5LzIQ2T0xYhP2WjXp1mQEyVTypSWxIv9OYhMa2FBn9ow26Kx3kzcd7lYSWyoFMdZwiZTs2TmAfuhWjlRzfvEdmj9FnYFOLpNbIACQLruxdeg0YTBLpuvPV2BcZhtp6LOoys4kloJmZmZ7VLI3/oqUKNoAnqACmbFWG01U3ngiqbzwTQ9ODkUVTecUJQUKIXTceCNNx4KwhLVWLTd+ijfDN36K7NNM7kgceJDjMeyLBLocWG4PhRGkTa4ftu612HekWG4DP4BgRhoNIZR2UqHE3gu9uH2aQOpNLDco30aesBW6ZmF7J3TzIEMOL6sWM5znvixaNFiEvPXVIkEynelShSLYFNZAb1NhUCIziCuXEyNDdrhMPa1vJQu6OwT+DD7jeS1cJrKnTemVEcS4058Q//AFXjiXrDdJ6dCjR7WCXODmNEQubUm8aJgTPVLBegu6MQPcw+61MPRiD7pndC1jlEJOMy8/gZXY5rYdIhmIGgNZFYQ2K1oEgDPQ4D5HepM6obfabDjRXdTYhbDb8yC44S7Vuz0Xg+6h90IHRmCPwofcbyV5INJeaU7KDozgXSAaKsOGwSZDZOdVo/fWdZmtHkXplDo1HhwbKI4tDqxD2taXFxJP2Seta1uQYY1Q2jsaE8ZGZsNwCTnE+E0llIXTsMEmUeJLqrR5/pDUo9I8Tqo5+cV/7ALUjJTdkYJ3q1twWd8fS6yyv/AFIjdVGb83RSl/6k0nqo7B+af3Wr9XC5KKALk2j0ayyDvSPTDqgM7sQ/uo3dP6YfwIf5Tz+62goIS5kE3j0aywzunFMP4EP8g81G7phTD+Ez5QCt5mIRmQTePS6/bAHpdTupsuyEQk/1VTtdX52U16BmQS5mE3j0afbz7/VNPu//AB8lWyhlOmUllnEYXNrB0hCqkOE5Gct5XpWZhBoYTkj0mjyWFQo7HNeyHFa5pm1zWuDmm8ELsMyvSpe3RWxTtOgxGOPbZloPzC9BzMJMzCvJfg0eb019MjtqGE5kKdaxhwxChVtogD2jvdMqvD6ORz9wjtXp+ahGbKcq6PP6N0ejC/HyXZomS4olOeK0+bJRR1mc11c2BQ3dZOKtMox2jirQo6cIClqhFHN5xT2wd5xKmEFOENLVEIPbiUinqIUDJO2hgeaJO2m4HmrOi5AUsV5P2m4Hmk9vaHdPNWkk0sVvbvHdPNHt3t7p5qyhLFaT729080SftDunmrUtyPklirJ147vmlk68d3zVmSVLFWRv4Hmiqb+HmrWhEwgrVTf4fNFV147vmrEwiY3IK1V147vmiq68d3zVjRuSoK1V147h5ok+8dw81ZRJLFWT7x3TzRVfeO6eatISxWk68d080snXjunmp0SQQSdeMPNEjeO75qdCggquvHd80lV20O75qxLsRoQV6jtoYeaSo7aHd81Z0bkaEFWyftDu+aSyftDu+atzRMblbFSzftN7vmgQ37Te6eat6NyNCWKtR97e6eaWo+9vdPNWdCJhLFao+9vdPNLUiXtwPNTzCKw3KCCrEvbgeaFPWG5CAmislRNFJXRWSoQFZEyhEkBMoSyRJAkiiScjFAyRRJPRNA0BLJLNE0CSRLelQgbpQnImgbJLLtSzSVkCSSyRWRNAIkiaJoEkhLWSVhegRCWsL0VhegEkktcXorDcgJIkkrjciuNyALUlUpbQXpLQICqiqi0F6LQXoELUJbQXjFCCMUkXozkXrOCkO2igx3Xryc8pbR27b0W7b+KzecOvUjY7r1eaWdmgthekthfxXDtnXoEU3qfsT6adu3bfxRnI+iuJXN6cHLM/nlXZFJH0UuchcUuN6Y6Mb1eeS3et2ot2rgCO68pwjuvV5pS3ezhqW2b9FcA0l16TPH7R4JzSNAIoS2gWfNNfo9oodTom0eC1z/Q0Fo1FoN2Kz3rGJt8AnsylE2zgE5/ot3643JLQLitynF2zwSHKUXbPBOct2rQItBuXEbToh1vKlZHdeVifkES69oNyLZu5c0RTemPjOvUj5M+mqdW2buRbN3LhRKQ69RGlP2ir+wzMtFbN3ItW7sFn20t4+8VK2nRNo8FY+Qlu2IjUVxuXG9YxB988EpyhE2+AWudbdiuPqSK4+pLijKMTb4DknesYm1wbyTnHYtBuRXG5cpuVIu14W8lIzKsXa8LeSnOrpVwiuE2HlGJLW3uM5JDlB/w/lw+SvMlnWgQoYlPf8P5cP+KVXlW3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t1.gstatic.com/images?q=tbn:ANd9GcQFk85xdiksO3vYqSSwg7j4DoDsA3aQVC2VITba88s8NvSOPDk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981" y="88898"/>
            <a:ext cx="3700463" cy="215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4125" y="284813"/>
            <a:ext cx="5981075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Velocity </a:t>
            </a:r>
            <a:r>
              <a:rPr lang="en-US" sz="2800" dirty="0" smtClean="0">
                <a:latin typeface="Arial Black" panose="020B0A04020102020204" pitchFamily="34" charset="0"/>
              </a:rPr>
              <a:t>vs. Time graph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60302" y="1025719"/>
            <a:ext cx="2707750" cy="2197168"/>
            <a:chOff x="331505" y="1139253"/>
            <a:chExt cx="2707750" cy="2197168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946103" y="1600918"/>
              <a:ext cx="1635951" cy="1241233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331505" y="1139253"/>
              <a:ext cx="2707750" cy="2197168"/>
              <a:chOff x="560106" y="1019331"/>
              <a:chExt cx="2707750" cy="2197168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flipH="1">
                <a:off x="1154244" y="2743200"/>
                <a:ext cx="196371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560106" y="1019331"/>
                <a:ext cx="6145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Arial Black" panose="020B0A04020102020204" pitchFamily="34" charset="0"/>
                  </a:rPr>
                  <a:t>V</a:t>
                </a:r>
                <a:endParaRPr lang="en-US" sz="2400" dirty="0">
                  <a:latin typeface="Arial Black" panose="020B0A04020102020204" pitchFamily="34" charset="0"/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1139252" y="1154243"/>
                <a:ext cx="14991" cy="15889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2810655" y="2754834"/>
                <a:ext cx="4572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Arial Black" panose="020B0A04020102020204" pitchFamily="34" charset="0"/>
                  </a:rPr>
                  <a:t>t</a:t>
                </a:r>
                <a:endParaRPr lang="en-US" sz="2400" dirty="0">
                  <a:latin typeface="Arial Black" panose="020B0A04020102020204" pitchFamily="34" charset="0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4791818" y="1072572"/>
            <a:ext cx="2707750" cy="2197168"/>
            <a:chOff x="4832539" y="1139253"/>
            <a:chExt cx="2707750" cy="2197168"/>
          </a:xfrm>
        </p:grpSpPr>
        <p:grpSp>
          <p:nvGrpSpPr>
            <p:cNvPr id="25" name="Group 24"/>
            <p:cNvGrpSpPr/>
            <p:nvPr/>
          </p:nvGrpSpPr>
          <p:grpSpPr>
            <a:xfrm>
              <a:off x="4832539" y="1139253"/>
              <a:ext cx="2707750" cy="2197168"/>
              <a:chOff x="560106" y="1019331"/>
              <a:chExt cx="2707750" cy="2197168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flipH="1">
                <a:off x="1154244" y="2743200"/>
                <a:ext cx="196371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560106" y="1019331"/>
                <a:ext cx="6145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 Black" panose="020B0A04020102020204" pitchFamily="34" charset="0"/>
                  </a:rPr>
                  <a:t>V</a:t>
                </a:r>
                <a:endParaRPr lang="en-US" sz="2400" dirty="0">
                  <a:latin typeface="Arial Black" panose="020B0A04020102020204" pitchFamily="34" charset="0"/>
                </a:endParaRP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1139252" y="1154243"/>
                <a:ext cx="14991" cy="15889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2810655" y="2754834"/>
                <a:ext cx="4572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Arial Black" panose="020B0A04020102020204" pitchFamily="34" charset="0"/>
                  </a:rPr>
                  <a:t>t</a:t>
                </a:r>
                <a:endParaRPr lang="en-US" sz="2400" dirty="0">
                  <a:latin typeface="Arial Black" panose="020B0A04020102020204" pitchFamily="34" charset="0"/>
                </a:endParaRPr>
              </a:p>
            </p:txBody>
          </p:sp>
        </p:grpSp>
        <p:cxnSp>
          <p:nvCxnSpPr>
            <p:cNvPr id="42" name="Straight Connector 41"/>
            <p:cNvCxnSpPr>
              <a:endCxn id="27" idx="3"/>
            </p:cNvCxnSpPr>
            <p:nvPr/>
          </p:nvCxnSpPr>
          <p:spPr>
            <a:xfrm flipH="1" flipV="1">
              <a:off x="5447136" y="1370086"/>
              <a:ext cx="1635952" cy="1178242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233289" y="3222887"/>
            <a:ext cx="2707750" cy="2197168"/>
            <a:chOff x="560106" y="1019331"/>
            <a:chExt cx="2707750" cy="2197168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1154244" y="2743200"/>
              <a:ext cx="196371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60106" y="1019331"/>
              <a:ext cx="6145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 Black" panose="020B0A04020102020204" pitchFamily="34" charset="0"/>
                </a:rPr>
                <a:t>V</a:t>
              </a:r>
              <a:endParaRPr lang="en-US" sz="2400" dirty="0">
                <a:latin typeface="Arial Black" panose="020B0A04020102020204" pitchFamily="34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1139252" y="1154243"/>
              <a:ext cx="14991" cy="158895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810655" y="2754834"/>
              <a:ext cx="4572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 Black" panose="020B0A04020102020204" pitchFamily="34" charset="0"/>
                </a:rPr>
                <a:t>t</a:t>
              </a:r>
              <a:endParaRPr lang="en-US" sz="2400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836787" y="3222887"/>
            <a:ext cx="2802214" cy="2197168"/>
            <a:chOff x="4615180" y="3774569"/>
            <a:chExt cx="2802214" cy="2197168"/>
          </a:xfrm>
        </p:grpSpPr>
        <p:grpSp>
          <p:nvGrpSpPr>
            <p:cNvPr id="37" name="Group 36"/>
            <p:cNvGrpSpPr/>
            <p:nvPr/>
          </p:nvGrpSpPr>
          <p:grpSpPr>
            <a:xfrm>
              <a:off x="4615180" y="3774569"/>
              <a:ext cx="2707750" cy="2197168"/>
              <a:chOff x="560106" y="1019331"/>
              <a:chExt cx="2707750" cy="2197168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flipH="1">
                <a:off x="1154244" y="2743200"/>
                <a:ext cx="196371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560106" y="1019331"/>
                <a:ext cx="6145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Arial Black" panose="020B0A04020102020204" pitchFamily="34" charset="0"/>
                  </a:rPr>
                  <a:t>V</a:t>
                </a:r>
                <a:endParaRPr lang="en-US" sz="2400" dirty="0">
                  <a:latin typeface="Arial Black" panose="020B0A04020102020204" pitchFamily="34" charset="0"/>
                </a:endParaRPr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1139252" y="1154243"/>
                <a:ext cx="14991" cy="15889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2810655" y="2754834"/>
                <a:ext cx="4572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Arial Black" panose="020B0A04020102020204" pitchFamily="34" charset="0"/>
                  </a:rPr>
                  <a:t>t</a:t>
                </a:r>
                <a:endParaRPr lang="en-US" sz="2400" dirty="0">
                  <a:latin typeface="Arial Black" panose="020B0A04020102020204" pitchFamily="34" charset="0"/>
                </a:endParaRPr>
              </a:p>
            </p:txBody>
          </p:sp>
        </p:grpSp>
        <p:cxnSp>
          <p:nvCxnSpPr>
            <p:cNvPr id="49" name="Straight Connector 48"/>
            <p:cNvCxnSpPr/>
            <p:nvPr/>
          </p:nvCxnSpPr>
          <p:spPr>
            <a:xfrm flipH="1">
              <a:off x="5194326" y="5498438"/>
              <a:ext cx="2223068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2177704" y="1401797"/>
            <a:ext cx="2231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Steadily increasing speed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500460" y="1211249"/>
            <a:ext cx="2375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Steadily decreasing speed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739451" y="3736778"/>
            <a:ext cx="1904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Constant speed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619281" y="3915465"/>
            <a:ext cx="2039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No motion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cxnSp>
        <p:nvCxnSpPr>
          <p:cNvPr id="35" name="Straight Connector 34"/>
          <p:cNvCxnSpPr>
            <a:stCxn id="58" idx="1"/>
          </p:cNvCxnSpPr>
          <p:nvPr/>
        </p:nvCxnSpPr>
        <p:spPr>
          <a:xfrm flipH="1">
            <a:off x="839448" y="4152277"/>
            <a:ext cx="1900003" cy="367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40587" y="5711252"/>
            <a:ext cx="8335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The</a:t>
            </a:r>
            <a:r>
              <a:rPr lang="en-US" sz="2800" b="1" dirty="0" smtClean="0">
                <a:latin typeface="Comic Sans MS" panose="030F0702030302020204" pitchFamily="66" charset="0"/>
              </a:rPr>
              <a:t> slope </a:t>
            </a:r>
            <a:r>
              <a:rPr lang="en-US" sz="2800" dirty="0" smtClean="0">
                <a:latin typeface="Comic Sans MS" panose="030F0702030302020204" pitchFamily="66" charset="0"/>
              </a:rPr>
              <a:t>of a velocity vs. time graph is the ______of the object.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40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7" grpId="0"/>
      <p:bldP spid="58" grpId="0"/>
      <p:bldP spid="5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758" y="208276"/>
            <a:ext cx="3697575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Distance vs. Time graph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60302" y="1025719"/>
            <a:ext cx="2707750" cy="2197168"/>
            <a:chOff x="331505" y="1139253"/>
            <a:chExt cx="2707750" cy="2197168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946103" y="1600918"/>
              <a:ext cx="1635951" cy="1241233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331505" y="1139253"/>
              <a:ext cx="2707750" cy="2197168"/>
              <a:chOff x="560106" y="1019331"/>
              <a:chExt cx="2707750" cy="2197168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flipH="1">
                <a:off x="1154244" y="2743200"/>
                <a:ext cx="196371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560106" y="1019331"/>
                <a:ext cx="6145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Arial Black" panose="020B0A04020102020204" pitchFamily="34" charset="0"/>
                  </a:rPr>
                  <a:t>D</a:t>
                </a:r>
                <a:endParaRPr lang="en-US" sz="2400" dirty="0">
                  <a:latin typeface="Arial Black" panose="020B0A04020102020204" pitchFamily="34" charset="0"/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1139252" y="1154243"/>
                <a:ext cx="14991" cy="15889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2810655" y="2754834"/>
                <a:ext cx="4572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Arial Black" panose="020B0A04020102020204" pitchFamily="34" charset="0"/>
                  </a:rPr>
                  <a:t>t</a:t>
                </a:r>
                <a:endParaRPr lang="en-US" sz="2400" dirty="0">
                  <a:latin typeface="Arial Black" panose="020B0A04020102020204" pitchFamily="34" charset="0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4765309" y="1114628"/>
            <a:ext cx="2707750" cy="2197168"/>
            <a:chOff x="560106" y="1019331"/>
            <a:chExt cx="2707750" cy="2197168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1154244" y="2743200"/>
              <a:ext cx="196371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60106" y="1019331"/>
              <a:ext cx="6145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 Black" panose="020B0A04020102020204" pitchFamily="34" charset="0"/>
                </a:rPr>
                <a:t>V</a:t>
              </a:r>
              <a:endParaRPr lang="en-US" sz="2400" dirty="0">
                <a:latin typeface="Arial Black" panose="020B0A04020102020204" pitchFamily="34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139252" y="1154243"/>
              <a:ext cx="14991" cy="158895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810655" y="2754834"/>
              <a:ext cx="4572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 Black" panose="020B0A04020102020204" pitchFamily="34" charset="0"/>
                </a:rPr>
                <a:t>t</a:t>
              </a:r>
              <a:endParaRPr lang="en-US" sz="2400" dirty="0">
                <a:latin typeface="Arial Black" panose="020B0A04020102020204" pitchFamily="34" charset="0"/>
              </a:endParaRPr>
            </a:p>
          </p:txBody>
        </p:sp>
      </p:grpSp>
      <p:cxnSp>
        <p:nvCxnSpPr>
          <p:cNvPr id="42" name="Straight Connector 41"/>
          <p:cNvCxnSpPr/>
          <p:nvPr/>
        </p:nvCxnSpPr>
        <p:spPr>
          <a:xfrm flipH="1">
            <a:off x="5379907" y="2016364"/>
            <a:ext cx="194325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399973" y="3731764"/>
            <a:ext cx="2707750" cy="2197168"/>
            <a:chOff x="655041" y="3921442"/>
            <a:chExt cx="2707750" cy="2197168"/>
          </a:xfrm>
        </p:grpSpPr>
        <p:grpSp>
          <p:nvGrpSpPr>
            <p:cNvPr id="30" name="Group 29"/>
            <p:cNvGrpSpPr/>
            <p:nvPr/>
          </p:nvGrpSpPr>
          <p:grpSpPr>
            <a:xfrm>
              <a:off x="655041" y="3921442"/>
              <a:ext cx="2707750" cy="2197168"/>
              <a:chOff x="560106" y="1019331"/>
              <a:chExt cx="2707750" cy="2197168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 flipH="1">
                <a:off x="1154244" y="2743200"/>
                <a:ext cx="196371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560106" y="1019331"/>
                <a:ext cx="6145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Arial Black" panose="020B0A04020102020204" pitchFamily="34" charset="0"/>
                  </a:rPr>
                  <a:t>D</a:t>
                </a:r>
                <a:endParaRPr lang="en-US" sz="2400" dirty="0">
                  <a:latin typeface="Arial Black" panose="020B0A04020102020204" pitchFamily="34" charset="0"/>
                </a:endParaRP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1139252" y="1154243"/>
                <a:ext cx="14991" cy="15889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2810655" y="2754834"/>
                <a:ext cx="4572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Arial Black" panose="020B0A04020102020204" pitchFamily="34" charset="0"/>
                  </a:rPr>
                  <a:t>t</a:t>
                </a:r>
                <a:endParaRPr lang="en-US" sz="2400" dirty="0"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1259174" y="4572000"/>
              <a:ext cx="1708878" cy="1034321"/>
            </a:xfrm>
            <a:custGeom>
              <a:avLst/>
              <a:gdLst>
                <a:gd name="connsiteX0" fmla="*/ 0 w 1708878"/>
                <a:gd name="connsiteY0" fmla="*/ 1034321 h 1034321"/>
                <a:gd name="connsiteX1" fmla="*/ 359764 w 1708878"/>
                <a:gd name="connsiteY1" fmla="*/ 1004341 h 1034321"/>
                <a:gd name="connsiteX2" fmla="*/ 689547 w 1708878"/>
                <a:gd name="connsiteY2" fmla="*/ 899410 h 1034321"/>
                <a:gd name="connsiteX3" fmla="*/ 1034321 w 1708878"/>
                <a:gd name="connsiteY3" fmla="*/ 734518 h 1034321"/>
                <a:gd name="connsiteX4" fmla="*/ 1349115 w 1708878"/>
                <a:gd name="connsiteY4" fmla="*/ 494675 h 1034321"/>
                <a:gd name="connsiteX5" fmla="*/ 1603947 w 1708878"/>
                <a:gd name="connsiteY5" fmla="*/ 209862 h 1034321"/>
                <a:gd name="connsiteX6" fmla="*/ 1708878 w 1708878"/>
                <a:gd name="connsiteY6" fmla="*/ 0 h 1034321"/>
                <a:gd name="connsiteX7" fmla="*/ 1708878 w 1708878"/>
                <a:gd name="connsiteY7" fmla="*/ 0 h 1034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8878" h="1034321">
                  <a:moveTo>
                    <a:pt x="0" y="1034321"/>
                  </a:moveTo>
                  <a:cubicBezTo>
                    <a:pt x="122419" y="1030573"/>
                    <a:pt x="244839" y="1026826"/>
                    <a:pt x="359764" y="1004341"/>
                  </a:cubicBezTo>
                  <a:cubicBezTo>
                    <a:pt x="474689" y="981856"/>
                    <a:pt x="577121" y="944380"/>
                    <a:pt x="689547" y="899410"/>
                  </a:cubicBezTo>
                  <a:cubicBezTo>
                    <a:pt x="801973" y="854440"/>
                    <a:pt x="924393" y="801974"/>
                    <a:pt x="1034321" y="734518"/>
                  </a:cubicBezTo>
                  <a:cubicBezTo>
                    <a:pt x="1144249" y="667062"/>
                    <a:pt x="1254177" y="582118"/>
                    <a:pt x="1349115" y="494675"/>
                  </a:cubicBezTo>
                  <a:cubicBezTo>
                    <a:pt x="1444053" y="407232"/>
                    <a:pt x="1543987" y="292308"/>
                    <a:pt x="1603947" y="209862"/>
                  </a:cubicBezTo>
                  <a:cubicBezTo>
                    <a:pt x="1663907" y="127416"/>
                    <a:pt x="1708878" y="0"/>
                    <a:pt x="1708878" y="0"/>
                  </a:cubicBezTo>
                  <a:lnTo>
                    <a:pt x="1708878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836787" y="3731764"/>
            <a:ext cx="2707750" cy="2197168"/>
            <a:chOff x="560106" y="1019331"/>
            <a:chExt cx="2707750" cy="2197168"/>
          </a:xfrm>
        </p:grpSpPr>
        <p:cxnSp>
          <p:nvCxnSpPr>
            <p:cNvPr id="38" name="Straight Connector 37"/>
            <p:cNvCxnSpPr/>
            <p:nvPr/>
          </p:nvCxnSpPr>
          <p:spPr>
            <a:xfrm flipH="1">
              <a:off x="1154244" y="2743200"/>
              <a:ext cx="196371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560106" y="1019331"/>
              <a:ext cx="6145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 Black" panose="020B0A04020102020204" pitchFamily="34" charset="0"/>
                </a:rPr>
                <a:t>V</a:t>
              </a:r>
              <a:endParaRPr lang="en-US" sz="2400" dirty="0">
                <a:latin typeface="Arial Black" panose="020B0A04020102020204" pitchFamily="34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139252" y="1154243"/>
              <a:ext cx="14991" cy="158895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2810655" y="2754834"/>
              <a:ext cx="4572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 Black" panose="020B0A04020102020204" pitchFamily="34" charset="0"/>
                </a:rPr>
                <a:t>t</a:t>
              </a:r>
              <a:endParaRPr lang="en-US" sz="2400" dirty="0">
                <a:latin typeface="Arial Black" panose="020B0A04020102020204" pitchFamily="34" charset="0"/>
              </a:endParaRPr>
            </a:p>
          </p:txBody>
        </p:sp>
      </p:grpSp>
      <p:cxnSp>
        <p:nvCxnSpPr>
          <p:cNvPr id="49" name="Straight Connector 48"/>
          <p:cNvCxnSpPr/>
          <p:nvPr/>
        </p:nvCxnSpPr>
        <p:spPr>
          <a:xfrm flipH="1">
            <a:off x="5451384" y="4661154"/>
            <a:ext cx="1943251" cy="79447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836787" y="212507"/>
            <a:ext cx="3697575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Velocity </a:t>
            </a:r>
            <a:r>
              <a:rPr lang="en-US" sz="2400" dirty="0" smtClean="0">
                <a:latin typeface="Arial Black" panose="020B0A04020102020204" pitchFamily="34" charset="0"/>
              </a:rPr>
              <a:t>vs. Time graph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312826" y="1768839"/>
            <a:ext cx="1334125" cy="524656"/>
          </a:xfrm>
          <a:prstGeom prst="rightArrow">
            <a:avLst/>
          </a:prstGeom>
          <a:solidFill>
            <a:schemeClr val="tx1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3465225" y="4398826"/>
            <a:ext cx="1334125" cy="524656"/>
          </a:xfrm>
          <a:prstGeom prst="rightArrow">
            <a:avLst/>
          </a:prstGeom>
          <a:solidFill>
            <a:schemeClr val="tx1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6722" y="274638"/>
            <a:ext cx="4041059" cy="11430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06138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u="sng" dirty="0" smtClean="0"/>
              <a:t>Calculate in your notebook</a:t>
            </a:r>
            <a:r>
              <a:rPr lang="en-US" sz="3600" dirty="0" smtClean="0"/>
              <a:t>:</a:t>
            </a:r>
          </a:p>
          <a:p>
            <a:pPr>
              <a:buNone/>
            </a:pPr>
            <a:endParaRPr lang="en-US" sz="3600" dirty="0" smtClean="0"/>
          </a:p>
          <a:p>
            <a:r>
              <a:rPr lang="en-US" sz="3600" dirty="0" smtClean="0"/>
              <a:t>The acceleration of the </a:t>
            </a:r>
            <a:r>
              <a:rPr lang="en-US" sz="3600" b="1" dirty="0" smtClean="0"/>
              <a:t>marble</a:t>
            </a:r>
            <a:r>
              <a:rPr lang="en-US" sz="3600" dirty="0" smtClean="0"/>
              <a:t> from yesterday’s lab.</a:t>
            </a:r>
          </a:p>
          <a:p>
            <a:pPr>
              <a:buNone/>
            </a:pPr>
            <a:endParaRPr lang="en-US" sz="3600" dirty="0" smtClean="0"/>
          </a:p>
          <a:p>
            <a:r>
              <a:rPr lang="en-US" sz="3600" dirty="0" smtClean="0"/>
              <a:t>The acceleration of your </a:t>
            </a:r>
            <a:r>
              <a:rPr lang="en-US" sz="3600" b="1" dirty="0" smtClean="0"/>
              <a:t>Hot Wheels car </a:t>
            </a:r>
            <a:r>
              <a:rPr lang="en-US" sz="3600" dirty="0" smtClean="0"/>
              <a:t>(trial 1 or 2) from last year’s lab.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arth_rotation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55" y="433265"/>
            <a:ext cx="1600254" cy="16470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2695" y="795129"/>
            <a:ext cx="6062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CT spins around the earth at about 790 mph!</a:t>
            </a:r>
            <a:endParaRPr lang="en-US" sz="2400" dirty="0"/>
          </a:p>
        </p:txBody>
      </p:sp>
      <p:pic>
        <p:nvPicPr>
          <p:cNvPr id="6" name="Picture 5" descr="orbit-of-the-earth-around-the-sun-illustr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610" y="1723235"/>
            <a:ext cx="2628347" cy="25272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6355" y="2760870"/>
            <a:ext cx="5190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Earth races around the Sun at about 66,000 mph!</a:t>
            </a:r>
            <a:endParaRPr lang="en-US" sz="2400" dirty="0"/>
          </a:p>
        </p:txBody>
      </p:sp>
      <p:pic>
        <p:nvPicPr>
          <p:cNvPr id="8" name="Picture 7" descr="MilkyWa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55" y="4250491"/>
            <a:ext cx="2246795" cy="17868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63789" y="4538869"/>
            <a:ext cx="508447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Solar system orbits the center of the Milky Way galaxy at about 168 miles </a:t>
            </a:r>
            <a:r>
              <a:rPr lang="en-US" sz="2400" i="1" dirty="0" smtClean="0"/>
              <a:t>per second</a:t>
            </a:r>
            <a:r>
              <a:rPr lang="en-US" sz="2400" dirty="0" smtClean="0"/>
              <a:t>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649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787" y="4152347"/>
            <a:ext cx="8229600" cy="146878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But for us, the Earth’s surface will do as our stationary reference point. </a:t>
            </a:r>
            <a:endParaRPr lang="en-US" sz="4000" dirty="0"/>
          </a:p>
        </p:txBody>
      </p:sp>
      <p:pic>
        <p:nvPicPr>
          <p:cNvPr id="4" name="Picture 3" descr="Milky_Way_galaxy,_artwork-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26" y="686280"/>
            <a:ext cx="3873500" cy="24191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35826" y="861391"/>
            <a:ext cx="33461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…And the Milky Way galaxy flies through space at about 375 miles per second!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509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6870" y="574262"/>
            <a:ext cx="4781827" cy="843376"/>
          </a:xfrm>
        </p:spPr>
        <p:txBody>
          <a:bodyPr>
            <a:normAutofit/>
          </a:bodyPr>
          <a:lstStyle/>
          <a:p>
            <a:r>
              <a:rPr lang="en-US" dirty="0" smtClean="0"/>
              <a:t>Definition: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888435"/>
            <a:ext cx="1376017" cy="58477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Speed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976783" y="1681682"/>
            <a:ext cx="6427304" cy="107721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distance travelled divided by the time taken to travel that distance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362175" y="3548224"/>
            <a:ext cx="195469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/>
              <a:t>Distance </a:t>
            </a:r>
          </a:p>
          <a:p>
            <a:r>
              <a:rPr lang="en-US" sz="4000" dirty="0" smtClean="0"/>
              <a:t>   Time</a:t>
            </a:r>
            <a:r>
              <a:rPr lang="en-US" sz="4000" u="sng" dirty="0" smtClean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76783" y="3786860"/>
            <a:ext cx="2650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Speed   = </a:t>
            </a:r>
            <a:endParaRPr lang="en-US" sz="4000" dirty="0"/>
          </a:p>
        </p:txBody>
      </p:sp>
      <p:pic>
        <p:nvPicPr>
          <p:cNvPr id="8" name="Picture 7" descr="Ruller.svg.h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348" y="3105654"/>
            <a:ext cx="2241826" cy="885139"/>
          </a:xfrm>
          <a:prstGeom prst="rect">
            <a:avLst/>
          </a:prstGeom>
        </p:spPr>
      </p:pic>
      <p:pic>
        <p:nvPicPr>
          <p:cNvPr id="9" name="Picture 8" descr="Stopwatch_-_Cartoon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783" y="4596670"/>
            <a:ext cx="1388396" cy="15214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6653" y="4887362"/>
            <a:ext cx="3920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 smtClean="0"/>
              <a:t>Common Units: </a:t>
            </a:r>
          </a:p>
          <a:p>
            <a:pPr algn="ctr"/>
            <a:r>
              <a:rPr lang="en-US" sz="2400" dirty="0" smtClean="0"/>
              <a:t>Meters per second (m/s)</a:t>
            </a:r>
          </a:p>
          <a:p>
            <a:pPr algn="ctr"/>
            <a:r>
              <a:rPr lang="en-US" sz="2400" dirty="0" smtClean="0"/>
              <a:t>Kilometers per hour (km/h)</a:t>
            </a:r>
          </a:p>
          <a:p>
            <a:pPr algn="ctr"/>
            <a:r>
              <a:rPr lang="en-US" sz="2400" dirty="0" smtClean="0"/>
              <a:t>Miles per hour (mph)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195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3478" y="585304"/>
            <a:ext cx="7421218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Most objects don’t travel at constant speed, so often we calculate </a:t>
            </a:r>
            <a:r>
              <a:rPr lang="en-US" sz="3200" b="1" i="1" dirty="0" smtClean="0"/>
              <a:t>average speed</a:t>
            </a:r>
            <a:endParaRPr lang="en-US" sz="32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634434" y="2291786"/>
            <a:ext cx="322469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Average speed    = 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24174" y="2137177"/>
            <a:ext cx="27719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chemeClr val="bg1"/>
                </a:solidFill>
              </a:rPr>
              <a:t>Total distance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   Total time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6" descr="xw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476" y="3307004"/>
            <a:ext cx="4456046" cy="32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9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998" y="271464"/>
            <a:ext cx="3600450" cy="62547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You try it!</a:t>
            </a:r>
            <a:endParaRPr lang="en-US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pic>
        <p:nvPicPr>
          <p:cNvPr id="1026" name="Picture 2" descr="Cartoony Colored Usa Map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3647" y="0"/>
            <a:ext cx="28575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y Colored Usa Map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3647" y="152400"/>
            <a:ext cx="28575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xQTEBURExMWFhQVGBwXFxgYGRoYFxoXFxgXHR0dFxsYHSggGBolGxgYIjMiJSkrLi4uGh8zODMsNygtLiwBCgoKDg0OGxAQGzQkICY0MjAyMDQsNCw2LywuLCw0LCwsLDU3LTAvNC00LC4sMiwsLCwsLy8sLCwtLCwsLSwsLP/AABEIALIBHAMBEQACEQEDEQH/xAAcAAEAAgIDAQAAAAAAAAAAAAAABgcEBQECAwj/xABDEAACAQIDBQcBBQYCCgMBAAABAhEAAwQSIQUGMUFRBxMiYXGBkTIUQlKhsSNywdHh8GKzMzRTY3OCkqLC8SRDshX/xAAcAQEAAgMBAQEAAAAAAAAAAAAABQYDBAcCAQj/xABFEQABAwIDBAcFBQYEBQUAAAABAAIDBBEFITESQVFhBhNxgZGhsRQiMsHRB0Jy4fAjM1KSsvEVNGLiFkNTgqIXJDVUwv/aAAwDAQACEQMRAD8AvGiJRFqsDvFh7uIuYZLg720cpU6ExxyT9UGQY4R6V4EjS4tBzC2JKSaOJszm+67Q/rTv13LTb3b7fYcQlprOdHTNmW4A4OYgjJHCAIJInWOBrFNUCIi4W/h2EPr2OMbgCNxBt45+Fl32d2h4G6QDdNonldUqB6sJQe5r62pidoV5nwWuhF3Rkjln6XPiFJsPiEcZkdWHVSCPkVnUUcsl60RKIlESiJREoiURKIlESiJREoiURKIlESiJREoiURKIlESiJREoiURKIlESiJREoiURKIqB3/TLtPERp4wwjzVTOnOZ96h6u7ZiQukdH9mXDmNdnqCDn94/Kywts7SN1LCu3ePbQhrhJLHM5ZUZm1YKD7FmGoArxNJtNaL3Ntfl3LNhtIYZZnhuy0usG7rNFtofiN+6y1dYFML0w+IdGzI7I3VSVPyNa9Ne5vwmywTU0MwtKwO7RdWXuPt3FNhcRfu4h2S1OUMEYyqF2lmEnRl5j+WnV41UQTRxMsb8RxNhpbmqLjVBTx1IigbbIbzqT3+XFYeE7Wb4H7TD2nP+Fmtzp55o1qbFfxat+TokPuS+Lfncei3eD7V8OYFyzdQmJy5XUHnJJUxPQfFZW1sZ1yUdL0XrWX2dl3Ybeth5rd4Pf7AXOGICnTR1ZInqWGX3mKzNqInaOUdLg9dF8UR7s/S63eC2nZu/6K9bufuOrfoaygg6LQfG5hs8EHnksuvq8JREoiURKIlESiJREoiURKIlESiJREoiURKIlESiJREoi63HCgsTAAknoBRFCrnadhAbcLdKt9ZyibesaifF18M6dTpWPrGrSOIQAgX18u1TZWBEgyDwNZFurmiJRFwzQJOgHGiL5y3jxvfYu9f1K3LhKkxOX7swAPpA/meJiKph2i9XLopjsFSPYg2zmAm+ocL68jc6acOA11aiuiURKIra3W2VOyBaI1vI7GOJ7ycvP8OWqjXVFq/bH3SPLXzuud4hUF1a+Ru45f8Abl8lU9y2VYqwhlJBB4ggwQfMGraCHC40XQY5GyMD2m4K619XtKIgMGRxoCRovD2NeLOFxzWVh9p3k+i9dTWfC7AT10PHQVkE0g0cfFaj8NpH/FE3+ULY2N7sakxiruv4mzfGaY9qyCqlG9ar8Bw92sfmR6FbLB9om0FJBvK4I+9bTSOmQDjPOeFbVPUyPJuqb0spKfDII3wD3nG1iScrZ+GW/es5O0zHDSMOfNrbz/23APyrZ6xyowxWTe0LMt9qeIgTYtExqRmAJ8hJge5r71p4LJ/i3+jz/Jeidqt0HXDW2HQOy/nlb9KdaeC+jFhvZ5/kuzdrjAx9iXh/tz5/7nyrFJV7GoVpwHDzi0b5GO2dk2zF9y8U7TnuYrDllOHsIW74Bu9zhgIn9mCMpB4cZ8qxCtBcNw3qek6LvjgeQdt+Wzu3577acVOBvrgIU/arfiMDjI/eESo8zArb66P+IeKr3+GVlyOqdl/pK36sDwM1lWiuaIlESiJREoiURKIlESiJREoi0O/V3Ls7EmYm3l4E/WQsadZieUzrXl3wlYag2iceRVEVrqpq7OzvbK38Fbtl1N20uRlnxBVJVSR5qBr1rOx1wrTSTCSIG+e9Smva2UoiivaTtfuMCyr9d89yI5BlYsev0gierLXh5sFq1k3VRFw10VJOk1rOaHCxUJQ4hUUMvXU7tl2nHI7iDkV59x5n3isLqZh0yVmpunWJxfvNl/aLHsGzYeIKdyev5f1rz7K3it4faDVbRvC227M+Z3+AXVrZ5a/3514NKdxUrS/aBTPFp4i08QdofI+qvjZDIcPa7sgpkUKR0AA/hXNqlr2zOEgs65uotr9sbYN75qt+07A2reJV0kXLqlrg+7pADDoTBn0njM2TBJZHwlrtBkPorf0bnlcx0Z+Funad3z/uobU0rOlESiJREoi7Wfq9B+p/pW5Sb1zT7Q35U7PxH+lZFbi5klESiLwv8R6fp/7rUqm5By6R9n1XZ81NbUB1+zI+o810rSXUEoi2uxPtV0HBYcuVu/VbUwp6luQERJ56eVZ4jK73GHVROIR0MNqqoaLt058BbQnhfTXLVXPuju/ewyk38Xdvsw1VmZra/u5yW8p0HlUtFG5g9511z2uq4p33iiDAOGvfu8u9Z2H22tzFNh7SlxbH7W4CMiPyT/E3GY4RrroMl87KODwXEDd+rLa19XtcA0Rc0RKIlESiJREoiURV32pbyoLZwKEm42VrmgyhQZyknXNOU6DhWKR4+HetXEWyR0nWW91x2b87AkeCq6sSq6kO5OzcTexSfZ2a2FIZ7niChVYGGgjPJgZefkJI9MBJyUjQRTF4c3Ib+fLmr0rYVhSiKku0Pb/2rFZUJ7qzKL0LT4nHkYAHkoPOsD3XKr+I1G2/YGg9VF68KNSiJRFsdgbHfFXhaXQcXbkqjn5nkB1PSSNHEK5lHCZHZncOJ/Wv1st2ho3VMmzuGpVx4LCLatraQQqAADyHXqfOuazSvmkMjzcnNXRjAxoa3QKHdoW76tbu4zxM4VAByUBvEfPQ+2p9JjCa0hzYNBn35ZKcwaufFMyG9ml2fMkWA8QFWVWhXtKIlESiJRFl4DA3Xlrdm64ECUtu4njBKgwdRp51nhqYYhaR4aeZA9Vy7p7FLNVRNYCQGnTcSfnZe/2C7/srn/Q38q2fa4P+o3+YKg+x1H8B8CvG9bKmGBU8YYEGPesjJWPF2uB7DdeHU8rci0+BXnmHWvYIK8mJ4FyD4LyxB4a849oP8hWGpbeNW7oNN1eKBh++1w8LO/8AyulRy7MlEVsdnWzAmCW5BVr2YvpBZQ7BRMTkygNA0OYnUGoGvxmohe+CEgDiNdBcX3WN9Mwud4zMairdd12tyHD9cVkb34XH3UW3Yu/sgIYBslxiPxN94EcdRJJkEHSQpOlDXi1SLHiB65+gVbrKWd4tC63H8iq5OGxOEdXKXbLW28LQQgYgfSwlGkKoIBMhYMxU7T1tPNbqng8r5+GviFXnxVdNmQQB4LdLvBtLHMMPbd2Y+KLUWjA5s4ywvLUwTpqYFbm052SzNqaqo91mXPTzWUuAxuz7iI2Mw9nvW72GdyrFMoPeEWpiIEEgHXWRNLObvWw1k8BAdIM+O9Wrsi+72Ve4bRYzJssXtnUwVJAOo5cuEnjWcKUGizKL6lESiLhjAk6AURVPvB2oXe9dMKEFsGFuMpLNH3gCQADyBFR0tcQbMCuVB0Xa+MPqHEE7hbLtOaiWL3mxd8kXcRcYdAciweqpCtqJ1FeoZnSNuVUOmFJ/h9U1kDrNc29r5g3sedjuvvvbRaXQNIEAGNPLQ/35CsTn2mA7lJUWEOn6MPcTckmQctnI95DT4qV7pbr3cZcUgRZV4uPI0gBioEhiSCBI6+VbjWkqkUVG6Uh5+EFXdg8GlpcltAiyzQogSzFjp5kk1sKwgWXvRfVgbfuFcJiGAkrZuECcskIx+o6L68q+E2CWJyaLlfOyODwNajSCMlVqmknpnbM7C08wQu9elrJREoimHZngs2Ie7rFpY5gFnka9YCtp5g9KrPSafZgbF/EfIf3U/gcV3Ok7lZdUlWReeJsK6MjAFWEEHoa9MeWODm6hLkaKE2+zS0IzX3OusKokacOMHjrrU4cekzsweKnj0iqjewb4H6qAYzBhLty3xyXHQHUSFdgDx6CrnTNbJCx5GoB8RdUau6S4k2reY5SBfS9xlbcdxte2i8O4HU/361kNPGdyyQ9NcWj1eHdrR8rLr3B6/I/rXg0rdxUnD9oNY23WRNPZcfX0XHdN5H5H8DXk0nAqRh+0OMn9rAR2Ov5ED1Vo9llqMI5P3rp09EQe9UvpAC2pDTuHzK8VeKR4k8VEQIFrZ65a8VMqg1qpRFw6AiCAR560BIzCKKdoWzM+CZkKr3ZDsIHiHCJHDjP9yJbCKjZqAHZ3y7FJYPM2KsYXC98hyJyv8uwlVNVuXQ0zx4oBjWCJBjkRzFLXyWGdu1E4cj6L6FFc7XL0ovqwNu4ZbmHuW3MKwieEEkZT7NBrfwsSmrj6r4r+W+/ddYpmtfGWu0K77GcYTZ9x8s27IcoAAGK211zf4mcOT5t0rp1NMJYusHwnTs3Hv1HIhaGy2FlhoAql3i29cxlwXbuhAICj6VGZj4R6ESecelHO2lW6uqM5B0t+vopX2PYgi/etQ2UoHmTkBDAarMZiCIMTCnyr3EpDCnkhzVatZlLpREoi0G/l9k2dfZbottk0JjWeKrP3mEqPWsUxIjJBst3DWNfVxtc3aBIuP1w1PIL5/qCXWVzbMEeen9/3zrZpXWds8VRuneHtmohU/ejPk4gG/fa3fxXvg9n3bpIt2neSfpUsNSeJAgCtaqmjiedtwHaVJ4JXUsWFQB7wPdGW/nlqrx7PNmHD4IWn/wBJnY3IMjMYiDGvgyAxzBqWoKhtRA2Vuh5W0NlQpYoYnubACGXNr62Kk1bi8JRFFO0fby4bBOmhu31NtF8mEMxHQKfkqOdYKiURsJ3qUwegdV1LWj4RmTy+p0HjuVFEVCAkaLp742PGy8XHPNcgnkT+v61mbUPG+6rtZ0Swqp/5WyeLfd8vh8ll4Sy7gkZdDHMcp8+o+anKCjfVxGQG2dlyjpLhkOEVgp2PLgWh2YzFyRbnpquz2HHFD7a/pXuTDqhn3b9igRIw6H5Kx+zJFGGcyM73DIkZgFAABHEaydetc66T9Z7UGuaQABqCNb/27lcMHYG01xvJUxqtqVSiLpeuBVLHgoJPoBNfWtLiAN6Khy5OpiTqY4SeMV1lrQ0Bo3KgSv23l3EkpXpY0oiURWt2d24wCGIzM5Pn4iJ+AB7Vz3pA69c4cAPQK54WLUrO/wBSpLUKpBKIlEWl30/1C/8AufxFbuG/5pnatqh/zUX4m/1BUpV3XS0ovilu5m+TWHWzdbPZYhRJk2/MdV6jly6GIxHCxM0yRizh5/nz8eVXxfC4Swzw2BFyRx7OB9e1WxVSVTXV2ABJ4DU+1fWguIA1KLA3twrnY7qAQwtozCJMKVZx8Bq6+yPYiDBuAHgoiqBdE+2tiqVrGqmtgNrMuGGHRQkvnuXFJD3Ms5A0cFSSQOsHQjX7tZWW2KotiEbBY7zx4K69zdpHEYGzdYyxXKx6shKk+5Wfes7TcXVigk6yNr+K3VellVS9p+38RbxndWsUVQKpyWiUZGI1FxlMkkQw14EaczH1cz2OAaVcOjuHU1RC580dzfU6HsHLf66gQTaG0rt9s1669w8szEx6A8PatB8r3/EVa6ahp6YfsWAevjqsUDj5cfL1rGtgyMDg0kXOgWTsvErbv27jrmRHVmAAJIDDkdK8SxOlYWMNiRYFRuNm1BK7gL9wzPkpttDtIYKe6sIoA4u0/kAI+ajo+jAAvJJfkB8/yXKabF45qiOLZNnEAneATrvU02AcVesi4bX2ZnAzyZkQCHRRqDHJoPIzxEtheHVlIS0SDqzawNyRre24HdwOtsrGRrBE2QtYdoC+ff8Ao5bvKWVYVppRFWnbRglyWL+bxBjby9QRmkehWP8AmFaNc0FgcrV0Umc2ofFbIi/ZY/n6Kq6i1fEoi3mzbcWl6nX54flFdBwyLqqRjeV/HNfnPpPWe14tPINNrZHY33fO11lVvqBXDKDxAPrXwgEWK9NcWm7TZZVva160CyXriwCYzZlHHgryv5VCVuA4XMwukgblnkNk5c22UpR4jWmVsbHklxAzz1PO664btDxa/ULTjzUg+xUj9K5o/BaZ2lx3/Vdwf0ahI9x5B52P0WbjO0PvcPdtNZKNcRkVkeYZxlB1AIgmdDyrHT4Hs1DHB1wCCQRuBvzUJi2CyUdLJPtghoJ4dltc9LZ6qH1c1yZKIlESiKTbC29iLVhUW54RJAyqYBYmOE8+dbR6J4fWATyg7ThnZ2vru4LabjdTB+zbYgcRy7Qtkm9uJH3kb95P0ylfzmsMnQTDHaF4/wC4fMFZG9I6katafH6r1t744jmLR/5WH/nWCToBQke5I8dtj8gsjeks1/eYPMfVZeC30bN+1tjL1TQj1DHURUbW9AC2O9LLd3B2V+wjf25cwtuDpIxzrSssOIN/ovDfHeGzfwVy2hYMWSAwgMM6k84IgEQdZjSo2i6N19BVRyzsGzY3IINjY2B4G9uXNbdRi0EkL+ofZwta1wdRmNCq77pfwj4FWZV11RK8lznEk8yndL+EfAr6vPWv4nxXYii8Kz9m784XuU7x2S4FAZSrsZA1hgCCCec+sVz6rwSqjlIaLgnI3Ay7F0HDQ/EI9uBt7ZHkef10XOI39weUibjSIgIZ10+9ArEzB6oOByHepUYJXE26vzH1U1wWLS5g0vOVKNZDuT9OUpLT5ca6e03F1XHsLHFrsiMivnpeArWVOfbaNtF6WLDOyoilnYhVA5sTAHzS10jYXuDRvX0JsTZaYbDpYt/Sg49WOrMZ6sSfetkC2QVsYxrGhrdAtIu+Fq/iGwuGeWCsxuwMgykCEn621mfp0nXhUNi2Lexw7UY2nXtyHb4KTdhk8cTZZRstOnH8u/Pko2vZ7bZzcv37t12OZjouYzOsyfzqoTY/M8khoHn9FMjG6hkYjhDWNGlh9b9q2uE3OwVvhYVuveTcn2ckflWjJidU/wC/bsy9Fpy4hVS/HIfG3kLBbW5gLZtNa7te7YEMoEAgiDwrUE0geH3zG9ajXFrg4aqir9ibhFsNlLHKsZnCzpIEZiB6V0qOAta1xNzle3HfZb1H0olxLraGWMC7XDbvYDKwL+FzYZHU5BWZujutcfLcCvhLQnxafars6SSR+xtxMKADz10apGMOOeg8z9FEiko6FvVx2kfvdnYdmm1/TyOasys61UoiURV72ybPZ8Navr9NliH4aC5kAPH8QA0/EOladawmO43KydGKhkdWWO+8LDt1+qqKoldCXKrJAHMx81mp4jLK2MbyAtHEqsUlJLUH7rSfAZeKkgECBwFdJAtkF+ZCSTcrmvq+JRFi7TeLR84Hyf5TUdi0vV0jzxFvHJWPolS+0YxA3cDtfyi/qAtHVAX6HXHT1mvcb9h11G4th4xCkfTF2yHWz10IPyXtbdiQoWSTAjmTw0itr2toF3Bc5q+gM0LHPZMCAL5gjIa8VJ7+5GMUaW1f91118xnK6esVHR9IaFxzJHaPpdVd2C1A0IPesG/u3i0BLYe5p+EZz/2TPtW0zF6J5sJR35etlrvwuqb9zzCw7uBurOe1cWNTmRlgecjStplXA/4XtPYQsDqOdurD4LMwLDu01H0ifUiT+dXilLTC3ZO4eii6hjmyG4WRWwsCURKIvPEWsylev68vziscsYkYWHevbHbLgVplOlUxzS0kHcpArmvi+JRFj3Xk+n9/FaVTID7oXU+hOBTU59ukdk9vugG9wTq7duyGeudiLLrWouiqz+z0tiNnXMPcdu6W61vKpynKVRyCw8UZnbnwMcNKi8TxmppS2GIgZXva51Itw3cFz3pBSx+2Oy1Aut2m6WDAI7hdepZj7FiSPaoF2MVrjcyH09FBCipxkGDwVKd0VMMIdePUMOOvrV060uzByXTaOioxE18cTRcDRoGRHZ5LZ4veDE3La2rl+4yLwBbqI1PFtOpPPqayOqJCLEpFhFFG8yNjFz3juByHctp2ck//ANC3HAq+b0yn+IFQuMW9ldfl6rS6RAeyi/8AEPQq36p6pKURa3aG38NZUtcv2xHLMCxIMQFGpMnhW1DQ1Ex9xhPO2XjojfeeIxqTYDiVWuHvLe2pafDIVVr6FQJkjOC7cfCCuYxyHvXRsOhmigYyY3cPLlztxVUdK2St/Yiwvnz4lXtUsppKIlESiLV7z4FL2DvWrs5ChJjjKeIETzBUH2ry9oc0tKzU874JWys1BuvnSq+uvoDXpjyxwc02IWOaFk0bo5BdpFiOIK3uAxOddfqGh/n7/wA6v2HVwq4dr7wyI5/mvz10kwJ+EVhi1Yc2niOB5jQ9xyusmpBV9KItbtp9FXqSfgR/5VX+kMuzA1nE+n9wuh/ZzS7dfJMRkxtu9x+gK1dU9dnSiLY7uWM+MsLEzdSeWgYE/kDWtWP2Kd55H0Ubi79iikPK3ibfNXpVEXPEoiURdHtKeKg+oBr6HEaFFV+81+0mMvKCqAMBlECPAvIdTJ967R0Wq2NwuPrpRtG+rs/iNtVUMWwusnqS+CBzm2GYaSD3gdy14xCfjX5FWUTxH7w8QoQ0FUDYxO/lP0Tv1/EvyK+9fF/EPEL57DU/9N38p+i5F1TwYfIr62RjvhIPesclNNGLvYR2ghZmw91Biu8K4lUZWkr3eeA5JBkXBpxHAcKoHSXEX4dVe9HtNfmDtW7RaxzHboQrBhtBHVw7W0QRkRZba32bGfFigRzAswfk3DHxVbd0qy92LP8AFf5BSIwKO+bz4LrtXcJbVi7dW8zNbts4XINSqkxoecRSn6SySStY5gAJA14lZW4DA4gbZF9+WXoq8qYc4uNyuyUVHHR07KeL4Wiw/PtSvi2lZPZPcHdX1nUMpI8iCAffKfiq1jzTtsPIqk9I2n2pp3bI9XKeVAKAVEbds5MVfSIAu3AB/hznL+UVfaV21Ax3Iema6Lhb9ujjPK3hl8lg1nUgtlsIOt1by6d2ZBPMjl5jr8ekzhuEe2Mf1o9xwI557x2a349653036RQ08Yo4jeS4JscgBnZ3M8OGZ3XkuO3lxrkZLoQHjlVYHCIkE9edZP8AgnD27IaCeJJ+QsFzk9IahwN7DhYfW6jG0No3HJV7ty4AYl7hYERB8PDrqPzrVnjoKV7ooYhcEe8PO+XHhZXOh6LV2I0TKh0xYXAnZIPH3c75Bw1uDxsV2wmHV8PfaPEgQr5KXyNpPCXTUAwYECSRkFntJVYFPLh80gdbrIy05G9je/8AffuU87KL1u/dLvbP2iwh/aDhcW4QJuCNbixGYakMZk6n1Tkke8Mxv4qzYnFQ9eJqRzTtC5At7t7ZG1+4bswrRrZWilESiJRF1dAQVIBBEEHUEHkaIvm3bAQYi6LaFEDsFQkkqASIM6zpUDNYSEAWXWMNdI6kjdI7aJAN+3Py0WJWNby9cLfKMGHuOorew+tNLMH7tD2fkoDpHgjMWonQ6PGbTwd9DofHcpAjAgEcDXQGPa9oc03BX54mhfDIY5BZwNiDuK5r0sa0u1nm5HQAe+p/Qiqf0ilvO1nAev8AYLsv2cUuxQyzn77rdzR9Sf0Fh1X10VKIpF2fWM20LR5JnaOvgYD4JB9qjcWfs0judh5hQXSGTZpLcSB6n5K46pqo6URKIlEVJb4Xc2PxB/3hH/SAv8Ku+Ht2aZg5euav+CN2aFnf/UVp63VLJRFxFF8tdbfdbawwuJS6ZyCQ4E6qQRwB1jjB6VqV1N7RCWDXd2qLxah9ppyG22hmPmL8/Wyu5TImqMclz9CJ0NEVWb77pGy5vWEPcEZmAI/ZmeQmcpnSJjXlVqwzEhK0Ryn3t3P81bsHxgOAhnPvZAHjyPPnv7VDqmlZ1PuyQ+PEjqtr0EG7x9Z09DVfx/4Y+/5KodJh+0jPI/JWDjcUtq291zCopY+gHIcz5VX4YnSyCNmpNlV3uDGlx0CpLb14XsTdvJIV2zANEif3fOetdFpaAx07I3H3gM7aLHh/TZ9I4xOZtxbtxHHkd+Rz5rBSwSQNNTHzW3T0Bklay+p8lLO+0CAiT9m4e6dk5E7XMaW559ikFu2FAUCAOFX2ONsbQxgsAuQVFRJUSumlN3ONyeJWBtXFEeBTxBn0On86hMaxB9PaOPUg37NB81eehPRyHES+oqAdljm7PAkZkHiNL9q1VU1drW23XxGXE20K5luOqNoWbK5ysFXUMCD9LKwMcJ1rbp53bQac1UsY6O0RjkqmN2X5k8Hdt+PK1zrcq3dw9hrY+03RbKG5fdUBJJFq0xVRrwlg58wVmYBqUYLX/X64qkOhgisIhqASeJOZ8L7PcpZXteUoiURKIlEVL9rGxe5xgvr9GIBb0uLAby1kHzJaouujs7bG9XzovW9ZCad2rcx2H6H1ChFaKtSURZ+ysTByHgeHkf6/r61ZcBr7H2d51+H6Ll/T/o/tt/xKAZjJ/Zud3aHlbgVt6ta5KtDigWdmkcY9hp/CqVicYmqXuvy8Ml0TAelzsLpGU3UhwFzfasbk34HjZeJtnp+f86jjSu3FWqHp/Qu/eRub4H5j0XUg9D8T+lYzTyDcpiHpbhEpsJrdoI8yLeal/Zfctrirjs6qRaKgMwX6nQnQ6/dHzUFjjJOpa0NOvDgD9Vo47XwVMbOoe14zuQQbcL20vnrwVqq0iRqDVSIsq4uaIlESiKit4rmbGYhhzuv/APs1e6RuzAwch6LomEt2aOMcr+Oa19bKkUoiURdX4H0oNV4f8JX0JZ+keg/SueO1K5YNF3r4vq1u8Wy/tOGewHKFog8pBBAPlIrZo6j2eYSWvZZ6WfqJmy2vY6fry5qmNr7MuYa81m4BmWOGoIPAqeYq6U9QyeMSM0XQ6Ksjq4usZ2EcCt7uzvX9ls5EsqWYsWcmCTqFGg1UaHjzYaTNY6nBDVu23vsNwt4+Oe7h2LmHSLHWjEJGN94Cwve400HfrzusfbO8l/Egq7QhKtkAhQVUDTmQSC0EmCfIVv0WE09IQ9gu4XFzzPrbK4tkqnV4nLUNLDkP1/daipRRq6s0a/3PKPOnWdX74NrLaoqOWsnbBCLudl9b8rarJt7VIWCst1mB76VIs6RAM95l3eSub/s1lMg2ZwG5XyN777Dhwue3itfevSczESfaq/U1MlVIZH6ro2GYbS4TSiCLJozuTqd5J7l1B6An0Bj5rEIXncsU/SLC4Rd87e47XkLr0tZgQwEFSCJg6gyJGoPDgdDWZlO8EFV+u6a4W6N0YDng5ZDZv33B5adxCvTs9x1+5hB9pz94CSGfL4kJ0gDxAD/EBMyJBFSse1s+9qqtJMyZxfHHsNOjSb27+eqlFe14SiJREoiURQ7tF3Xv41LXcuo7vMSjSAxaNQQDqIIAP4jrWvUwulaACpnBcSioZXPkaTcWuNRxy33y3jRU1tLZ9yxdazeQo68QYPESII0I8xURJG6M7Ll0Okq4qqPrIjcfPgVjV4W0lfQS03Gq8PY2RpY8XByIO8HUFZl3E51QH6lJJ6mNAfz+asz8R9ppWZ++Dn3A2P63rhHSHAThFa4MH7N2bTy3t7tOwjiugFaBJJuVBLmi+JRFj3T4vb+daNWcwF1f7PobUs0vFwHgP9y4tMVMr4SeY0P5VqOG0LHNXp9NDJ8bAe0ArOsbbxKfTiLwgQB3jEAeQJgVgdSQO1YPALVfhVG/WMd2XpZZ9jfLGrH7ckDkyofklZPzWu7C6V33PMrWfgFE7QEdhPzut7snefad5SbdtLiqcpbJ97jBhgOBHKtZ+HYZGbTPLTwvu8CqX0hppKKdsdI3aBFzcjLPLhw5qNYrY+Ke49w4e8C7MxAs3IliTppw1qZjkoWsDRM3IAfEF4g6WYnDG2IU4s0W37lr7uEZTlYFTEwykGNdYPLQ/FbbIYpBdjrjkQV4k6eV0Zs+Bo7brobJ6j4/rXo0reKR/aFOD78DT2Ej6rjuT1Hx/Wnsg4rN/wCojv8A6/8A5/7VxcsmDqOHT+tBSC+q+H7QnOy9n/8AP/arvTeHCAAHFWAQII71NCPeucmiqSbiN38pXxtPMRcMPgV0ub04MGPtNs/utmHysivow+qP/LPosgo6h2kbv5T9F5Xd8cEok4hY8ldj8KpNe24ZVONgzzAXtuH1TjYRu8CPVRLtKt2rl5DbV2vZRmIgW+7OYiSSPHJB9Dryq19FsOrJonO2bx3IHHayvbl89N6g8Qx2aiYIoJSw3Dsuy2etweGmWailvBXCOAX1Ov8A2yPzq7R4TM4XcQPP0+qpL52Xve/YP7ei9Bs5vxKPYn85FZxgx3v8vzXj2hvA/rxXcbN6v8AD9SayjB4t7j5Lz7TwHn/Zdb2EtJBcsTy14+wj5/Ok1BQwtDpR5nM9gW/h+MV1KXeyuDCRYmwvb8RBI7Ad17LBe2pJIWAeAkn+NQU4hc+8bLBb8mO4nJ8dQ89jiPIWXKoBwAHpWNRskr5HbT3EniTddq+rGuKL6rX7KdhWUtHGIxa5cXJ9BQJEFlWfr8QWW4eGNCDWaNoGasdDC1jNsG5Kn9ZFvJREoiURKIlEWi3p3Ys4y2wZVW7EJdyyywZ6gkanSedY5ImyCxW7RV81JIHsJte5F7A9qojauzbmHvPYurDoYPQ9CpPFSNQahJIzG7ZK6dRVkdXCJY9D5HeD+uaxK8LbXa19Xtr7/wDqtulvc8Fz3p++nNPGxzv2gNwP9Oh7N2utst6yK3VylKIlEWM51Pr/AAqOqTd67Z0Lh6vCWH+IuOnO3fpquKwK2JREoitLsstxhLh/FdP5Igqq44687RwHzKomPv2qwjgAPn81M6hVCqru0z/X1/4Cf5l6r10Z/wAm78R/paqxjv71vZ81FasSg0oiURYi8KiXiziF+jMOl66kik4tafEBc15W4uVaDPT3/WvhF14ewPaWu0OSkNvEMwD3HzO/iJY9QIA8gIEDpXQMKpGUtIyJulr+Oa/OGOTioxCV0bbNB2QNbBuXPW1+9cm8v4l+RW66RjfiIHeo6Olnk+BhPYCV5HG2/wAY9tf0rXdiFK3WQeKkY+j2KSGzad/8pHrZbKzsnEXLYezZZgw8J8Kj18RGn61EVnSrDKfab1oLhusfW1l9jwGtL9l7Nnjcjdu+SwNsbt4nD2e/ugRIB8RZgT1ygqo9SBMAakVV29IIauXZBLj4Duz8gOanKDo1NUyti22tv5ceFz68VHy56/FezUvOi6FTdBcMiaOs2nnmbeQtl3ntQXG6j3H9a9CqIGYWpU9AKSSfbikLGfw2v4OJ9QV3S71+eX9KzRzh+RyKq2O9EKjD7ywXkj7Mx2jhzHeApx2bbtLirjXromzaKwPuu8kwTzVYEjnmHmDtxtvmoTDqQOPWPGmiuC1aVVCqAqgQABAA6ADgKzqcXeiJREoiURKIlESiKue0fc3EYrEpfsBWHdhGWQpBVnObXQyGA66VpVVO6QgtVlwLGYaKN0coOZuLZ7rclCcRuJj0n/4zEDmrI3wA0n4rTNHKNysjOkdA613EdoPyutDh/pnrr7cq2oW7LAuSdJ632vEpHtfttFg3gBYZDvvfnmvWsqr6URKIsQHn11qLlN3lfoLAoepw2Bn+keJFz6rmsalkoiURW52bIBs9SOLO5PrmI/QCqfjJJqiOQ9Fz3GSTXSX5f0hSmotRig+/O7N/EXxftAMBaCETBlGdtOs54HmNas+B4tBSwmKW4u6/iAPK11DYnQSVDg5lsgq/v2GRsrqyN0YFTrMaHXkfg1cY5Y5BtMcCORuq3JBJH8bSF0rIsKURYi8KipfjPav0Lg3/AMdT/gZ/SFzXhSakG4+xziMWsqDbtQ7zwgHQecnkdIB9DHYnUiCA2OZyHzPd9FCY7WCGn6sH3nZDsyv5Zd6t6zg7aTltos8YUDh6Cqg+eV9ttxNuJuqIABoqv7URGOWP9gn+Zeq0YGf/AGx/EfRquPRr90/t+SiNTCsqtns1x3eYLuydbTFfPKfEPbUj/lqo4zDsVG1/EL/L9dq5/jUHVVjuDs/HXzupWRNRKilWG+25xtZ8TZ1tSWdI1STxHVNT+6Oo1Fow3ExLaKT4tx4/n69qteD4wLNp5uwH5H0B3+ZhVTitSlXZ1u+cVi1Z0Js2vE5+6SB4VJ82gxroD1rbo4tt+0dB6qu9IsQ9np+qYfefl2N3nv08baK9AKl1ztc0RKIlESiJREoiURKIlESiKHbzdn9jETcsxYunUwP2bH/EoiCTzHvNeHRgrTqKGObPQ8fqqt25sK/hHy30yyYVhqjfut/AwfKsJaRqoOekkh+IZcVra+LVXV2gE9BNF6Y0vcGjesZRAiocm5uv0nGwMYGDQC3guaL2lESiK6Nx7ZXZ9gH8JPszMR+RFUnE3A1T7frILm2IOBqpCP4j6re1orTSiLyxWGS4pS4iuh4qwDKYMiQdDrXuOV8btphIPEGy8uaHCxF1q7m6mDbjh1Gs6SvD90jTy4VvNxetbpKfX1WuaKnOrB4Ls+6+DKlfs1rXSQoD+zjxA+c15bilYHbXWu8bjw08l6NJAW7JYLdiq7fTYiYTEi1bzlGthwWEwSzgqCBBgKPPWrVhk8tbEZHWve2XYM7c79itmHdIKSkgbDVPDdmwbkdAAN11ofY/B/lUj7PJwW9/xZg//XHg76KyOyY/s74gA5kM/eghuPlofk1V+kMbmOj2uB+Sr2KYnTV823TP2gBbQjO542U+quqOVU9qX+vr/wABP8y9VswP/LH8R9Gq4dGv3T+35KIVMKyqXdmu1haxJtMfDeAUdM4nL8yR8VD4zTGSEPbq303qtdIqQvjbO37uR7Dp4H1Vr1U1T0NEVc7b3FZ8fbWyCLN9pYjhb4l46CJjlJA6Vc8DqDVjqnaj04/JWKkx72ekcx+bm/Dz5H8PaLjLVWlsfZNrC2hasoFUanqxgDMx5toNauLGNYLNCqU9RLO8ySuuT+u4ctFnV6WFKIlESiJREoiURKIlESiJREoi8sTh1uIUdQyMIKsJBHmDRfCAcioPtTsvsOxazda1P3SO8UHykho8iT5RWMxjctCTDYXm4yUfx/ZZioIt3rLg6EtntmPIBW148/esboiRYFKOgbBVRyl12tcCcs7Ag5L33f7LmYXPthKfT3ZtOpP3s2aVI/DHvWvHQix2/JX+t6UOLmmlFhnfaAz4aFZr9ltlJY3blxR90AKwE8Z1zEDlAnl0rXraKQQl1OfeGdjv5bs+HhzWo7pPVvsMm8wPrdeFzs4wzardugEaaoRw/dkj3qmjHJ25OaPMfNbDOkFYBnY930IWJe7MhplxMdZtz+jisrce/ij8/wAlsM6Szj4mA9lx9VNtkYLuLFuzmzd2oXNETA4xJioSol62V0lrXN1ATSdZI5/Ek+JususKxpREoiURKIq87UcO3eWbkeAqUn/FJMfE/Bq4dF5G7Mkd88j3aKv46xxax24X87fRQerYq4p52YbPabmIJIQjuwOTGQST6aAerVUOk9Sw7EAGYzPLl36+Cs2CQOax0h0Py3qf1UlOqqe1L/Xl/wCAn+Zeq2YH/lj+I+jVcOjX7p/b8lEKmFZVtt0birj8OWEjvAI04tKqdSODFT7c+Fade0uppA3h6a+Sisaa51E+3LwBCu+qOufpRE2NdR71wq6tkVVgEHLmZpmOE5B/01feitPsQPeRYk27gMvG5WrO65st1VpWBKIlESiJREoiURKIlESiJREoiURKIlESiJREoi1OPw/dnOPpZoI6Mx4g9Cx4eftVT6RYQxzHVceThqOO6/bx3Zcc1nikN9krzqiraSiJREoiURKIlEUb7Qcn2F83HMuT97MOHTw5vaamcA2/bm7PO/Zb+y0MT2fZX7X6O5VRXQ1S1v8AZO9+Iw9pbNtbOVZjMjljmJJki4AePTpULV4HT1Uple51zwI4W4FS0GLyQxiNrRYKU7ob03b91kxBRQy5rcKVzQ0HJJ8QHDnw8jUHi+Csp2MNOHEk249m5TGH10lRfrABvHzXjv3sK/i71nubdwwlzMSjKAVGYCWAEtqB5it/BcNqYmubKzZ4acD+u9WvB8UhoxIX79n1N/AG/co9s3s8xt1QTZFuT/8AY+WBEgkCSAekTPECrJHTDZF2qBxLEMUfVP6mpPV3yPw5dgG69r6m11r9rbtYjCwb1koJgOIKzxEMpMHmOB08q9GIDUKuVU+ItF5ZXEfiJ+a3OAx+1MQr3LLXXVPqKqg9lEDMfJZPyKjG4FRWyj8z9V7jrK+UFzDl2DyWobeDFZsxxF2Z/EQJH+Hh7RWT/CqPZ2eqHh89VqHEqsOzd5Bbzs02z3OOyMQExHgPId5MpAAjiSoGn11JQ+7Zu5ZsPqSZXB33s+9XNWwpxKIlESiJREoiURKIlESiJREoiURKIlESiJREoi8cZh+8QpMTBB6EEEHzggGsU8LZo3Ru0II8V9BsbrT3rnd6XYToSfCfRj+h19ta5riOC1FG7TabuIHqN3pwK3GSBy9sPg3dQ+cLOoUrPhPAtqDMQeUSQZ4ixUvReB0DTKXB5FzoLHhax039m5YXTm+S6MCrZHjNEgjQMOonpzGsSOoqvYthElA++rDofkefr4gZo5A5c1DrIlESiLpdeBMSdAB1JMAfJFZ6WndUTNibq42/Pu1XxxsLrWbybu3sZaW0CtlQ+Zi/ibRWAhUMcSNc3tV1wbAZaSUyyuGlgBnwz3KPrQKiPqwbKKYjsuxIcBLtpkkSxzKwGknLBGmumbWOU1ZDGVCnCTfJ2S1m9e5d7CNmWbtknRwNQejgcD58D5cK+OYQsFTh74zdmY8112dhMYLee62Lt4S2yrdKlw1tEGaVRiCFEzIEDjHUNq2eizwNqQLvJDd/Gw+XZmrqweIW5bW4hJVgCpIIJB4SGEj3rOpoG69qIsfH4K3etm3dQOhglWEg5SCJ9wK+EX1XwtDhYr1s2VRQqKFUcAoAA9AOFfV9UC7Q90LJs3cbblLijO4EZHkjMSDwaJMg69CTWN7Ra6j62kY9peMiFVVYVXgSDcK6+zzeJ8Xh270DvLRClhHjBEhiBwPXkY06DOx1wrNR1Bmj2na6KVV7W2lESiJREoiURKIlESiJREoiURKIlESiJREoiURKIlEWHtSwWtyolkIZfMjiPUqWHvWliNIKqmfDvIy7RmPNemO2TdYCOCARwOorlD2OY4tcLEZLeXNeV9XVAztkTl9TESq6SOYzNw0B4GTEiZzCMEfXHbfdrOPE8B9c7LFJIG9qzsJs/KQ7tnYcNMqiZEgSTMGJJPE8Jq6Yfg1NRHaZm7ieHLd81rvkLlnVLLGlESiLgidKIuaIlESiJRFrd4tmfacLcw+bLnA1iYhgf4V8IuLLw9ge0tO9fP8AfWHYZWWGIyt9SwTo2g8Q4HQag6CtYqqStDXkAWzW+3G3g+x4oM5PcuMlwToByeOZU/kWivTHWK28PqOqk2TofVXpWwrGlESiJREoiURKIlESiJREoiURKIlESiJREoiURKIlESiLT4y1kuwNFcFo5ZwfF85gY8mPOqR0qo2McyoYNbh3blb59tlswO3LzuOFBYmABJPkKqIBJsFsLZbLs5LKAjxZRm6loEk+c12CCFsMbY2jIcBb9XUeTc3WVWVfEoiURKIlESiJREoiURKIoB2k7pq9s4uwkXVM3FRSTcDFRMDmsTw/F61je2+YUfXUokZtNHvDzVTtwNYFX7G9t6+j9nz3NuQVORZUxIOUaGCRIrbVwWRREoiURKIlESiJREoiURKIlESiJREoiURKIlESiJREoi8MXhRcWCSIMgiJB4SJBHAkcOda9VTR1MRikFwV9a4g3C1t3B3RIKpcXnBysZ5ZGGX5f+VVGp6KPDiad+W4HXxH0HzWwJ+IWw2cG7pA85gADPExpJ6EjWOU1coS90bTILOtmOB3rXOuSyayL4lESiJREoiURKIlESiJREoiiW2NwMNiMScQxdQ2rosAM3MkxInnHSdCSa8FgJutSSiikk23aqWAQIr2ttc0RKIlESiJREoiURKIlESiJREoiURKIlESiJREoiURKIlESiJREoiURKIlESiJREoiURKIlESiJREoiURKIlESiJRF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xQTEBURExMWFhQVGBwXFxgYGRoYFxoXFxgXHR0dFxsYHSggGBolGxgYIjMiJSkrLi4uGh8zODMsNygtLiwBCgoKDg0OGxAQGzQkICY0MjAyMDQsNCw2LywuLCw0LCwsLDU3LTAvNC00LC4sMiwsLCwsLy8sLCwtLCwsLSwsLP/AABEIALIBHAMBEQACEQEDEQH/xAAcAAEAAgIDAQAAAAAAAAAAAAAABgcEBQECAwj/xABDEAACAQIDBQcBBQYCCgMBAAABAhEAAwQSIQUGMUFRBxMiYXGBkTIUQlKhsSNywdHh8GKzMzRTY3OCkqLC8SRDshX/xAAcAQEAAgMBAQEAAAAAAAAAAAAABQYDBAcCAQj/xABFEQABAwIDBAcFBQYEBQUAAAABAAIDBBEFITESQVFhBhNxgZGhsRQiMsHRB0Jy4fAjM1KSsvEVNGLiFkNTgqIXJDVUwv/aAAwDAQACEQMRAD8AvGiJRFqsDvFh7uIuYZLg720cpU6ExxyT9UGQY4R6V4EjS4tBzC2JKSaOJszm+67Q/rTv13LTb3b7fYcQlprOdHTNmW4A4OYgjJHCAIJInWOBrFNUCIi4W/h2EPr2OMbgCNxBt45+Fl32d2h4G6QDdNonldUqB6sJQe5r62pidoV5nwWuhF3Rkjln6XPiFJsPiEcZkdWHVSCPkVnUUcsl60RKIlESiJREoiURKIlESiJREoiURKIlESiJREoiURKIlESiJREoiURKIlESiJREoiURKIqB3/TLtPERp4wwjzVTOnOZ96h6u7ZiQukdH9mXDmNdnqCDn94/Kywts7SN1LCu3ePbQhrhJLHM5ZUZm1YKD7FmGoArxNJtNaL3Ntfl3LNhtIYZZnhuy0usG7rNFtofiN+6y1dYFML0w+IdGzI7I3VSVPyNa9Ne5vwmywTU0MwtKwO7RdWXuPt3FNhcRfu4h2S1OUMEYyqF2lmEnRl5j+WnV41UQTRxMsb8RxNhpbmqLjVBTx1IigbbIbzqT3+XFYeE7Wb4H7TD2nP+Fmtzp55o1qbFfxat+TokPuS+Lfncei3eD7V8OYFyzdQmJy5XUHnJJUxPQfFZW1sZ1yUdL0XrWX2dl3Ybeth5rd4Pf7AXOGICnTR1ZInqWGX3mKzNqInaOUdLg9dF8UR7s/S63eC2nZu/6K9bufuOrfoaygg6LQfG5hs8EHnksuvq8JREoiURKIlESiJREoiURKIlESiJREoiURKIlESiJREoi63HCgsTAAknoBRFCrnadhAbcLdKt9ZyibesaifF18M6dTpWPrGrSOIQAgX18u1TZWBEgyDwNZFurmiJRFwzQJOgHGiL5y3jxvfYu9f1K3LhKkxOX7swAPpA/meJiKph2i9XLopjsFSPYg2zmAm+ocL68jc6acOA11aiuiURKIra3W2VOyBaI1vI7GOJ7ycvP8OWqjXVFq/bH3SPLXzuud4hUF1a+Ru45f8Abl8lU9y2VYqwhlJBB4ggwQfMGraCHC40XQY5GyMD2m4K619XtKIgMGRxoCRovD2NeLOFxzWVh9p3k+i9dTWfC7AT10PHQVkE0g0cfFaj8NpH/FE3+ULY2N7sakxiruv4mzfGaY9qyCqlG9ar8Bw92sfmR6FbLB9om0FJBvK4I+9bTSOmQDjPOeFbVPUyPJuqb0spKfDII3wD3nG1iScrZ+GW/es5O0zHDSMOfNrbz/23APyrZ6xyowxWTe0LMt9qeIgTYtExqRmAJ8hJge5r71p4LJ/i3+jz/Jeidqt0HXDW2HQOy/nlb9KdaeC+jFhvZ5/kuzdrjAx9iXh/tz5/7nyrFJV7GoVpwHDzi0b5GO2dk2zF9y8U7TnuYrDllOHsIW74Bu9zhgIn9mCMpB4cZ8qxCtBcNw3qek6LvjgeQdt+Wzu3577acVOBvrgIU/arfiMDjI/eESo8zArb66P+IeKr3+GVlyOqdl/pK36sDwM1lWiuaIlESiJREoiURKIlESiJREoi0O/V3Ls7EmYm3l4E/WQsadZieUzrXl3wlYag2iceRVEVrqpq7OzvbK38Fbtl1N20uRlnxBVJVSR5qBr1rOx1wrTSTCSIG+e9Smva2UoiivaTtfuMCyr9d89yI5BlYsev0gierLXh5sFq1k3VRFw10VJOk1rOaHCxUJQ4hUUMvXU7tl2nHI7iDkV59x5n3isLqZh0yVmpunWJxfvNl/aLHsGzYeIKdyev5f1rz7K3it4faDVbRvC227M+Z3+AXVrZ5a/3514NKdxUrS/aBTPFp4i08QdofI+qvjZDIcPa7sgpkUKR0AA/hXNqlr2zOEgs65uotr9sbYN75qt+07A2reJV0kXLqlrg+7pADDoTBn0njM2TBJZHwlrtBkPorf0bnlcx0Z+Funad3z/uobU0rOlESiJREoi7Wfq9B+p/pW5Sb1zT7Q35U7PxH+lZFbi5klESiLwv8R6fp/7rUqm5By6R9n1XZ81NbUB1+zI+o810rSXUEoi2uxPtV0HBYcuVu/VbUwp6luQERJ56eVZ4jK73GHVROIR0MNqqoaLt058BbQnhfTXLVXPuju/ewyk38Xdvsw1VmZra/u5yW8p0HlUtFG5g9511z2uq4p33iiDAOGvfu8u9Z2H22tzFNh7SlxbH7W4CMiPyT/E3GY4RrroMl87KODwXEDd+rLa19XtcA0Rc0RKIlESiJREoiURV32pbyoLZwKEm42VrmgyhQZyknXNOU6DhWKR4+HetXEWyR0nWW91x2b87AkeCq6sSq6kO5OzcTexSfZ2a2FIZ7niChVYGGgjPJgZefkJI9MBJyUjQRTF4c3Ib+fLmr0rYVhSiKku0Pb/2rFZUJ7qzKL0LT4nHkYAHkoPOsD3XKr+I1G2/YGg9VF68KNSiJRFsdgbHfFXhaXQcXbkqjn5nkB1PSSNHEK5lHCZHZncOJ/Wv1st2ho3VMmzuGpVx4LCLatraQQqAADyHXqfOuazSvmkMjzcnNXRjAxoa3QKHdoW76tbu4zxM4VAByUBvEfPQ+2p9JjCa0hzYNBn35ZKcwaufFMyG9ml2fMkWA8QFWVWhXtKIlESiJRFl4DA3Xlrdm64ECUtu4njBKgwdRp51nhqYYhaR4aeZA9Vy7p7FLNVRNYCQGnTcSfnZe/2C7/srn/Q38q2fa4P+o3+YKg+x1H8B8CvG9bKmGBU8YYEGPesjJWPF2uB7DdeHU8rci0+BXnmHWvYIK8mJ4FyD4LyxB4a849oP8hWGpbeNW7oNN1eKBh++1w8LO/8AyulRy7MlEVsdnWzAmCW5BVr2YvpBZQ7BRMTkygNA0OYnUGoGvxmohe+CEgDiNdBcX3WN9Mwud4zMairdd12tyHD9cVkb34XH3UW3Yu/sgIYBslxiPxN94EcdRJJkEHSQpOlDXi1SLHiB65+gVbrKWd4tC63H8iq5OGxOEdXKXbLW28LQQgYgfSwlGkKoIBMhYMxU7T1tPNbqng8r5+GviFXnxVdNmQQB4LdLvBtLHMMPbd2Y+KLUWjA5s4ywvLUwTpqYFbm052SzNqaqo91mXPTzWUuAxuz7iI2Mw9nvW72GdyrFMoPeEWpiIEEgHXWRNLObvWw1k8BAdIM+O9Wrsi+72Ve4bRYzJssXtnUwVJAOo5cuEnjWcKUGizKL6lESiLhjAk6AURVPvB2oXe9dMKEFsGFuMpLNH3gCQADyBFR0tcQbMCuVB0Xa+MPqHEE7hbLtOaiWL3mxd8kXcRcYdAciweqpCtqJ1FeoZnSNuVUOmFJ/h9U1kDrNc29r5g3sedjuvvvbRaXQNIEAGNPLQ/35CsTn2mA7lJUWEOn6MPcTckmQctnI95DT4qV7pbr3cZcUgRZV4uPI0gBioEhiSCBI6+VbjWkqkUVG6Uh5+EFXdg8GlpcltAiyzQogSzFjp5kk1sKwgWXvRfVgbfuFcJiGAkrZuECcskIx+o6L68q+E2CWJyaLlfOyODwNajSCMlVqmknpnbM7C08wQu9elrJREoimHZngs2Ie7rFpY5gFnka9YCtp5g9KrPSafZgbF/EfIf3U/gcV3Ok7lZdUlWReeJsK6MjAFWEEHoa9MeWODm6hLkaKE2+zS0IzX3OusKokacOMHjrrU4cekzsweKnj0iqjewb4H6qAYzBhLty3xyXHQHUSFdgDx6CrnTNbJCx5GoB8RdUau6S4k2reY5SBfS9xlbcdxte2i8O4HU/361kNPGdyyQ9NcWj1eHdrR8rLr3B6/I/rXg0rdxUnD9oNY23WRNPZcfX0XHdN5H5H8DXk0nAqRh+0OMn9rAR2Ov5ED1Vo9llqMI5P3rp09EQe9UvpAC2pDTuHzK8VeKR4k8VEQIFrZ65a8VMqg1qpRFw6AiCAR560BIzCKKdoWzM+CZkKr3ZDsIHiHCJHDjP9yJbCKjZqAHZ3y7FJYPM2KsYXC98hyJyv8uwlVNVuXQ0zx4oBjWCJBjkRzFLXyWGdu1E4cj6L6FFc7XL0ovqwNu4ZbmHuW3MKwieEEkZT7NBrfwsSmrj6r4r+W+/ddYpmtfGWu0K77GcYTZ9x8s27IcoAAGK211zf4mcOT5t0rp1NMJYusHwnTs3Hv1HIhaGy2FlhoAql3i29cxlwXbuhAICj6VGZj4R6ESecelHO2lW6uqM5B0t+vopX2PYgi/etQ2UoHmTkBDAarMZiCIMTCnyr3EpDCnkhzVatZlLpREoi0G/l9k2dfZbottk0JjWeKrP3mEqPWsUxIjJBst3DWNfVxtc3aBIuP1w1PIL5/qCXWVzbMEeen9/3zrZpXWds8VRuneHtmohU/ejPk4gG/fa3fxXvg9n3bpIt2neSfpUsNSeJAgCtaqmjiedtwHaVJ4JXUsWFQB7wPdGW/nlqrx7PNmHD4IWn/wBJnY3IMjMYiDGvgyAxzBqWoKhtRA2Vuh5W0NlQpYoYnubACGXNr62Kk1bi8JRFFO0fby4bBOmhu31NtF8mEMxHQKfkqOdYKiURsJ3qUwegdV1LWj4RmTy+p0HjuVFEVCAkaLp742PGy8XHPNcgnkT+v61mbUPG+6rtZ0Swqp/5WyeLfd8vh8ll4Sy7gkZdDHMcp8+o+anKCjfVxGQG2dlyjpLhkOEVgp2PLgWh2YzFyRbnpquz2HHFD7a/pXuTDqhn3b9igRIw6H5Kx+zJFGGcyM73DIkZgFAABHEaydetc66T9Z7UGuaQABqCNb/27lcMHYG01xvJUxqtqVSiLpeuBVLHgoJPoBNfWtLiAN6Khy5OpiTqY4SeMV1lrQ0Bo3KgSv23l3EkpXpY0oiURWt2d24wCGIzM5Pn4iJ+AB7Vz3pA69c4cAPQK54WLUrO/wBSpLUKpBKIlEWl30/1C/8AufxFbuG/5pnatqh/zUX4m/1BUpV3XS0ovilu5m+TWHWzdbPZYhRJk2/MdV6jly6GIxHCxM0yRizh5/nz8eVXxfC4Swzw2BFyRx7OB9e1WxVSVTXV2ABJ4DU+1fWguIA1KLA3twrnY7qAQwtozCJMKVZx8Bq6+yPYiDBuAHgoiqBdE+2tiqVrGqmtgNrMuGGHRQkvnuXFJD3Ms5A0cFSSQOsHQjX7tZWW2KotiEbBY7zx4K69zdpHEYGzdYyxXKx6shKk+5Wfes7TcXVigk6yNr+K3VellVS9p+38RbxndWsUVQKpyWiUZGI1FxlMkkQw14EaczH1cz2OAaVcOjuHU1RC580dzfU6HsHLf66gQTaG0rt9s1669w8szEx6A8PatB8r3/EVa6ahp6YfsWAevjqsUDj5cfL1rGtgyMDg0kXOgWTsvErbv27jrmRHVmAAJIDDkdK8SxOlYWMNiRYFRuNm1BK7gL9wzPkpttDtIYKe6sIoA4u0/kAI+ajo+jAAvJJfkB8/yXKabF45qiOLZNnEAneATrvU02AcVesi4bX2ZnAzyZkQCHRRqDHJoPIzxEtheHVlIS0SDqzawNyRre24HdwOtsrGRrBE2QtYdoC+ff8Ao5bvKWVYVppRFWnbRglyWL+bxBjby9QRmkehWP8AmFaNc0FgcrV0Umc2ofFbIi/ZY/n6Kq6i1fEoi3mzbcWl6nX54flFdBwyLqqRjeV/HNfnPpPWe14tPINNrZHY33fO11lVvqBXDKDxAPrXwgEWK9NcWm7TZZVva160CyXriwCYzZlHHgryv5VCVuA4XMwukgblnkNk5c22UpR4jWmVsbHklxAzz1PO664btDxa/ULTjzUg+xUj9K5o/BaZ2lx3/Vdwf0ahI9x5B52P0WbjO0PvcPdtNZKNcRkVkeYZxlB1AIgmdDyrHT4Hs1DHB1wCCQRuBvzUJi2CyUdLJPtghoJ4dltc9LZ6qH1c1yZKIlESiKTbC29iLVhUW54RJAyqYBYmOE8+dbR6J4fWATyg7ThnZ2vru4LabjdTB+zbYgcRy7Qtkm9uJH3kb95P0ylfzmsMnQTDHaF4/wC4fMFZG9I6katafH6r1t744jmLR/5WH/nWCToBQke5I8dtj8gsjeks1/eYPMfVZeC30bN+1tjL1TQj1DHURUbW9AC2O9LLd3B2V+wjf25cwtuDpIxzrSssOIN/ovDfHeGzfwVy2hYMWSAwgMM6k84IgEQdZjSo2i6N19BVRyzsGzY3IINjY2B4G9uXNbdRi0EkL+ofZwta1wdRmNCq77pfwj4FWZV11RK8lznEk8yndL+EfAr6vPWv4nxXYii8Kz9m784XuU7x2S4FAZSrsZA1hgCCCec+sVz6rwSqjlIaLgnI3Ay7F0HDQ/EI9uBt7ZHkef10XOI39weUibjSIgIZ10+9ArEzB6oOByHepUYJXE26vzH1U1wWLS5g0vOVKNZDuT9OUpLT5ca6e03F1XHsLHFrsiMivnpeArWVOfbaNtF6WLDOyoilnYhVA5sTAHzS10jYXuDRvX0JsTZaYbDpYt/Sg49WOrMZ6sSfetkC2QVsYxrGhrdAtIu+Fq/iGwuGeWCsxuwMgykCEn621mfp0nXhUNi2Lexw7UY2nXtyHb4KTdhk8cTZZRstOnH8u/Pko2vZ7bZzcv37t12OZjouYzOsyfzqoTY/M8khoHn9FMjG6hkYjhDWNGlh9b9q2uE3OwVvhYVuveTcn2ckflWjJidU/wC/bsy9Fpy4hVS/HIfG3kLBbW5gLZtNa7te7YEMoEAgiDwrUE0geH3zG9ajXFrg4aqir9ibhFsNlLHKsZnCzpIEZiB6V0qOAta1xNzle3HfZb1H0olxLraGWMC7XDbvYDKwL+FzYZHU5BWZujutcfLcCvhLQnxafars6SSR+xtxMKADz10apGMOOeg8z9FEiko6FvVx2kfvdnYdmm1/TyOasys61UoiURV72ybPZ8Navr9NliH4aC5kAPH8QA0/EOladawmO43KydGKhkdWWO+8LDt1+qqKoldCXKrJAHMx81mp4jLK2MbyAtHEqsUlJLUH7rSfAZeKkgECBwFdJAtkF+ZCSTcrmvq+JRFi7TeLR84Hyf5TUdi0vV0jzxFvHJWPolS+0YxA3cDtfyi/qAtHVAX6HXHT1mvcb9h11G4th4xCkfTF2yHWz10IPyXtbdiQoWSTAjmTw0itr2toF3Bc5q+gM0LHPZMCAL5gjIa8VJ7+5GMUaW1f91118xnK6esVHR9IaFxzJHaPpdVd2C1A0IPesG/u3i0BLYe5p+EZz/2TPtW0zF6J5sJR35etlrvwuqb9zzCw7uBurOe1cWNTmRlgecjStplXA/4XtPYQsDqOdurD4LMwLDu01H0ifUiT+dXilLTC3ZO4eii6hjmyG4WRWwsCURKIvPEWsylev68vziscsYkYWHevbHbLgVplOlUxzS0kHcpArmvi+JRFj3Xk+n9/FaVTID7oXU+hOBTU59ukdk9vugG9wTq7duyGeudiLLrWouiqz+z0tiNnXMPcdu6W61vKpynKVRyCw8UZnbnwMcNKi8TxmppS2GIgZXva51Itw3cFz3pBSx+2Oy1Aut2m6WDAI7hdepZj7FiSPaoF2MVrjcyH09FBCipxkGDwVKd0VMMIdePUMOOvrV060uzByXTaOioxE18cTRcDRoGRHZ5LZ4veDE3La2rl+4yLwBbqI1PFtOpPPqayOqJCLEpFhFFG8yNjFz3juByHctp2ck//ANC3HAq+b0yn+IFQuMW9ldfl6rS6RAeyi/8AEPQq36p6pKURa3aG38NZUtcv2xHLMCxIMQFGpMnhW1DQ1Ex9xhPO2XjojfeeIxqTYDiVWuHvLe2pafDIVVr6FQJkjOC7cfCCuYxyHvXRsOhmigYyY3cPLlztxVUdK2St/Yiwvnz4lXtUsppKIlESiLV7z4FL2DvWrs5ChJjjKeIETzBUH2ry9oc0tKzU874JWys1BuvnSq+uvoDXpjyxwc02IWOaFk0bo5BdpFiOIK3uAxOddfqGh/n7/wA6v2HVwq4dr7wyI5/mvz10kwJ+EVhi1Yc2niOB5jQ9xyusmpBV9KItbtp9FXqSfgR/5VX+kMuzA1nE+n9wuh/ZzS7dfJMRkxtu9x+gK1dU9dnSiLY7uWM+MsLEzdSeWgYE/kDWtWP2Kd55H0Ubi79iikPK3ibfNXpVEXPEoiURdHtKeKg+oBr6HEaFFV+81+0mMvKCqAMBlECPAvIdTJ967R0Wq2NwuPrpRtG+rs/iNtVUMWwusnqS+CBzm2GYaSD3gdy14xCfjX5FWUTxH7w8QoQ0FUDYxO/lP0Tv1/EvyK+9fF/EPEL57DU/9N38p+i5F1TwYfIr62RjvhIPesclNNGLvYR2ghZmw91Biu8K4lUZWkr3eeA5JBkXBpxHAcKoHSXEX4dVe9HtNfmDtW7RaxzHboQrBhtBHVw7W0QRkRZba32bGfFigRzAswfk3DHxVbd0qy92LP8AFf5BSIwKO+bz4LrtXcJbVi7dW8zNbts4XINSqkxoecRSn6SySStY5gAJA14lZW4DA4gbZF9+WXoq8qYc4uNyuyUVHHR07KeL4Wiw/PtSvi2lZPZPcHdX1nUMpI8iCAffKfiq1jzTtsPIqk9I2n2pp3bI9XKeVAKAVEbds5MVfSIAu3AB/hznL+UVfaV21Ax3Iema6Lhb9ujjPK3hl8lg1nUgtlsIOt1by6d2ZBPMjl5jr8ekzhuEe2Mf1o9xwI557x2a349653036RQ08Yo4jeS4JscgBnZ3M8OGZ3XkuO3lxrkZLoQHjlVYHCIkE9edZP8AgnD27IaCeJJ+QsFzk9IahwN7DhYfW6jG0No3HJV7ty4AYl7hYERB8PDrqPzrVnjoKV7ooYhcEe8PO+XHhZXOh6LV2I0TKh0xYXAnZIPH3c75Bw1uDxsV2wmHV8PfaPEgQr5KXyNpPCXTUAwYECSRkFntJVYFPLh80gdbrIy05G9je/8AffuU87KL1u/dLvbP2iwh/aDhcW4QJuCNbixGYakMZk6n1Tkke8Mxv4qzYnFQ9eJqRzTtC5At7t7ZG1+4bswrRrZWilESiJRF1dAQVIBBEEHUEHkaIvm3bAQYi6LaFEDsFQkkqASIM6zpUDNYSEAWXWMNdI6kjdI7aJAN+3Py0WJWNby9cLfKMGHuOorew+tNLMH7tD2fkoDpHgjMWonQ6PGbTwd9DofHcpAjAgEcDXQGPa9oc03BX54mhfDIY5BZwNiDuK5r0sa0u1nm5HQAe+p/Qiqf0ilvO1nAev8AYLsv2cUuxQyzn77rdzR9Sf0Fh1X10VKIpF2fWM20LR5JnaOvgYD4JB9qjcWfs0judh5hQXSGTZpLcSB6n5K46pqo6URKIlEVJb4Xc2PxB/3hH/SAv8Ku+Ht2aZg5euav+CN2aFnf/UVp63VLJRFxFF8tdbfdbawwuJS6ZyCQ4E6qQRwB1jjB6VqV1N7RCWDXd2qLxah9ppyG22hmPmL8/Wyu5TImqMclz9CJ0NEVWb77pGy5vWEPcEZmAI/ZmeQmcpnSJjXlVqwzEhK0Ryn3t3P81bsHxgOAhnPvZAHjyPPnv7VDqmlZ1PuyQ+PEjqtr0EG7x9Z09DVfx/4Y+/5KodJh+0jPI/JWDjcUtq291zCopY+gHIcz5VX4YnSyCNmpNlV3uDGlx0CpLb14XsTdvJIV2zANEif3fOetdFpaAx07I3H3gM7aLHh/TZ9I4xOZtxbtxHHkd+Rz5rBSwSQNNTHzW3T0Bklay+p8lLO+0CAiT9m4e6dk5E7XMaW559ikFu2FAUCAOFX2ONsbQxgsAuQVFRJUSumlN3ONyeJWBtXFEeBTxBn0On86hMaxB9PaOPUg37NB81eehPRyHES+oqAdljm7PAkZkHiNL9q1VU1drW23XxGXE20K5luOqNoWbK5ysFXUMCD9LKwMcJ1rbp53bQac1UsY6O0RjkqmN2X5k8Hdt+PK1zrcq3dw9hrY+03RbKG5fdUBJJFq0xVRrwlg58wVmYBqUYLX/X64qkOhgisIhqASeJOZ8L7PcpZXteUoiURKIlEVL9rGxe5xgvr9GIBb0uLAby1kHzJaouujs7bG9XzovW9ZCad2rcx2H6H1ChFaKtSURZ+ysTByHgeHkf6/r61ZcBr7H2d51+H6Ll/T/o/tt/xKAZjJ/Zud3aHlbgVt6ta5KtDigWdmkcY9hp/CqVicYmqXuvy8Ml0TAelzsLpGU3UhwFzfasbk34HjZeJtnp+f86jjSu3FWqHp/Qu/eRub4H5j0XUg9D8T+lYzTyDcpiHpbhEpsJrdoI8yLeal/Zfctrirjs6qRaKgMwX6nQnQ6/dHzUFjjJOpa0NOvDgD9Vo47XwVMbOoe14zuQQbcL20vnrwVqq0iRqDVSIsq4uaIlESiKit4rmbGYhhzuv/APs1e6RuzAwch6LomEt2aOMcr+Oa19bKkUoiURdX4H0oNV4f8JX0JZ+keg/SueO1K5YNF3r4vq1u8Wy/tOGewHKFog8pBBAPlIrZo6j2eYSWvZZ6WfqJmy2vY6fry5qmNr7MuYa81m4BmWOGoIPAqeYq6U9QyeMSM0XQ6Ksjq4usZ2EcCt7uzvX9ls5EsqWYsWcmCTqFGg1UaHjzYaTNY6nBDVu23vsNwt4+Oe7h2LmHSLHWjEJGN94Cwve400HfrzusfbO8l/Egq7QhKtkAhQVUDTmQSC0EmCfIVv0WE09IQ9gu4XFzzPrbK4tkqnV4nLUNLDkP1/daipRRq6s0a/3PKPOnWdX74NrLaoqOWsnbBCLudl9b8rarJt7VIWCst1mB76VIs6RAM95l3eSub/s1lMg2ZwG5XyN777Dhwue3itfevSczESfaq/U1MlVIZH6ro2GYbS4TSiCLJozuTqd5J7l1B6An0Bj5rEIXncsU/SLC4Rd87e47XkLr0tZgQwEFSCJg6gyJGoPDgdDWZlO8EFV+u6a4W6N0YDng5ZDZv33B5adxCvTs9x1+5hB9pz94CSGfL4kJ0gDxAD/EBMyJBFSse1s+9qqtJMyZxfHHsNOjSb27+eqlFe14SiJREoiURQ7tF3Xv41LXcuo7vMSjSAxaNQQDqIIAP4jrWvUwulaACpnBcSioZXPkaTcWuNRxy33y3jRU1tLZ9yxdazeQo68QYPESII0I8xURJG6M7Ll0Okq4qqPrIjcfPgVjV4W0lfQS03Gq8PY2RpY8XByIO8HUFZl3E51QH6lJJ6mNAfz+asz8R9ppWZ++Dn3A2P63rhHSHAThFa4MH7N2bTy3t7tOwjiugFaBJJuVBLmi+JRFj3T4vb+daNWcwF1f7PobUs0vFwHgP9y4tMVMr4SeY0P5VqOG0LHNXp9NDJ8bAe0ArOsbbxKfTiLwgQB3jEAeQJgVgdSQO1YPALVfhVG/WMd2XpZZ9jfLGrH7ckDkyofklZPzWu7C6V33PMrWfgFE7QEdhPzut7snefad5SbdtLiqcpbJ97jBhgOBHKtZ+HYZGbTPLTwvu8CqX0hppKKdsdI3aBFzcjLPLhw5qNYrY+Ke49w4e8C7MxAs3IliTppw1qZjkoWsDRM3IAfEF4g6WYnDG2IU4s0W37lr7uEZTlYFTEwykGNdYPLQ/FbbIYpBdjrjkQV4k6eV0Zs+Bo7brobJ6j4/rXo0reKR/aFOD78DT2Ej6rjuT1Hx/Wnsg4rN/wCojv8A6/8A5/7VxcsmDqOHT+tBSC+q+H7QnOy9n/8AP/arvTeHCAAHFWAQII71NCPeucmiqSbiN38pXxtPMRcMPgV0ub04MGPtNs/utmHysivow+qP/LPosgo6h2kbv5T9F5Xd8cEok4hY8ldj8KpNe24ZVONgzzAXtuH1TjYRu8CPVRLtKt2rl5DbV2vZRmIgW+7OYiSSPHJB9Dryq19FsOrJonO2bx3IHHayvbl89N6g8Qx2aiYIoJSw3Dsuy2etweGmWailvBXCOAX1Ov8A2yPzq7R4TM4XcQPP0+qpL52Xve/YP7ei9Bs5vxKPYn85FZxgx3v8vzXj2hvA/rxXcbN6v8AD9SayjB4t7j5Lz7TwHn/Zdb2EtJBcsTy14+wj5/Ok1BQwtDpR5nM9gW/h+MV1KXeyuDCRYmwvb8RBI7Ad17LBe2pJIWAeAkn+NQU4hc+8bLBb8mO4nJ8dQ89jiPIWXKoBwAHpWNRskr5HbT3EniTddq+rGuKL6rX7KdhWUtHGIxa5cXJ9BQJEFlWfr8QWW4eGNCDWaNoGasdDC1jNsG5Kn9ZFvJREoiURKIlEWi3p3Ys4y2wZVW7EJdyyywZ6gkanSedY5ImyCxW7RV81JIHsJte5F7A9qojauzbmHvPYurDoYPQ9CpPFSNQahJIzG7ZK6dRVkdXCJY9D5HeD+uaxK8LbXa19Xtr7/wDqtulvc8Fz3p++nNPGxzv2gNwP9Oh7N2utst6yK3VylKIlEWM51Pr/AAqOqTd67Z0Lh6vCWH+IuOnO3fpquKwK2JREoitLsstxhLh/FdP5Igqq44687RwHzKomPv2qwjgAPn81M6hVCqru0z/X1/4Cf5l6r10Z/wAm78R/paqxjv71vZ81FasSg0oiURYi8KiXiziF+jMOl66kik4tafEBc15W4uVaDPT3/WvhF14ewPaWu0OSkNvEMwD3HzO/iJY9QIA8gIEDpXQMKpGUtIyJulr+Oa/OGOTioxCV0bbNB2QNbBuXPW1+9cm8v4l+RW66RjfiIHeo6Olnk+BhPYCV5HG2/wAY9tf0rXdiFK3WQeKkY+j2KSGzad/8pHrZbKzsnEXLYezZZgw8J8Kj18RGn61EVnSrDKfab1oLhusfW1l9jwGtL9l7Nnjcjdu+SwNsbt4nD2e/ugRIB8RZgT1ygqo9SBMAakVV29IIauXZBLj4Duz8gOanKDo1NUyti22tv5ceFz68VHy56/FezUvOi6FTdBcMiaOs2nnmbeQtl3ntQXG6j3H9a9CqIGYWpU9AKSSfbikLGfw2v4OJ9QV3S71+eX9KzRzh+RyKq2O9EKjD7ywXkj7Mx2jhzHeApx2bbtLirjXromzaKwPuu8kwTzVYEjnmHmDtxtvmoTDqQOPWPGmiuC1aVVCqAqgQABAA6ADgKzqcXeiJREoiURKIlESiKue0fc3EYrEpfsBWHdhGWQpBVnObXQyGA66VpVVO6QgtVlwLGYaKN0coOZuLZ7rclCcRuJj0n/4zEDmrI3wA0n4rTNHKNysjOkdA613EdoPyutDh/pnrr7cq2oW7LAuSdJ632vEpHtfttFg3gBYZDvvfnmvWsqr6URKIsQHn11qLlN3lfoLAoepw2Bn+keJFz6rmsalkoiURW52bIBs9SOLO5PrmI/QCqfjJJqiOQ9Fz3GSTXSX5f0hSmotRig+/O7N/EXxftAMBaCETBlGdtOs54HmNas+B4tBSwmKW4u6/iAPK11DYnQSVDg5lsgq/v2GRsrqyN0YFTrMaHXkfg1cY5Y5BtMcCORuq3JBJH8bSF0rIsKURYi8KipfjPav0Lg3/AMdT/gZ/SFzXhSakG4+xziMWsqDbtQ7zwgHQecnkdIB9DHYnUiCA2OZyHzPd9FCY7WCGn6sH3nZDsyv5Zd6t6zg7aTltos8YUDh6Cqg+eV9ttxNuJuqIABoqv7URGOWP9gn+Zeq0YGf/AGx/EfRquPRr90/t+SiNTCsqtns1x3eYLuydbTFfPKfEPbUj/lqo4zDsVG1/EL/L9dq5/jUHVVjuDs/HXzupWRNRKilWG+25xtZ8TZ1tSWdI1STxHVNT+6Oo1Fow3ExLaKT4tx4/n69qteD4wLNp5uwH5H0B3+ZhVTitSlXZ1u+cVi1Z0Js2vE5+6SB4VJ82gxroD1rbo4tt+0dB6qu9IsQ9np+qYfefl2N3nv08baK9AKl1ztc0RKIlESiJREoiURKIlESiKHbzdn9jETcsxYunUwP2bH/EoiCTzHvNeHRgrTqKGObPQ8fqqt25sK/hHy30yyYVhqjfut/AwfKsJaRqoOekkh+IZcVra+LVXV2gE9BNF6Y0vcGjesZRAiocm5uv0nGwMYGDQC3guaL2lESiK6Nx7ZXZ9gH8JPszMR+RFUnE3A1T7frILm2IOBqpCP4j6re1orTSiLyxWGS4pS4iuh4qwDKYMiQdDrXuOV8btphIPEGy8uaHCxF1q7m6mDbjh1Gs6SvD90jTy4VvNxetbpKfX1WuaKnOrB4Ls+6+DKlfs1rXSQoD+zjxA+c15bilYHbXWu8bjw08l6NJAW7JYLdiq7fTYiYTEi1bzlGthwWEwSzgqCBBgKPPWrVhk8tbEZHWve2XYM7c79itmHdIKSkgbDVPDdmwbkdAAN11ofY/B/lUj7PJwW9/xZg//XHg76KyOyY/s74gA5kM/eghuPlofk1V+kMbmOj2uB+Sr2KYnTV823TP2gBbQjO542U+quqOVU9qX+vr/wABP8y9VswP/LH8R9Gq4dGv3T+35KIVMKyqXdmu1haxJtMfDeAUdM4nL8yR8VD4zTGSEPbq303qtdIqQvjbO37uR7Dp4H1Vr1U1T0NEVc7b3FZ8fbWyCLN9pYjhb4l46CJjlJA6Vc8DqDVjqnaj04/JWKkx72ekcx+bm/Dz5H8PaLjLVWlsfZNrC2hasoFUanqxgDMx5toNauLGNYLNCqU9RLO8ySuuT+u4ctFnV6WFKIlESiJREoiURKIlESiJREoi8sTh1uIUdQyMIKsJBHmDRfCAcioPtTsvsOxazda1P3SO8UHykho8iT5RWMxjctCTDYXm4yUfx/ZZioIt3rLg6EtntmPIBW148/esboiRYFKOgbBVRyl12tcCcs7Ag5L33f7LmYXPthKfT3ZtOpP3s2aVI/DHvWvHQix2/JX+t6UOLmmlFhnfaAz4aFZr9ltlJY3blxR90AKwE8Z1zEDlAnl0rXraKQQl1OfeGdjv5bs+HhzWo7pPVvsMm8wPrdeFzs4wzardugEaaoRw/dkj3qmjHJ25OaPMfNbDOkFYBnY930IWJe7MhplxMdZtz+jisrce/ij8/wAlsM6Szj4mA9lx9VNtkYLuLFuzmzd2oXNETA4xJioSol62V0lrXN1ATSdZI5/Ek+JususKxpREoiURKIq87UcO3eWbkeAqUn/FJMfE/Bq4dF5G7Mkd88j3aKv46xxax24X87fRQerYq4p52YbPabmIJIQjuwOTGQST6aAerVUOk9Sw7EAGYzPLl36+Cs2CQOax0h0Py3qf1UlOqqe1L/Xl/wCAn+Zeq2YH/lj+I+jVcOjX7p/b8lEKmFZVtt0birj8OWEjvAI04tKqdSODFT7c+Fade0uppA3h6a+Sisaa51E+3LwBCu+qOufpRE2NdR71wq6tkVVgEHLmZpmOE5B/01feitPsQPeRYk27gMvG5WrO65st1VpWBKIlESiJREoiURKIlESiJREoiURKIlESiJREoi1OPw/dnOPpZoI6Mx4g9Cx4eftVT6RYQxzHVceThqOO6/bx3Zcc1nikN9krzqiraSiJREoiURKIlEUb7Qcn2F83HMuT97MOHTw5vaamcA2/bm7PO/Zb+y0MT2fZX7X6O5VRXQ1S1v8AZO9+Iw9pbNtbOVZjMjljmJJki4AePTpULV4HT1Uple51zwI4W4FS0GLyQxiNrRYKU7ob03b91kxBRQy5rcKVzQ0HJJ8QHDnw8jUHi+Csp2MNOHEk249m5TGH10lRfrABvHzXjv3sK/i71nubdwwlzMSjKAVGYCWAEtqB5it/BcNqYmubKzZ4acD+u9WvB8UhoxIX79n1N/AG/co9s3s8xt1QTZFuT/8AY+WBEgkCSAekTPECrJHTDZF2qBxLEMUfVP6mpPV3yPw5dgG69r6m11r9rbtYjCwb1koJgOIKzxEMpMHmOB08q9GIDUKuVU+ItF5ZXEfiJ+a3OAx+1MQr3LLXXVPqKqg9lEDMfJZPyKjG4FRWyj8z9V7jrK+UFzDl2DyWobeDFZsxxF2Z/EQJH+Hh7RWT/CqPZ2eqHh89VqHEqsOzd5Bbzs02z3OOyMQExHgPId5MpAAjiSoGn11JQ+7Zu5ZsPqSZXB33s+9XNWwpxKIlESiJREoiURKIlESiJREoiURKIlESiJREoi8cZh+8QpMTBB6EEEHzggGsU8LZo3Ru0II8V9BsbrT3rnd6XYToSfCfRj+h19ta5riOC1FG7TabuIHqN3pwK3GSBy9sPg3dQ+cLOoUrPhPAtqDMQeUSQZ4ixUvReB0DTKXB5FzoLHhax039m5YXTm+S6MCrZHjNEgjQMOonpzGsSOoqvYthElA++rDofkefr4gZo5A5c1DrIlESiLpdeBMSdAB1JMAfJFZ6WndUTNibq42/Pu1XxxsLrWbybu3sZaW0CtlQ+Zi/ibRWAhUMcSNc3tV1wbAZaSUyyuGlgBnwz3KPrQKiPqwbKKYjsuxIcBLtpkkSxzKwGknLBGmumbWOU1ZDGVCnCTfJ2S1m9e5d7CNmWbtknRwNQejgcD58D5cK+OYQsFTh74zdmY8112dhMYLee62Lt4S2yrdKlw1tEGaVRiCFEzIEDjHUNq2eizwNqQLvJDd/Gw+XZmrqweIW5bW4hJVgCpIIJB4SGEj3rOpoG69qIsfH4K3etm3dQOhglWEg5SCJ9wK+EX1XwtDhYr1s2VRQqKFUcAoAA9AOFfV9UC7Q90LJs3cbblLijO4EZHkjMSDwaJMg69CTWN7Ra6j62kY9peMiFVVYVXgSDcK6+zzeJ8Xh270DvLRClhHjBEhiBwPXkY06DOx1wrNR1Bmj2na6KVV7W2lESiJREoiURKIlESiJREoiURKIlESiJREoiURKIlEWHtSwWtyolkIZfMjiPUqWHvWliNIKqmfDvIy7RmPNemO2TdYCOCARwOorlD2OY4tcLEZLeXNeV9XVAztkTl9TESq6SOYzNw0B4GTEiZzCMEfXHbfdrOPE8B9c7LFJIG9qzsJs/KQ7tnYcNMqiZEgSTMGJJPE8Jq6Yfg1NRHaZm7ieHLd81rvkLlnVLLGlESiLgidKIuaIlESiJRFrd4tmfacLcw+bLnA1iYhgf4V8IuLLw9ge0tO9fP8AfWHYZWWGIyt9SwTo2g8Q4HQag6CtYqqStDXkAWzW+3G3g+x4oM5PcuMlwToByeOZU/kWivTHWK28PqOqk2TofVXpWwrGlESiJREoiURKIlESiJREoiURKIlESiJREoiURKIlESiLT4y1kuwNFcFo5ZwfF85gY8mPOqR0qo2McyoYNbh3blb59tlswO3LzuOFBYmABJPkKqIBJsFsLZbLs5LKAjxZRm6loEk+c12CCFsMbY2jIcBb9XUeTc3WVWVfEoiURKIlESiJREoiURKIoB2k7pq9s4uwkXVM3FRSTcDFRMDmsTw/F61je2+YUfXUokZtNHvDzVTtwNYFX7G9t6+j9nz3NuQVORZUxIOUaGCRIrbVwWRREoiURKIlESiJREoiURKIlESiJREoiURKIlESiJREoi8MXhRcWCSIMgiJB4SJBHAkcOda9VTR1MRikFwV9a4g3C1t3B3RIKpcXnBysZ5ZGGX5f+VVGp6KPDiad+W4HXxH0HzWwJ+IWw2cG7pA85gADPExpJ6EjWOU1coS90bTILOtmOB3rXOuSyayL4lESiJREoiURKIlESiJREoiiW2NwMNiMScQxdQ2rosAM3MkxInnHSdCSa8FgJutSSiikk23aqWAQIr2ttc0RKIlESiJREoiURKIlESiJREoiURKIlESiJREoiURKIlESiJREoiURKIlESiJREoiURKIlESiJREoiURKIlESiJRF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86413" y="3811012"/>
            <a:ext cx="35575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2. Luke drives his land speeder from his home to visit his friend Biggs,  </a:t>
            </a:r>
            <a:r>
              <a:rPr lang="en-US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120 miles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away. It takes Luke </a:t>
            </a:r>
            <a:r>
              <a:rPr lang="en-US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 hours 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to get there. What was Luke’s average speed? </a:t>
            </a:r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36" name="Picture 12" descr="luke's landspee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1012"/>
            <a:ext cx="5429146" cy="292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ile:ATAT-swrs3r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2" y="0"/>
            <a:ext cx="3811012" cy="381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799" y="1214257"/>
            <a:ext cx="47863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1. An Imperial Walker can walk </a:t>
            </a:r>
            <a:r>
              <a:rPr lang="en-US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20 kilometers </a:t>
            </a:r>
            <a:r>
              <a:rPr lang="en-U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in </a:t>
            </a:r>
            <a:r>
              <a:rPr lang="en-US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30 minutes</a:t>
            </a:r>
            <a:r>
              <a:rPr lang="en-U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 What is the Walker’s average speed? 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43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522" y="274638"/>
            <a:ext cx="2981740" cy="7413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Riddle: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4113"/>
            <a:ext cx="5594626" cy="362336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Imagine that two birds leave the same tree at the same time. They both travel 10 km/h for 5 minutes, 12 km/h for 8 minutes, and 5 km/h for 5 minutes. But they don’t end up at the same place. Why? </a:t>
            </a:r>
            <a:endParaRPr lang="en-US" dirty="0"/>
          </a:p>
        </p:txBody>
      </p:sp>
      <p:pic>
        <p:nvPicPr>
          <p:cNvPr id="6" name="Picture 5" descr="bir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649" y="1502188"/>
            <a:ext cx="977936" cy="1096989"/>
          </a:xfrm>
          <a:prstGeom prst="rect">
            <a:avLst/>
          </a:prstGeom>
        </p:spPr>
      </p:pic>
      <p:pic>
        <p:nvPicPr>
          <p:cNvPr id="5" name="Picture 4" descr="tre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870" y="2644085"/>
            <a:ext cx="2115930" cy="3507131"/>
          </a:xfrm>
          <a:prstGeom prst="rect">
            <a:avLst/>
          </a:prstGeom>
        </p:spPr>
      </p:pic>
      <p:pic>
        <p:nvPicPr>
          <p:cNvPr id="4" name="Picture 3" descr="bir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608" y="1620844"/>
            <a:ext cx="912191" cy="10232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0156" y="5477565"/>
            <a:ext cx="516393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birds went in different directions!!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656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6059" y="68014"/>
            <a:ext cx="4214657" cy="800183"/>
          </a:xfrm>
        </p:spPr>
        <p:txBody>
          <a:bodyPr/>
          <a:lstStyle/>
          <a:p>
            <a:r>
              <a:rPr lang="en-US" dirty="0" smtClean="0"/>
              <a:t>Definition: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060384"/>
            <a:ext cx="1696278" cy="69684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Velocity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407479" y="870196"/>
            <a:ext cx="5234608" cy="107721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</a:t>
            </a:r>
            <a:r>
              <a:rPr lang="en-US" sz="3200" b="1" dirty="0" smtClean="0"/>
              <a:t>speed</a:t>
            </a:r>
            <a:r>
              <a:rPr lang="en-US" sz="3200" dirty="0" smtClean="0"/>
              <a:t> of an object in a particular </a:t>
            </a:r>
            <a:r>
              <a:rPr lang="en-US" sz="3200" b="1" dirty="0" smtClean="0"/>
              <a:t>direction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4047" y="2190728"/>
            <a:ext cx="177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Examples: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862047" y="2164585"/>
            <a:ext cx="7036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 m/s </a:t>
            </a:r>
            <a:r>
              <a:rPr lang="en-US" sz="2800" b="1" dirty="0" smtClean="0"/>
              <a:t>east</a:t>
            </a:r>
            <a:r>
              <a:rPr lang="en-US" sz="2800" dirty="0" smtClean="0"/>
              <a:t>, 100 km/h </a:t>
            </a:r>
            <a:r>
              <a:rPr lang="en-US" sz="2800" b="1" dirty="0" smtClean="0"/>
              <a:t>west</a:t>
            </a:r>
            <a:r>
              <a:rPr lang="en-US" sz="2800" dirty="0" smtClean="0"/>
              <a:t>, 55 mi/h </a:t>
            </a:r>
            <a:r>
              <a:rPr lang="en-US" sz="2800" b="1" dirty="0" smtClean="0"/>
              <a:t>south-east</a:t>
            </a:r>
            <a:endParaRPr lang="en-US" sz="2800" b="1" dirty="0"/>
          </a:p>
        </p:txBody>
      </p:sp>
      <p:pic>
        <p:nvPicPr>
          <p:cNvPr id="7" name="Picture 6" descr="signpost0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7" y="3217837"/>
            <a:ext cx="2565478" cy="3409674"/>
          </a:xfrm>
          <a:prstGeom prst="rect">
            <a:avLst/>
          </a:prstGeom>
        </p:spPr>
      </p:pic>
      <p:pic>
        <p:nvPicPr>
          <p:cNvPr id="8" name="Picture 7" descr="http://www.studentflyingclub.com/Images/funny-speed-enforcemen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4643" y="2637870"/>
            <a:ext cx="5133474" cy="416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176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8043</TotalTime>
  <Words>956</Words>
  <Application>Microsoft Office PowerPoint</Application>
  <PresentationFormat>On-screen Show (4:3)</PresentationFormat>
  <Paragraphs>155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Motion</vt:lpstr>
      <vt:lpstr>Most common reference point:</vt:lpstr>
      <vt:lpstr>PowerPoint Presentation</vt:lpstr>
      <vt:lpstr>PowerPoint Presentation</vt:lpstr>
      <vt:lpstr>Definition:</vt:lpstr>
      <vt:lpstr>PowerPoint Presentation</vt:lpstr>
      <vt:lpstr>You try it!</vt:lpstr>
      <vt:lpstr>Riddle:</vt:lpstr>
      <vt:lpstr>Definition:</vt:lpstr>
      <vt:lpstr>PowerPoint Presentation</vt:lpstr>
      <vt:lpstr>PowerPoint Presentation</vt:lpstr>
      <vt:lpstr>PowerPoint Presentation</vt:lpstr>
      <vt:lpstr>Remember, motion and speed are  relative to a reference point…</vt:lpstr>
      <vt:lpstr>Velocities can be combined:</vt:lpstr>
      <vt:lpstr>Q: What was the person’s resultant velocity relative to? In other words, what was the reference point? </vt:lpstr>
      <vt:lpstr>You try it: </vt:lpstr>
      <vt:lpstr>Draw a sketch then calculate the resultant velocities of the following objects:</vt:lpstr>
      <vt:lpstr>Acceleration</vt:lpstr>
      <vt:lpstr>PowerPoint Presentation</vt:lpstr>
      <vt:lpstr>How to calculate acceleration: </vt:lpstr>
      <vt:lpstr>UNITS</vt:lpstr>
      <vt:lpstr>Lets try a calculation…</vt:lpstr>
      <vt:lpstr>UNITS</vt:lpstr>
      <vt:lpstr>NOW YOU TRY…</vt:lpstr>
      <vt:lpstr>PowerPoint Presentation</vt:lpstr>
      <vt:lpstr>PowerPoint Presentation</vt:lpstr>
      <vt:lpstr>Apply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</dc:title>
  <dc:creator>Drew</dc:creator>
  <cp:lastModifiedBy>Windows User</cp:lastModifiedBy>
  <cp:revision>72</cp:revision>
  <cp:lastPrinted>2014-10-13T14:15:41Z</cp:lastPrinted>
  <dcterms:created xsi:type="dcterms:W3CDTF">2011-12-20T01:35:51Z</dcterms:created>
  <dcterms:modified xsi:type="dcterms:W3CDTF">2014-10-21T13:17:21Z</dcterms:modified>
</cp:coreProperties>
</file>