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70" r:id="rId6"/>
    <p:sldId id="260" r:id="rId7"/>
    <p:sldId id="269" r:id="rId8"/>
    <p:sldId id="261" r:id="rId9"/>
    <p:sldId id="27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22C2C29-96BB-44DB-8E52-5953A62BB8D3}" type="datetimeFigureOut">
              <a:rPr lang="en-US" smtClean="0"/>
              <a:t>11/19/2014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EF19D90-72EE-4EE4-B8BB-3B2AC22BE99D}" type="slidenum">
              <a:rPr lang="en-US" smtClean="0"/>
              <a:t>‹#›</a:t>
            </a:fld>
            <a:endParaRPr lang="en-US"/>
          </a:p>
        </p:txBody>
      </p:sp>
    </p:spTree>
    <p:extLst>
      <p:ext uri="{BB962C8B-B14F-4D97-AF65-F5344CB8AC3E}">
        <p14:creationId xmlns:p14="http://schemas.microsoft.com/office/powerpoint/2010/main" val="2577823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F61E-92EC-4869-BCF1-979138707EF4}" type="datetimeFigureOut">
              <a:rPr lang="en-US" smtClean="0"/>
              <a:pPr/>
              <a:t>11/19/2014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FF61E-92EC-4869-BCF1-979138707EF4}" type="datetimeFigureOut">
              <a:rPr lang="en-US" smtClean="0"/>
              <a:pPr/>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41E62-00BE-415E-BE32-1719C67BE3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2548"/>
            <a:ext cx="8229600" cy="1470025"/>
          </a:xfrm>
        </p:spPr>
        <p:txBody>
          <a:bodyPr>
            <a:normAutofit fontScale="90000"/>
          </a:bodyPr>
          <a:lstStyle/>
          <a:p>
            <a:r>
              <a:rPr lang="en-US" b="1" dirty="0" smtClean="0">
                <a:solidFill>
                  <a:srgbClr val="7030A0"/>
                </a:solidFill>
                <a:latin typeface="Candara" pitchFamily="34" charset="0"/>
              </a:rPr>
              <a:t>NEWTON’S FIRST LAW OF MOTION</a:t>
            </a:r>
            <a:r>
              <a:rPr lang="en-US" dirty="0" smtClean="0">
                <a:latin typeface="Candara" pitchFamily="34" charset="0"/>
              </a:rPr>
              <a:t/>
            </a:r>
            <a:br>
              <a:rPr lang="en-US" dirty="0" smtClean="0">
                <a:latin typeface="Candara" pitchFamily="34" charset="0"/>
              </a:rPr>
            </a:br>
            <a:r>
              <a:rPr lang="en-US" dirty="0" smtClean="0">
                <a:latin typeface="Candara" pitchFamily="34" charset="0"/>
              </a:rPr>
              <a:t>The Law of Inertia</a:t>
            </a:r>
            <a:endParaRPr lang="en-US" dirty="0">
              <a:latin typeface="Candara" pitchFamily="34" charset="0"/>
            </a:endParaRPr>
          </a:p>
        </p:txBody>
      </p:sp>
      <p:pic>
        <p:nvPicPr>
          <p:cNvPr id="5" name="Picture 2" descr="http://www.doingitwrong.com/wrong/20080504-092225.jpg"/>
          <p:cNvPicPr>
            <a:picLocks noChangeAspect="1" noChangeArrowheads="1"/>
          </p:cNvPicPr>
          <p:nvPr/>
        </p:nvPicPr>
        <p:blipFill>
          <a:blip r:embed="rId2" cstate="print"/>
          <a:srcRect/>
          <a:stretch>
            <a:fillRect/>
          </a:stretch>
        </p:blipFill>
        <p:spPr bwMode="auto">
          <a:xfrm>
            <a:off x="609600" y="1447801"/>
            <a:ext cx="8110220" cy="53863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2286000"/>
          </a:xfrm>
        </p:spPr>
        <p:txBody>
          <a:bodyPr/>
          <a:lstStyle/>
          <a:p>
            <a:pPr algn="ctr">
              <a:buNone/>
            </a:pPr>
            <a:r>
              <a:rPr lang="en-US" sz="2400" b="1" spc="300" dirty="0" smtClean="0">
                <a:ln w="11430" cmpd="sng">
                  <a:solidFill>
                    <a:schemeClr val="tx2">
                      <a:lumMod val="20000"/>
                      <a:lumOff val="80000"/>
                    </a:schemeClr>
                  </a:solidFill>
                  <a:prstDash val="solid"/>
                  <a:miter lim="800000"/>
                </a:ln>
                <a:solidFill>
                  <a:srgbClr val="7030A0"/>
                </a:solidFill>
                <a:effectLst>
                  <a:glow rad="45500">
                    <a:schemeClr val="accent1">
                      <a:satMod val="220000"/>
                      <a:alpha val="35000"/>
                    </a:schemeClr>
                  </a:glow>
                </a:effectLst>
                <a:latin typeface="Candara" pitchFamily="34" charset="0"/>
              </a:rPr>
              <a:t>The first law says that an object at rest tends to stay at rest, and an object in motion tends to stay in motion (with the same direction and speed) unless acted upon by an unbalanced force.</a:t>
            </a:r>
          </a:p>
          <a:p>
            <a:endParaRPr lang="en-US" dirty="0"/>
          </a:p>
        </p:txBody>
      </p:sp>
      <p:pic>
        <p:nvPicPr>
          <p:cNvPr id="4" name="Picture 2" descr="With no outside forces, objects stay in one place or continue moving at the sape speed and sirection."/>
          <p:cNvPicPr>
            <a:picLocks noChangeAspect="1" noChangeArrowheads="1"/>
          </p:cNvPicPr>
          <p:nvPr/>
        </p:nvPicPr>
        <p:blipFill>
          <a:blip r:embed="rId2" cstate="print"/>
          <a:srcRect/>
          <a:stretch>
            <a:fillRect/>
          </a:stretch>
        </p:blipFill>
        <p:spPr bwMode="auto">
          <a:xfrm>
            <a:off x="1066800" y="2667000"/>
            <a:ext cx="7162800" cy="3581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pic>
        <p:nvPicPr>
          <p:cNvPr id="45058" name="Picture 2" descr="http://862327841196714882.weebly.com/uploads/1/7/1/0/17103630/4011906_or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615878"/>
            <a:ext cx="5691890" cy="4223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8600" y="61333"/>
            <a:ext cx="8686800" cy="2554545"/>
          </a:xfrm>
          <a:prstGeom prst="rect">
            <a:avLst/>
          </a:prstGeom>
          <a:noFill/>
        </p:spPr>
        <p:txBody>
          <a:bodyPr wrap="square" rtlCol="0">
            <a:spAutoFit/>
          </a:bodyPr>
          <a:lstStyle/>
          <a:p>
            <a:pPr algn="ctr">
              <a:buNone/>
            </a:pPr>
            <a:r>
              <a:rPr lang="en-US" sz="3200" dirty="0"/>
              <a:t>Newton’s </a:t>
            </a:r>
            <a:r>
              <a:rPr lang="en-US" sz="3200" dirty="0" smtClean="0"/>
              <a:t>First Law </a:t>
            </a:r>
            <a:r>
              <a:rPr lang="en-US" sz="3200" dirty="0"/>
              <a:t>is sometimes referred to as the </a:t>
            </a:r>
            <a:r>
              <a:rPr lang="en-US" sz="3200" b="1" dirty="0"/>
              <a:t>Law of Inertia. </a:t>
            </a:r>
          </a:p>
          <a:p>
            <a:pPr algn="ctr">
              <a:buNone/>
            </a:pPr>
            <a:endParaRPr lang="en-US" sz="3200" b="1" dirty="0"/>
          </a:p>
          <a:p>
            <a:pPr algn="ctr">
              <a:buNone/>
            </a:pPr>
            <a:r>
              <a:rPr lang="en-US" sz="3200" b="1" dirty="0"/>
              <a:t>Inertia</a:t>
            </a:r>
            <a:r>
              <a:rPr lang="en-US" sz="3200" dirty="0"/>
              <a:t> (in UHR </a:t>
            </a:r>
            <a:r>
              <a:rPr lang="en-US" sz="3200" dirty="0" err="1"/>
              <a:t>shuh</a:t>
            </a:r>
            <a:r>
              <a:rPr lang="en-US" sz="3200" dirty="0"/>
              <a:t>) is the tendency of all objects to </a:t>
            </a:r>
            <a:r>
              <a:rPr lang="en-US" sz="3200" b="1" dirty="0"/>
              <a:t>resist </a:t>
            </a:r>
            <a:r>
              <a:rPr lang="en-US" sz="3200" dirty="0"/>
              <a:t>any change in motion.</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4343400" y="1143000"/>
            <a:ext cx="4495800" cy="489364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Font typeface="Wingdings" pitchFamily="2" charset="2"/>
              <a:buChar char="Ø"/>
            </a:pPr>
            <a:r>
              <a:rPr lang="en-US" sz="2400" dirty="0" smtClean="0">
                <a:latin typeface="Candara" pitchFamily="34" charset="0"/>
              </a:rPr>
              <a:t>Mass is a measure of inertia. </a:t>
            </a:r>
          </a:p>
          <a:p>
            <a:endParaRPr lang="en-US" sz="2400" dirty="0" smtClean="0">
              <a:latin typeface="Candara" pitchFamily="34" charset="0"/>
            </a:endParaRPr>
          </a:p>
          <a:p>
            <a:endParaRPr lang="en-US" sz="2400" dirty="0">
              <a:latin typeface="Candara" pitchFamily="34" charset="0"/>
            </a:endParaRPr>
          </a:p>
          <a:p>
            <a:pPr>
              <a:buFont typeface="Wingdings" pitchFamily="2" charset="2"/>
              <a:buChar char="Ø"/>
            </a:pPr>
            <a:r>
              <a:rPr lang="en-US" sz="2400" dirty="0" smtClean="0">
                <a:latin typeface="Candara" pitchFamily="34" charset="0"/>
              </a:rPr>
              <a:t>An object that has a small mass has less inertia than an object that has a large mass. </a:t>
            </a:r>
          </a:p>
          <a:p>
            <a:endParaRPr lang="en-US" sz="2400" dirty="0" smtClean="0">
              <a:latin typeface="Candara" pitchFamily="34" charset="0"/>
            </a:endParaRPr>
          </a:p>
          <a:p>
            <a:endParaRPr lang="en-US" sz="2400" dirty="0">
              <a:latin typeface="Candara" pitchFamily="34" charset="0"/>
            </a:endParaRPr>
          </a:p>
          <a:p>
            <a:pPr>
              <a:buFont typeface="Wingdings" pitchFamily="2" charset="2"/>
              <a:buChar char="Ø"/>
            </a:pPr>
            <a:r>
              <a:rPr lang="en-US" sz="2400" dirty="0">
                <a:latin typeface="Candara" pitchFamily="34" charset="0"/>
              </a:rPr>
              <a:t>C</a:t>
            </a:r>
            <a:r>
              <a:rPr lang="en-US" sz="2400" dirty="0" smtClean="0">
                <a:latin typeface="Candara" pitchFamily="34" charset="0"/>
              </a:rPr>
              <a:t>hanging the motion of an object that has a small mass is easier than changing the motion of an object that has a large mass.</a:t>
            </a:r>
          </a:p>
        </p:txBody>
      </p:sp>
      <p:sp>
        <p:nvSpPr>
          <p:cNvPr id="5" name="TextBox 4"/>
          <p:cNvSpPr txBox="1"/>
          <p:nvPr/>
        </p:nvSpPr>
        <p:spPr>
          <a:xfrm>
            <a:off x="1295400" y="304800"/>
            <a:ext cx="65532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3600" dirty="0" smtClean="0">
                <a:latin typeface="Aharoni" pitchFamily="2" charset="-79"/>
                <a:cs typeface="Aharoni" pitchFamily="2" charset="-79"/>
              </a:rPr>
              <a:t>MASS AND INERTIA</a:t>
            </a:r>
            <a:endParaRPr lang="en-US" sz="3600" dirty="0">
              <a:latin typeface="Aharoni" pitchFamily="2" charset="-79"/>
              <a:cs typeface="Aharoni" pitchFamily="2" charset="-79"/>
            </a:endParaRPr>
          </a:p>
        </p:txBody>
      </p:sp>
      <p:pic>
        <p:nvPicPr>
          <p:cNvPr id="7" name="Picture 2" descr="http://www.one-school.net/Malaysia/UniversityandCollege/SPM/revisioncard/physics/forceandmotion/images/inertia-pail-with-sand.png"/>
          <p:cNvPicPr>
            <a:picLocks noChangeAspect="1" noChangeArrowheads="1"/>
          </p:cNvPicPr>
          <p:nvPr/>
        </p:nvPicPr>
        <p:blipFill>
          <a:blip r:embed="rId3" cstate="print"/>
          <a:srcRect/>
          <a:stretch>
            <a:fillRect/>
          </a:stretch>
        </p:blipFill>
        <p:spPr bwMode="auto">
          <a:xfrm>
            <a:off x="381000" y="1143000"/>
            <a:ext cx="3733800" cy="4876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my.hrw.com/sh2/sh07_10/student/images/hst/for/hst_for_012_a_p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5" y="726800"/>
            <a:ext cx="6534150" cy="60811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263" y="726800"/>
            <a:ext cx="5743574" cy="2062103"/>
          </a:xfrm>
          <a:prstGeom prst="rect">
            <a:avLst/>
          </a:prstGeom>
          <a:noFill/>
        </p:spPr>
        <p:txBody>
          <a:bodyPr wrap="square" rtlCol="0">
            <a:spAutoFit/>
          </a:bodyPr>
          <a:lstStyle/>
          <a:p>
            <a:r>
              <a:rPr lang="en-US" sz="3200" dirty="0">
                <a:solidFill>
                  <a:srgbClr val="FF0000"/>
                </a:solidFill>
                <a:latin typeface="Cooper Black" panose="0208090404030B020404" pitchFamily="18" charset="0"/>
              </a:rPr>
              <a:t>Less</a:t>
            </a:r>
            <a:r>
              <a:rPr lang="en-US" sz="3200" dirty="0">
                <a:latin typeface="Cooper Black" panose="0208090404030B020404" pitchFamily="18" charset="0"/>
              </a:rPr>
              <a:t> mass = </a:t>
            </a:r>
            <a:r>
              <a:rPr lang="en-US" sz="3200" dirty="0">
                <a:solidFill>
                  <a:srgbClr val="FF0000"/>
                </a:solidFill>
                <a:latin typeface="Cooper Black" panose="0208090404030B020404" pitchFamily="18" charset="0"/>
              </a:rPr>
              <a:t>less</a:t>
            </a:r>
            <a:r>
              <a:rPr lang="en-US" sz="3200" dirty="0">
                <a:latin typeface="Cooper Black" panose="0208090404030B020404" pitchFamily="18" charset="0"/>
              </a:rPr>
              <a:t> </a:t>
            </a:r>
            <a:r>
              <a:rPr lang="en-US" sz="3200" dirty="0" smtClean="0">
                <a:latin typeface="Cooper Black" panose="0208090404030B020404" pitchFamily="18" charset="0"/>
              </a:rPr>
              <a:t>inertia</a:t>
            </a:r>
          </a:p>
          <a:p>
            <a:endParaRPr lang="en-US" sz="3200" dirty="0" smtClean="0">
              <a:latin typeface="Cooper Black" panose="0208090404030B020404" pitchFamily="18" charset="0"/>
            </a:endParaRPr>
          </a:p>
          <a:p>
            <a:endParaRPr lang="en-US" sz="3200" dirty="0">
              <a:latin typeface="Cooper Black" panose="0208090404030B020404" pitchFamily="18" charset="0"/>
            </a:endParaRPr>
          </a:p>
          <a:p>
            <a:r>
              <a:rPr lang="en-US" sz="3200" dirty="0" smtClean="0">
                <a:solidFill>
                  <a:srgbClr val="00B050"/>
                </a:solidFill>
                <a:latin typeface="Cooper Black" panose="0208090404030B020404" pitchFamily="18" charset="0"/>
              </a:rPr>
              <a:t>More</a:t>
            </a:r>
            <a:r>
              <a:rPr lang="en-US" sz="3200" dirty="0" smtClean="0">
                <a:latin typeface="Cooper Black" panose="0208090404030B020404" pitchFamily="18" charset="0"/>
              </a:rPr>
              <a:t> mass = </a:t>
            </a:r>
            <a:r>
              <a:rPr lang="en-US" sz="3200" dirty="0" smtClean="0">
                <a:solidFill>
                  <a:srgbClr val="00B050"/>
                </a:solidFill>
                <a:latin typeface="Cooper Black" panose="0208090404030B020404" pitchFamily="18" charset="0"/>
              </a:rPr>
              <a:t>more</a:t>
            </a:r>
            <a:r>
              <a:rPr lang="en-US" sz="3200" dirty="0" smtClean="0">
                <a:latin typeface="Cooper Black" panose="0208090404030B020404" pitchFamily="18" charset="0"/>
              </a:rPr>
              <a:t> inertia</a:t>
            </a:r>
          </a:p>
        </p:txBody>
      </p:sp>
      <p:sp>
        <p:nvSpPr>
          <p:cNvPr id="3" name="TextBox 2"/>
          <p:cNvSpPr txBox="1"/>
          <p:nvPr/>
        </p:nvSpPr>
        <p:spPr>
          <a:xfrm rot="19929515">
            <a:off x="352425" y="3868829"/>
            <a:ext cx="4495800" cy="1323439"/>
          </a:xfrm>
          <a:prstGeom prst="rect">
            <a:avLst/>
          </a:prstGeom>
          <a:solidFill>
            <a:srgbClr val="FFC000"/>
          </a:solidFill>
          <a:ln>
            <a:solidFill>
              <a:schemeClr val="tx1"/>
            </a:solidFill>
          </a:ln>
        </p:spPr>
        <p:txBody>
          <a:bodyPr wrap="square" rtlCol="0">
            <a:spAutoFit/>
          </a:bodyPr>
          <a:lstStyle/>
          <a:p>
            <a:pPr algn="ctr"/>
            <a:r>
              <a:rPr lang="en-US" sz="4000" dirty="0" smtClean="0">
                <a:latin typeface="Stencil" panose="040409050D0802020404" pitchFamily="82" charset="0"/>
              </a:rPr>
              <a:t>Direct Relationship</a:t>
            </a:r>
            <a:endParaRPr lang="en-US" sz="4000" dirty="0">
              <a:latin typeface="Stencil" panose="040409050D0802020404" pitchFamily="82" charset="0"/>
            </a:endParaRPr>
          </a:p>
        </p:txBody>
      </p:sp>
    </p:spTree>
    <p:extLst>
      <p:ext uri="{BB962C8B-B14F-4D97-AF65-F5344CB8AC3E}">
        <p14:creationId xmlns:p14="http://schemas.microsoft.com/office/powerpoint/2010/main" val="2133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a:lstStyle/>
          <a:p>
            <a:r>
              <a:rPr lang="en-US" dirty="0" smtClean="0"/>
              <a:t>Examples of Inertia</a:t>
            </a:r>
            <a:endParaRPr lang="en-US" dirty="0"/>
          </a:p>
        </p:txBody>
      </p:sp>
      <p:pic>
        <p:nvPicPr>
          <p:cNvPr id="5" name="Picture 2" descr="http://www.motifake.com/image/demotivational-poster/small/0912/inertia-motorcycle-crash-demotivational-poster-1260546496.jpg"/>
          <p:cNvPicPr>
            <a:picLocks noGrp="1" noChangeAspect="1" noChangeArrowheads="1"/>
          </p:cNvPicPr>
          <p:nvPr>
            <p:ph idx="1"/>
          </p:nvPr>
        </p:nvPicPr>
        <p:blipFill>
          <a:blip r:embed="rId2" cstate="print"/>
          <a:srcRect/>
          <a:stretch>
            <a:fillRect/>
          </a:stretch>
        </p:blipFill>
        <p:spPr bwMode="auto">
          <a:xfrm>
            <a:off x="381000" y="1295400"/>
            <a:ext cx="5029200" cy="5364480"/>
          </a:xfrm>
          <a:prstGeom prst="rect">
            <a:avLst/>
          </a:prstGeom>
          <a:noFill/>
        </p:spPr>
      </p:pic>
      <p:sp>
        <p:nvSpPr>
          <p:cNvPr id="6" name="Rectangle 5"/>
          <p:cNvSpPr/>
          <p:nvPr/>
        </p:nvSpPr>
        <p:spPr>
          <a:xfrm>
            <a:off x="5562600" y="2133600"/>
            <a:ext cx="3352800" cy="2246769"/>
          </a:xfrm>
          <a:prstGeom prst="rect">
            <a:avLst/>
          </a:prstGeom>
        </p:spPr>
        <p:txBody>
          <a:bodyPr wrap="square">
            <a:spAutoFit/>
          </a:bodyPr>
          <a:lstStyle/>
          <a:p>
            <a:pPr>
              <a:buFont typeface="Wingdings" pitchFamily="2" charset="2"/>
              <a:buChar char="Ø"/>
            </a:pPr>
            <a:r>
              <a:rPr lang="en-US" sz="2800" dirty="0" smtClean="0">
                <a:solidFill>
                  <a:schemeClr val="bg1"/>
                </a:solidFill>
              </a:rPr>
              <a:t> Bumper Cars</a:t>
            </a:r>
          </a:p>
          <a:p>
            <a:pPr>
              <a:buFont typeface="Wingdings" pitchFamily="2" charset="2"/>
              <a:buChar char="Ø"/>
            </a:pPr>
            <a:endParaRPr lang="en-US" sz="2800" dirty="0" smtClean="0">
              <a:solidFill>
                <a:schemeClr val="bg1"/>
              </a:solidFill>
            </a:endParaRPr>
          </a:p>
          <a:p>
            <a:pPr>
              <a:buFont typeface="Wingdings" pitchFamily="2" charset="2"/>
              <a:buChar char="Ø"/>
            </a:pPr>
            <a:r>
              <a:rPr lang="en-US" sz="2800" dirty="0" smtClean="0">
                <a:solidFill>
                  <a:schemeClr val="bg1"/>
                </a:solidFill>
              </a:rPr>
              <a:t> Hitting a golf ball</a:t>
            </a:r>
          </a:p>
          <a:p>
            <a:pPr>
              <a:buFont typeface="Wingdings" pitchFamily="2" charset="2"/>
              <a:buChar char="Ø"/>
            </a:pPr>
            <a:endParaRPr lang="en-US" sz="2800" dirty="0" smtClean="0">
              <a:solidFill>
                <a:schemeClr val="bg1"/>
              </a:solidFill>
            </a:endParaRPr>
          </a:p>
          <a:p>
            <a:pPr>
              <a:buFont typeface="Wingdings" pitchFamily="2" charset="2"/>
              <a:buChar char="Ø"/>
            </a:pPr>
            <a:r>
              <a:rPr lang="en-US" sz="2800" dirty="0" smtClean="0">
                <a:solidFill>
                  <a:schemeClr val="bg1"/>
                </a:solidFill>
              </a:rPr>
              <a:t> Car crash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my.hrw.com/sh2/sh07_10/student/images/hst/for/hst_for_011_a_pop.jpg"/>
          <p:cNvPicPr>
            <a:picLocks noChangeAspect="1" noChangeArrowheads="1"/>
          </p:cNvPicPr>
          <p:nvPr/>
        </p:nvPicPr>
        <p:blipFill rotWithShape="1">
          <a:blip r:embed="rId2">
            <a:extLst>
              <a:ext uri="{28A0092B-C50C-407E-A947-70E740481C1C}">
                <a14:useLocalDpi xmlns:a14="http://schemas.microsoft.com/office/drawing/2010/main" val="0"/>
              </a:ext>
            </a:extLst>
          </a:blip>
          <a:srcRect r="6848"/>
          <a:stretch/>
        </p:blipFill>
        <p:spPr bwMode="auto">
          <a:xfrm>
            <a:off x="2067393" y="484682"/>
            <a:ext cx="6854252" cy="6172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1" y="152400"/>
            <a:ext cx="2285999" cy="1938992"/>
          </a:xfrm>
          <a:prstGeom prst="rect">
            <a:avLst/>
          </a:prstGeom>
          <a:solidFill>
            <a:srgbClr val="FFC000"/>
          </a:solidFill>
          <a:ln>
            <a:solidFill>
              <a:schemeClr val="tx1"/>
            </a:solidFill>
          </a:ln>
        </p:spPr>
        <p:txBody>
          <a:bodyPr wrap="square" rtlCol="0">
            <a:spAutoFit/>
          </a:bodyPr>
          <a:lstStyle/>
          <a:p>
            <a:pPr algn="ctr"/>
            <a:r>
              <a:rPr lang="en-US" sz="4000" dirty="0" smtClean="0">
                <a:latin typeface="Stencil" panose="040409050D0802020404" pitchFamily="82" charset="0"/>
              </a:rPr>
              <a:t>Inertia</a:t>
            </a:r>
          </a:p>
          <a:p>
            <a:pPr algn="ctr"/>
            <a:r>
              <a:rPr lang="en-US" sz="4000" dirty="0" smtClean="0">
                <a:latin typeface="Stencil" panose="040409050D0802020404" pitchFamily="82" charset="0"/>
              </a:rPr>
              <a:t> in action</a:t>
            </a:r>
            <a:endParaRPr lang="en-US" sz="4000" dirty="0">
              <a:latin typeface="Stencil" panose="040409050D0802020404" pitchFamily="82" charset="0"/>
            </a:endParaRPr>
          </a:p>
        </p:txBody>
      </p:sp>
    </p:spTree>
    <p:extLst>
      <p:ext uri="{BB962C8B-B14F-4D97-AF65-F5344CB8AC3E}">
        <p14:creationId xmlns:p14="http://schemas.microsoft.com/office/powerpoint/2010/main" val="116702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5"/>
          </a:lnRef>
          <a:fillRef idx="2">
            <a:schemeClr val="accent5"/>
          </a:fillRef>
          <a:effectRef idx="1">
            <a:schemeClr val="accent5"/>
          </a:effectRef>
          <a:fontRef idx="minor">
            <a:schemeClr val="dk1"/>
          </a:fontRef>
        </p:style>
        <p:txBody>
          <a:bodyPr/>
          <a:lstStyle/>
          <a:p>
            <a:r>
              <a:rPr lang="en-US" dirty="0" smtClean="0"/>
              <a:t>Tablecloth Trick</a:t>
            </a:r>
            <a:endParaRPr lang="en-US" dirty="0"/>
          </a:p>
        </p:txBody>
      </p:sp>
      <p:sp>
        <p:nvSpPr>
          <p:cNvPr id="3" name="Content Placeholder 2"/>
          <p:cNvSpPr>
            <a:spLocks noGrp="1"/>
          </p:cNvSpPr>
          <p:nvPr>
            <p:ph idx="1"/>
          </p:nvPr>
        </p:nvSpPr>
        <p:spPr>
          <a:xfrm>
            <a:off x="4495800" y="1143000"/>
            <a:ext cx="4648200" cy="5715000"/>
          </a:xfrm>
        </p:spPr>
        <p:style>
          <a:lnRef idx="0">
            <a:scrgbClr r="0" g="0" b="0"/>
          </a:lnRef>
          <a:fillRef idx="1003">
            <a:schemeClr val="lt1"/>
          </a:fillRef>
          <a:effectRef idx="0">
            <a:scrgbClr r="0" g="0" b="0"/>
          </a:effectRef>
          <a:fontRef idx="major"/>
        </p:style>
        <p:txBody>
          <a:bodyPr>
            <a:normAutofit/>
          </a:bodyPr>
          <a:lstStyle/>
          <a:p>
            <a:pPr algn="ctr">
              <a:buNone/>
            </a:pPr>
            <a:r>
              <a:rPr lang="en-US" dirty="0" smtClean="0">
                <a:latin typeface="Candara" pitchFamily="34" charset="0"/>
              </a:rPr>
              <a:t>The law of inertia says </a:t>
            </a:r>
            <a:r>
              <a:rPr lang="en-US" b="1" dirty="0" smtClean="0">
                <a:latin typeface="Candara" pitchFamily="34" charset="0"/>
              </a:rPr>
              <a:t>if we pull the tablecloth out really fast, it won't be able to pull the dishes for long enough to get them moving</a:t>
            </a:r>
            <a:r>
              <a:rPr lang="en-US" dirty="0" smtClean="0">
                <a:latin typeface="Candara" pitchFamily="34" charset="0"/>
              </a:rPr>
              <a:t>. The inertia of the dishes wants to keep them from moving.</a:t>
            </a:r>
          </a:p>
          <a:p>
            <a:endParaRPr lang="en-US" dirty="0"/>
          </a:p>
        </p:txBody>
      </p:sp>
      <p:pic>
        <p:nvPicPr>
          <p:cNvPr id="1028" name="Picture 4" descr="http://chzscience.files.wordpress.com/2012/01/funny-science-news-experiments-memes-but-it-has-the-potential-energy-to-improve.jpg"/>
          <p:cNvPicPr>
            <a:picLocks noChangeAspect="1" noChangeArrowheads="1"/>
          </p:cNvPicPr>
          <p:nvPr/>
        </p:nvPicPr>
        <p:blipFill>
          <a:blip r:embed="rId2" cstate="print"/>
          <a:srcRect/>
          <a:stretch>
            <a:fillRect/>
          </a:stretch>
        </p:blipFill>
        <p:spPr bwMode="auto">
          <a:xfrm>
            <a:off x="0" y="1143000"/>
            <a:ext cx="4495800" cy="5715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44036" name="ShockwaveFlash1" r:id="rId2" imgW="7771429" imgH="6171429"/>
        </mc:Choice>
        <mc:Fallback>
          <p:control name="ShockwaveFlash1" r:id="rId2" imgW="7771429" imgH="6171429">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8600"/>
                  <a:ext cx="7770813" cy="6172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696809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2213</TotalTime>
  <Words>207</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NEWTON’S FIRST LAW OF MOTION The Law of Inertia</vt:lpstr>
      <vt:lpstr>PowerPoint Presentation</vt:lpstr>
      <vt:lpstr>PowerPoint Presentation</vt:lpstr>
      <vt:lpstr>PowerPoint Presentation</vt:lpstr>
      <vt:lpstr>PowerPoint Presentation</vt:lpstr>
      <vt:lpstr>Examples of Inertia</vt:lpstr>
      <vt:lpstr>PowerPoint Presentation</vt:lpstr>
      <vt:lpstr>Tablecloth Trick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FIRST LAW OF MOTION The Law of Inertia</dc:title>
  <dc:creator>pc</dc:creator>
  <cp:lastModifiedBy>Windows User</cp:lastModifiedBy>
  <cp:revision>53</cp:revision>
  <cp:lastPrinted>2014-02-28T17:44:05Z</cp:lastPrinted>
  <dcterms:created xsi:type="dcterms:W3CDTF">2012-02-03T00:59:52Z</dcterms:created>
  <dcterms:modified xsi:type="dcterms:W3CDTF">2014-11-20T15:01:22Z</dcterms:modified>
</cp:coreProperties>
</file>