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4" r:id="rId7"/>
    <p:sldId id="261" r:id="rId8"/>
    <p:sldId id="262" r:id="rId9"/>
    <p:sldId id="265" r:id="rId10"/>
    <p:sldId id="263" r:id="rId1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5E51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59" d="100"/>
          <a:sy n="59" d="100"/>
        </p:scale>
        <p:origin x="-342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C3D429-FC63-D541-A0C7-7030F4AEA7AE}" type="datetimeFigureOut">
              <a:rPr lang="en-US" smtClean="0"/>
              <a:pPr/>
              <a:t>3/6/2013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CC2D74-5CB6-5244-8088-428692AA146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83063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C3D429-FC63-D541-A0C7-7030F4AEA7AE}" type="datetimeFigureOut">
              <a:rPr lang="en-US" smtClean="0"/>
              <a:pPr/>
              <a:t>3/6/2013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CC2D74-5CB6-5244-8088-428692AA146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2924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C3D429-FC63-D541-A0C7-7030F4AEA7AE}" type="datetimeFigureOut">
              <a:rPr lang="en-US" smtClean="0"/>
              <a:pPr/>
              <a:t>3/6/2013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CC2D74-5CB6-5244-8088-428692AA146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75505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C3D429-FC63-D541-A0C7-7030F4AEA7AE}" type="datetimeFigureOut">
              <a:rPr lang="en-US" smtClean="0"/>
              <a:pPr/>
              <a:t>3/6/2013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CC2D74-5CB6-5244-8088-428692AA146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1600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C3D429-FC63-D541-A0C7-7030F4AEA7AE}" type="datetimeFigureOut">
              <a:rPr lang="en-US" smtClean="0"/>
              <a:pPr/>
              <a:t>3/6/2013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CC2D74-5CB6-5244-8088-428692AA146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90914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C3D429-FC63-D541-A0C7-7030F4AEA7AE}" type="datetimeFigureOut">
              <a:rPr lang="en-US" smtClean="0"/>
              <a:pPr/>
              <a:t>3/6/2013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CC2D74-5CB6-5244-8088-428692AA146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18136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C3D429-FC63-D541-A0C7-7030F4AEA7AE}" type="datetimeFigureOut">
              <a:rPr lang="en-US" smtClean="0"/>
              <a:pPr/>
              <a:t>3/6/2013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CC2D74-5CB6-5244-8088-428692AA146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26011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C3D429-FC63-D541-A0C7-7030F4AEA7AE}" type="datetimeFigureOut">
              <a:rPr lang="en-US" smtClean="0"/>
              <a:pPr/>
              <a:t>3/6/2013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CC2D74-5CB6-5244-8088-428692AA146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28197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C3D429-FC63-D541-A0C7-7030F4AEA7AE}" type="datetimeFigureOut">
              <a:rPr lang="en-US" smtClean="0"/>
              <a:pPr/>
              <a:t>3/6/2013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CC2D74-5CB6-5244-8088-428692AA146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64915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C3D429-FC63-D541-A0C7-7030F4AEA7AE}" type="datetimeFigureOut">
              <a:rPr lang="en-US" smtClean="0"/>
              <a:pPr/>
              <a:t>3/6/2013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CC2D74-5CB6-5244-8088-428692AA146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02807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C3D429-FC63-D541-A0C7-7030F4AEA7AE}" type="datetimeFigureOut">
              <a:rPr lang="en-US" smtClean="0"/>
              <a:pPr/>
              <a:t>3/6/2013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CC2D74-5CB6-5244-8088-428692AA146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96605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C3D429-FC63-D541-A0C7-7030F4AEA7AE}" type="datetimeFigureOut">
              <a:rPr lang="en-US" smtClean="0"/>
              <a:pPr/>
              <a:t>3/6/2013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CC2D74-5CB6-5244-8088-428692AA146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74322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95739" y="518079"/>
            <a:ext cx="7685156" cy="1083226"/>
          </a:xfr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r>
              <a:rPr lang="en-US" dirty="0" smtClean="0"/>
              <a:t>Newton’s Third Law of Motion: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209826" y="2028566"/>
            <a:ext cx="875747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“For every action there is an equal and opposite reaction”</a:t>
            </a:r>
            <a:endParaRPr lang="en-US" sz="2800" dirty="0"/>
          </a:p>
        </p:txBody>
      </p:sp>
      <p:sp>
        <p:nvSpPr>
          <p:cNvPr id="5" name="TextBox 4"/>
          <p:cNvSpPr txBox="1"/>
          <p:nvPr/>
        </p:nvSpPr>
        <p:spPr>
          <a:xfrm>
            <a:off x="2970693" y="3067927"/>
            <a:ext cx="371886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The </a:t>
            </a:r>
            <a:r>
              <a:rPr lang="en-US" sz="2400" u="sng" dirty="0" smtClean="0"/>
              <a:t>correct</a:t>
            </a:r>
            <a:r>
              <a:rPr lang="en-US" sz="2400" dirty="0" smtClean="0"/>
              <a:t> </a:t>
            </a:r>
            <a:r>
              <a:rPr lang="en-US" sz="2400" dirty="0" smtClean="0"/>
              <a:t>way </a:t>
            </a:r>
            <a:r>
              <a:rPr lang="en-US" sz="2400" dirty="0" smtClean="0"/>
              <a:t>to say it: </a:t>
            </a:r>
            <a:endParaRPr lang="en-US" sz="2400" dirty="0"/>
          </a:p>
        </p:txBody>
      </p:sp>
      <p:sp>
        <p:nvSpPr>
          <p:cNvPr id="6" name="TextBox 5"/>
          <p:cNvSpPr txBox="1"/>
          <p:nvPr/>
        </p:nvSpPr>
        <p:spPr>
          <a:xfrm>
            <a:off x="465221" y="4064001"/>
            <a:ext cx="8117306" cy="144655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400" dirty="0" smtClean="0"/>
              <a:t>For every</a:t>
            </a:r>
            <a:r>
              <a:rPr lang="en-US" sz="4400" dirty="0" smtClean="0">
                <a:solidFill>
                  <a:srgbClr val="0000FF"/>
                </a:solidFill>
              </a:rPr>
              <a:t> </a:t>
            </a:r>
            <a:r>
              <a:rPr lang="en-US" sz="4400" dirty="0" smtClean="0">
                <a:solidFill>
                  <a:srgbClr val="FFFF00"/>
                </a:solidFill>
              </a:rPr>
              <a:t>action</a:t>
            </a:r>
            <a:r>
              <a:rPr lang="en-US" sz="4400" dirty="0" smtClean="0">
                <a:solidFill>
                  <a:srgbClr val="0000FF"/>
                </a:solidFill>
              </a:rPr>
              <a:t> </a:t>
            </a:r>
            <a:r>
              <a:rPr lang="en-US" sz="4400" u="sng" dirty="0" smtClean="0">
                <a:solidFill>
                  <a:srgbClr val="FFFF00"/>
                </a:solidFill>
              </a:rPr>
              <a:t>force</a:t>
            </a:r>
            <a:r>
              <a:rPr lang="en-US" sz="4400" dirty="0" smtClean="0">
                <a:solidFill>
                  <a:srgbClr val="0000FF"/>
                </a:solidFill>
              </a:rPr>
              <a:t> </a:t>
            </a:r>
            <a:r>
              <a:rPr lang="en-US" sz="4400" dirty="0" smtClean="0"/>
              <a:t>there is an equal and opposite</a:t>
            </a:r>
            <a:r>
              <a:rPr lang="en-US" sz="4400" dirty="0" smtClean="0">
                <a:solidFill>
                  <a:srgbClr val="0000FF"/>
                </a:solidFill>
              </a:rPr>
              <a:t> </a:t>
            </a:r>
            <a:r>
              <a:rPr lang="en-US" sz="4400" dirty="0" smtClean="0">
                <a:solidFill>
                  <a:srgbClr val="FFFF00"/>
                </a:solidFill>
              </a:rPr>
              <a:t>reaction</a:t>
            </a:r>
            <a:r>
              <a:rPr lang="en-US" sz="4400" dirty="0" smtClean="0">
                <a:solidFill>
                  <a:srgbClr val="0000FF"/>
                </a:solidFill>
              </a:rPr>
              <a:t> </a:t>
            </a:r>
            <a:r>
              <a:rPr lang="en-US" sz="4400" u="sng" dirty="0" smtClean="0">
                <a:solidFill>
                  <a:srgbClr val="FFFF00"/>
                </a:solidFill>
              </a:rPr>
              <a:t>force</a:t>
            </a:r>
            <a:r>
              <a:rPr lang="en-US" sz="4400" dirty="0" smtClean="0"/>
              <a:t>.</a:t>
            </a:r>
            <a:endParaRPr lang="en-US" sz="4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07792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09218" y="356465"/>
            <a:ext cx="2650435" cy="954107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Explanation 2 – Inertia:</a:t>
            </a:r>
            <a:endParaRPr lang="en-US" sz="28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79302" y="651565"/>
            <a:ext cx="5403943" cy="4052957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53391" y="1778000"/>
            <a:ext cx="2606262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latin typeface="Comic Sans MS" pitchFamily="66" charset="0"/>
              </a:rPr>
              <a:t>The cannon has much more INERTIA than the cannon ball. </a:t>
            </a:r>
            <a:endParaRPr lang="en-US" sz="3200" dirty="0">
              <a:latin typeface="Comic Sans MS" pitchFamily="66" charset="0"/>
            </a:endParaRPr>
          </a:p>
        </p:txBody>
      </p:sp>
      <p:sp>
        <p:nvSpPr>
          <p:cNvPr id="7" name="Circular Arrow 6"/>
          <p:cNvSpPr/>
          <p:nvPr/>
        </p:nvSpPr>
        <p:spPr>
          <a:xfrm rot="283771">
            <a:off x="1733826" y="1210797"/>
            <a:ext cx="3909391" cy="1682594"/>
          </a:xfrm>
          <a:prstGeom prst="circularArrow">
            <a:avLst>
              <a:gd name="adj1" fmla="val 5386"/>
              <a:gd name="adj2" fmla="val 331268"/>
              <a:gd name="adj3" fmla="val 20696217"/>
              <a:gd name="adj4" fmla="val 10800000"/>
              <a:gd name="adj5" fmla="val 14627"/>
            </a:avLst>
          </a:prstGeom>
          <a:solidFill>
            <a:srgbClr val="FF0000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8" name="Curved Up Arrow 7"/>
          <p:cNvSpPr/>
          <p:nvPr/>
        </p:nvSpPr>
        <p:spPr>
          <a:xfrm rot="20837916">
            <a:off x="2505817" y="4124719"/>
            <a:ext cx="5466530" cy="1159608"/>
          </a:xfrm>
          <a:prstGeom prst="curvedUpArrow">
            <a:avLst/>
          </a:prstGeom>
          <a:solidFill>
            <a:srgbClr val="FF0000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53391" y="5423893"/>
            <a:ext cx="8429853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latin typeface="Comic Sans MS" pitchFamily="66" charset="0"/>
              </a:rPr>
              <a:t>Therefore the same force can move the cannon ball much more easily than it can move the cannon! </a:t>
            </a:r>
            <a:endParaRPr lang="en-US" sz="2800" dirty="0"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600947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5E51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18118" y="229015"/>
            <a:ext cx="6107044" cy="940145"/>
          </a:xfr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en-US" dirty="0" smtClean="0"/>
              <a:t>Forces always occur in PAIRS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3003825" y="1463525"/>
            <a:ext cx="3975653" cy="707886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4000" dirty="0" smtClean="0"/>
              <a:t>An </a:t>
            </a:r>
            <a:r>
              <a:rPr lang="en-US" sz="4000" dirty="0" smtClean="0">
                <a:solidFill>
                  <a:srgbClr val="FF0000"/>
                </a:solidFill>
              </a:rPr>
              <a:t>action</a:t>
            </a:r>
            <a:r>
              <a:rPr lang="en-US" sz="4000" dirty="0" smtClean="0"/>
              <a:t> force…</a:t>
            </a:r>
            <a:endParaRPr lang="en-US" sz="4000" dirty="0"/>
          </a:p>
        </p:txBody>
      </p:sp>
      <p:sp>
        <p:nvSpPr>
          <p:cNvPr id="5" name="TextBox 4"/>
          <p:cNvSpPr txBox="1"/>
          <p:nvPr/>
        </p:nvSpPr>
        <p:spPr>
          <a:xfrm>
            <a:off x="3888230" y="5399732"/>
            <a:ext cx="5036932" cy="707886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4000" dirty="0" smtClean="0"/>
              <a:t>…and a </a:t>
            </a:r>
            <a:r>
              <a:rPr lang="en-US" sz="4000" dirty="0">
                <a:solidFill>
                  <a:srgbClr val="FF0000"/>
                </a:solidFill>
              </a:rPr>
              <a:t>r</a:t>
            </a:r>
            <a:r>
              <a:rPr lang="en-US" sz="4000" dirty="0" smtClean="0">
                <a:solidFill>
                  <a:srgbClr val="FF0000"/>
                </a:solidFill>
              </a:rPr>
              <a:t>eaction</a:t>
            </a:r>
            <a:r>
              <a:rPr lang="en-US" sz="4000" dirty="0" smtClean="0"/>
              <a:t> force</a:t>
            </a:r>
            <a:endParaRPr lang="en-US" sz="40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03825" y="2515882"/>
            <a:ext cx="2498587" cy="160547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4866" y="4301434"/>
            <a:ext cx="3278501" cy="219659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9531" y="292707"/>
            <a:ext cx="2255255" cy="2805043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88985" y="2515882"/>
            <a:ext cx="3036177" cy="23874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0698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347" y="151710"/>
            <a:ext cx="1912567" cy="1394377"/>
          </a:xfr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en-US" sz="2800" dirty="0" smtClean="0"/>
              <a:t>Some examples</a:t>
            </a:r>
            <a:r>
              <a:rPr lang="en-US" sz="2400" dirty="0" smtClean="0"/>
              <a:t>:</a:t>
            </a:r>
            <a:endParaRPr lang="en-US" sz="2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12567" y="129623"/>
            <a:ext cx="7231434" cy="67283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32931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7739" y="197334"/>
            <a:ext cx="5952435" cy="1050579"/>
          </a:xfr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/>
          <a:lstStyle/>
          <a:p>
            <a:r>
              <a:rPr lang="en-US" dirty="0" smtClean="0"/>
              <a:t>See the pattern???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5035825" y="1888434"/>
            <a:ext cx="3975652" cy="1323439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000" u="sng" dirty="0" smtClean="0">
                <a:solidFill>
                  <a:srgbClr val="FF0000"/>
                </a:solidFill>
              </a:rPr>
              <a:t>A</a:t>
            </a:r>
            <a:r>
              <a:rPr lang="en-US" sz="4000" dirty="0" smtClean="0"/>
              <a:t> pushes on </a:t>
            </a:r>
            <a:r>
              <a:rPr lang="en-US" sz="4000" u="sng" dirty="0" smtClean="0">
                <a:solidFill>
                  <a:srgbClr val="0000FF"/>
                </a:solidFill>
              </a:rPr>
              <a:t>B</a:t>
            </a:r>
            <a:r>
              <a:rPr lang="en-US" sz="4000" dirty="0" smtClean="0"/>
              <a:t>, so </a:t>
            </a:r>
            <a:r>
              <a:rPr lang="en-US" sz="4000" u="sng" dirty="0" smtClean="0">
                <a:solidFill>
                  <a:srgbClr val="0000FF"/>
                </a:solidFill>
              </a:rPr>
              <a:t>B</a:t>
            </a:r>
            <a:r>
              <a:rPr lang="en-US" sz="4000" dirty="0" smtClean="0"/>
              <a:t> pushes on </a:t>
            </a:r>
            <a:r>
              <a:rPr lang="en-US" sz="4000" u="sng" dirty="0" smtClean="0">
                <a:solidFill>
                  <a:srgbClr val="FF0000"/>
                </a:solidFill>
              </a:rPr>
              <a:t>A</a:t>
            </a:r>
            <a:endParaRPr lang="en-US" sz="4000" u="sng" dirty="0">
              <a:solidFill>
                <a:srgbClr val="FF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278781" y="4362175"/>
            <a:ext cx="3434522" cy="1323439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000" u="sng" dirty="0" smtClean="0">
                <a:solidFill>
                  <a:srgbClr val="FF0000"/>
                </a:solidFill>
              </a:rPr>
              <a:t>A</a:t>
            </a:r>
            <a:r>
              <a:rPr lang="en-US" sz="4000" dirty="0" smtClean="0"/>
              <a:t> pulls on </a:t>
            </a:r>
            <a:r>
              <a:rPr lang="en-US" sz="4000" u="sng" dirty="0" smtClean="0">
                <a:solidFill>
                  <a:srgbClr val="0000FF"/>
                </a:solidFill>
              </a:rPr>
              <a:t>B</a:t>
            </a:r>
            <a:r>
              <a:rPr lang="en-US" sz="4000" dirty="0" smtClean="0"/>
              <a:t>, so </a:t>
            </a:r>
            <a:r>
              <a:rPr lang="en-US" sz="4000" u="sng" dirty="0" smtClean="0">
                <a:solidFill>
                  <a:srgbClr val="0000FF"/>
                </a:solidFill>
              </a:rPr>
              <a:t>B</a:t>
            </a:r>
            <a:r>
              <a:rPr lang="en-US" sz="4000" dirty="0" smtClean="0"/>
              <a:t> pulls on </a:t>
            </a:r>
            <a:r>
              <a:rPr lang="en-US" sz="4000" u="sng" dirty="0" smtClean="0">
                <a:solidFill>
                  <a:srgbClr val="FF0000"/>
                </a:solidFill>
              </a:rPr>
              <a:t>A</a:t>
            </a:r>
            <a:endParaRPr lang="en-US" sz="4000" u="sng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813823" y="3478692"/>
            <a:ext cx="73991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</a:rPr>
              <a:t>OR</a:t>
            </a:r>
            <a:endParaRPr lang="en-US" sz="2800" dirty="0">
              <a:solidFill>
                <a:schemeClr val="bg1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7738" y="2489969"/>
            <a:ext cx="4518633" cy="37444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27555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86087" y="477005"/>
            <a:ext cx="4163391" cy="1143000"/>
          </a:xfr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r>
              <a:rPr lang="en-US" dirty="0" smtClean="0">
                <a:latin typeface="Boopee" pitchFamily="2" charset="0"/>
                <a:cs typeface="Chalkboard"/>
              </a:rPr>
              <a:t>Question:</a:t>
            </a:r>
            <a:endParaRPr lang="en-US" dirty="0">
              <a:latin typeface="Boopee" pitchFamily="2" charset="0"/>
              <a:cs typeface="Chalkboard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008783" y="2060812"/>
            <a:ext cx="4766365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smtClean="0">
                <a:latin typeface="Boopee" pitchFamily="2" charset="0"/>
                <a:cs typeface="Chalkboard"/>
              </a:rPr>
              <a:t>If force pairs on two </a:t>
            </a:r>
            <a:r>
              <a:rPr lang="en-US" sz="4400" dirty="0" smtClean="0">
                <a:latin typeface="Boopee" pitchFamily="2" charset="0"/>
                <a:cs typeface="Chalkboard"/>
              </a:rPr>
              <a:t>objects </a:t>
            </a:r>
            <a:r>
              <a:rPr lang="en-US" sz="4400" dirty="0" smtClean="0">
                <a:latin typeface="Boopee" pitchFamily="2" charset="0"/>
                <a:cs typeface="Chalkboard"/>
              </a:rPr>
              <a:t>are always equal and opposite, how is it that sometimes only </a:t>
            </a:r>
            <a:r>
              <a:rPr lang="en-US" sz="4400" b="1" dirty="0" smtClean="0">
                <a:latin typeface="Boopee" pitchFamily="2" charset="0"/>
                <a:cs typeface="Chalkboard"/>
              </a:rPr>
              <a:t>one</a:t>
            </a:r>
            <a:r>
              <a:rPr lang="en-US" sz="4400" dirty="0" smtClean="0">
                <a:latin typeface="Boopee" pitchFamily="2" charset="0"/>
                <a:cs typeface="Chalkboard"/>
              </a:rPr>
              <a:t> of the objects moves????</a:t>
            </a:r>
            <a:endParaRPr lang="en-US" sz="4400" dirty="0">
              <a:latin typeface="Boopee" pitchFamily="2" charset="0"/>
              <a:cs typeface="Chalkboard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7636" y="920212"/>
            <a:ext cx="3154016" cy="51200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83936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818867" y="294466"/>
            <a:ext cx="2743199" cy="707886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latin typeface="Boopee" pitchFamily="2" charset="0"/>
              </a:rPr>
              <a:t>For example: </a:t>
            </a:r>
            <a:endParaRPr lang="en-US" sz="4000" b="1" dirty="0">
              <a:latin typeface="Boopee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04566" y="1175785"/>
            <a:ext cx="28575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Boopee" pitchFamily="2" charset="0"/>
              </a:rPr>
              <a:t>Throwing a baseball?</a:t>
            </a:r>
            <a:endParaRPr lang="en-US" sz="3200" dirty="0">
              <a:latin typeface="Boopee" pitchFamily="2" charset="0"/>
            </a:endParaRPr>
          </a:p>
        </p:txBody>
      </p:sp>
      <p:pic>
        <p:nvPicPr>
          <p:cNvPr id="1026" name="Picture 2" descr="http://www.123stitch.com/pictures/STP-F107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04566" y="1760561"/>
            <a:ext cx="2857500" cy="3028950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5101266" y="294466"/>
            <a:ext cx="2743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Boopee" pitchFamily="2" charset="0"/>
              </a:rPr>
              <a:t>Shooting an arrow?</a:t>
            </a:r>
            <a:endParaRPr lang="en-US" sz="3200" dirty="0">
              <a:latin typeface="Boopee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392073" y="5431809"/>
            <a:ext cx="32140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Boopee" pitchFamily="2" charset="0"/>
              </a:rPr>
              <a:t>Hitting a hockey puck?</a:t>
            </a:r>
            <a:endParaRPr lang="en-US" sz="3200" dirty="0">
              <a:latin typeface="Boopee" pitchFamily="2" charset="0"/>
            </a:endParaRPr>
          </a:p>
        </p:txBody>
      </p:sp>
      <p:pic>
        <p:nvPicPr>
          <p:cNvPr id="1028" name="Picture 4" descr="http://lemonadelife.com/wp-content/uploads/2011/06/cupid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101266" y="879241"/>
            <a:ext cx="2364058" cy="2371965"/>
          </a:xfrm>
          <a:prstGeom prst="rect">
            <a:avLst/>
          </a:prstGeom>
          <a:noFill/>
        </p:spPr>
      </p:pic>
      <p:pic>
        <p:nvPicPr>
          <p:cNvPr id="1030" name="Picture 6" descr="http://www.dphockey.com/Pictures/Takuya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749421" y="3736741"/>
            <a:ext cx="3806018" cy="265917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7567" y="186290"/>
            <a:ext cx="3810000" cy="1050579"/>
          </a:xfr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r>
              <a:rPr lang="en-US" dirty="0" smtClean="0"/>
              <a:t>Answer: 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265042" y="1568173"/>
            <a:ext cx="4417393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/>
              <a:t>The pair of forces acting on the objects has to be the same, but the REACTION of the objects to the forces does NOT have to be the same!</a:t>
            </a:r>
            <a:endParaRPr lang="en-US" sz="36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19913" y="1983318"/>
            <a:ext cx="2873694" cy="4709030"/>
          </a:xfrm>
          <a:prstGeom prst="rect">
            <a:avLst/>
          </a:prstGeom>
        </p:spPr>
      </p:pic>
      <p:sp>
        <p:nvSpPr>
          <p:cNvPr id="6" name="Cloud Callout 5"/>
          <p:cNvSpPr/>
          <p:nvPr/>
        </p:nvSpPr>
        <p:spPr>
          <a:xfrm>
            <a:off x="4826000" y="186290"/>
            <a:ext cx="2871303" cy="1634435"/>
          </a:xfrm>
          <a:prstGeom prst="cloudCallout">
            <a:avLst>
              <a:gd name="adj1" fmla="val 22937"/>
              <a:gd name="adj2" fmla="val 88176"/>
            </a:avLst>
          </a:prstGeom>
          <a:solidFill>
            <a:schemeClr val="accent6">
              <a:lumMod val="7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latin typeface="Boopee" pitchFamily="2" charset="0"/>
                <a:cs typeface="Chalkduster"/>
              </a:rPr>
              <a:t>Wait……</a:t>
            </a:r>
          </a:p>
          <a:p>
            <a:pPr algn="ctr"/>
            <a:r>
              <a:rPr lang="en-US" sz="3200" dirty="0" smtClean="0">
                <a:latin typeface="Boopee" pitchFamily="2" charset="0"/>
                <a:cs typeface="Chalkduster"/>
              </a:rPr>
              <a:t>What??</a:t>
            </a:r>
            <a:endParaRPr lang="en-US" sz="3200" dirty="0">
              <a:latin typeface="Boopee" pitchFamily="2" charset="0"/>
              <a:cs typeface="Chalkduster"/>
            </a:endParaRPr>
          </a:p>
        </p:txBody>
      </p:sp>
    </p:spTree>
    <p:extLst>
      <p:ext uri="{BB962C8B-B14F-4D97-AF65-F5344CB8AC3E}">
        <p14:creationId xmlns:p14="http://schemas.microsoft.com/office/powerpoint/2010/main" val="15846630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386521" y="304320"/>
            <a:ext cx="3224696" cy="461665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2400" dirty="0" smtClean="0"/>
              <a:t>Example: a canon firing</a:t>
            </a:r>
            <a:endParaRPr lang="en-US" sz="2400" dirty="0"/>
          </a:p>
        </p:txBody>
      </p:sp>
      <p:sp>
        <p:nvSpPr>
          <p:cNvPr id="7" name="TextBox 6"/>
          <p:cNvSpPr txBox="1"/>
          <p:nvPr/>
        </p:nvSpPr>
        <p:spPr>
          <a:xfrm>
            <a:off x="5345042" y="864593"/>
            <a:ext cx="3456610" cy="4031873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dirty="0" smtClean="0"/>
              <a:t>According to Newton’s 3</a:t>
            </a:r>
            <a:r>
              <a:rPr lang="en-US" sz="3200" baseline="30000" dirty="0" smtClean="0"/>
              <a:t>rd</a:t>
            </a:r>
            <a:r>
              <a:rPr lang="en-US" sz="3200" dirty="0" smtClean="0"/>
              <a:t> Law of Motion, both the canon ball and the cannon experience the SAME FORCE from the gunpowder. </a:t>
            </a:r>
            <a:endParaRPr lang="en-US" sz="3200" dirty="0"/>
          </a:p>
        </p:txBody>
      </p:sp>
      <p:pic>
        <p:nvPicPr>
          <p:cNvPr id="3074" name="Picture 2" descr="http://4.bp.blogspot.com/_sW65ilskOC8/SqKNNAVvy0I/AAAAAAAAaB4/6YBKBwyfVhA/s400/CannonFiring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6090" y="1093466"/>
            <a:ext cx="4753749" cy="3803000"/>
          </a:xfrm>
          <a:prstGeom prst="rect">
            <a:avLst/>
          </a:prstGeom>
          <a:noFill/>
        </p:spPr>
      </p:pic>
      <p:sp>
        <p:nvSpPr>
          <p:cNvPr id="18" name="TextBox 17"/>
          <p:cNvSpPr txBox="1"/>
          <p:nvPr/>
        </p:nvSpPr>
        <p:spPr>
          <a:xfrm>
            <a:off x="1204855" y="5376080"/>
            <a:ext cx="66159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latin typeface="Boopee" pitchFamily="2" charset="0"/>
              </a:rPr>
              <a:t>So why does the cannon ball move so  fast while the cannon only moves back a little? </a:t>
            </a:r>
            <a:endParaRPr lang="en-US" sz="3200" dirty="0">
              <a:latin typeface="Boopee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830695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297043" y="752168"/>
            <a:ext cx="4914347" cy="584775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dirty="0" smtClean="0"/>
              <a:t>Explanation 1 - The math:</a:t>
            </a:r>
            <a:endParaRPr lang="en-US" sz="3200" dirty="0"/>
          </a:p>
        </p:txBody>
      </p:sp>
      <p:sp>
        <p:nvSpPr>
          <p:cNvPr id="5" name="TextBox 4"/>
          <p:cNvSpPr txBox="1"/>
          <p:nvPr/>
        </p:nvSpPr>
        <p:spPr>
          <a:xfrm>
            <a:off x="5042450" y="1607574"/>
            <a:ext cx="3078924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The Cannonball:</a:t>
            </a:r>
            <a:endParaRPr lang="en-US" sz="3200" dirty="0"/>
          </a:p>
        </p:txBody>
      </p:sp>
      <p:sp>
        <p:nvSpPr>
          <p:cNvPr id="6" name="TextBox 5"/>
          <p:cNvSpPr txBox="1"/>
          <p:nvPr/>
        </p:nvSpPr>
        <p:spPr>
          <a:xfrm>
            <a:off x="5675239" y="3952550"/>
            <a:ext cx="100495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u="sng" dirty="0" smtClean="0">
                <a:latin typeface="Chalkduster"/>
                <a:cs typeface="Chalkduster"/>
              </a:rPr>
              <a:t> </a:t>
            </a:r>
            <a:r>
              <a:rPr lang="en-US" sz="4400" u="sng" dirty="0" smtClean="0">
                <a:latin typeface="Comic Sans MS" pitchFamily="66" charset="0"/>
                <a:cs typeface="Chalkduster"/>
              </a:rPr>
              <a:t>F</a:t>
            </a:r>
            <a:endParaRPr lang="en-US" sz="3600" u="sng" dirty="0" smtClean="0">
              <a:latin typeface="Comic Sans MS" pitchFamily="66" charset="0"/>
              <a:cs typeface="Chalkduster"/>
            </a:endParaRPr>
          </a:p>
          <a:p>
            <a:r>
              <a:rPr lang="en-US" sz="2000" dirty="0" smtClean="0">
                <a:latin typeface="Comic Sans MS" pitchFamily="66" charset="0"/>
                <a:cs typeface="Chalkduster"/>
              </a:rPr>
              <a:t>  M</a:t>
            </a:r>
            <a:endParaRPr lang="en-US" sz="2000" dirty="0">
              <a:latin typeface="Comic Sans MS" pitchFamily="66" charset="0"/>
              <a:cs typeface="Chalkduster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297043" y="4060271"/>
            <a:ext cx="60628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latin typeface="Comic Sans MS" pitchFamily="66" charset="0"/>
              </a:rPr>
              <a:t>=</a:t>
            </a:r>
            <a:endParaRPr lang="en-US" sz="4400" dirty="0">
              <a:latin typeface="Comic Sans MS" pitchFamily="66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315761" y="4060271"/>
            <a:ext cx="62947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dirty="0" smtClean="0">
                <a:latin typeface="Comic Sans MS" pitchFamily="66" charset="0"/>
                <a:cs typeface="Chalkduster"/>
              </a:rPr>
              <a:t>A</a:t>
            </a:r>
            <a:endParaRPr lang="en-US" sz="7200" dirty="0">
              <a:latin typeface="Comic Sans MS" pitchFamily="66" charset="0"/>
              <a:cs typeface="Chalkduster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254537" y="3829439"/>
            <a:ext cx="739914" cy="18774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u="sng" dirty="0" smtClean="0">
                <a:latin typeface="Comic Sans MS" pitchFamily="66" charset="0"/>
              </a:rPr>
              <a:t> </a:t>
            </a:r>
            <a:r>
              <a:rPr lang="en-US" sz="4400" u="sng" dirty="0" smtClean="0">
                <a:latin typeface="Comic Sans MS" pitchFamily="66" charset="0"/>
                <a:cs typeface="Chalkduster"/>
              </a:rPr>
              <a:t>F</a:t>
            </a:r>
            <a:endParaRPr lang="en-US" sz="3600" u="sng" dirty="0" smtClean="0">
              <a:latin typeface="Comic Sans MS" pitchFamily="66" charset="0"/>
            </a:endParaRPr>
          </a:p>
          <a:p>
            <a:r>
              <a:rPr lang="en-US" sz="7200" dirty="0" smtClean="0">
                <a:latin typeface="Comic Sans MS" pitchFamily="66" charset="0"/>
                <a:cs typeface="Chalkduster"/>
              </a:rPr>
              <a:t>M</a:t>
            </a:r>
            <a:endParaRPr lang="en-US" sz="7200" dirty="0">
              <a:latin typeface="Comic Sans MS" pitchFamily="66" charset="0"/>
              <a:cs typeface="Chalkduster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680197" y="4214159"/>
            <a:ext cx="53119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latin typeface="Comic Sans MS" pitchFamily="66" charset="0"/>
              </a:rPr>
              <a:t>=</a:t>
            </a:r>
            <a:endParaRPr lang="en-US" sz="4400" dirty="0">
              <a:latin typeface="Comic Sans MS" pitchFamily="66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020391" y="4368047"/>
            <a:ext cx="62947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Comic Sans MS" pitchFamily="66" charset="0"/>
                <a:cs typeface="Chalkduster"/>
              </a:rPr>
              <a:t>A</a:t>
            </a:r>
            <a:endParaRPr lang="en-US" sz="2400" dirty="0">
              <a:latin typeface="Comic Sans MS" pitchFamily="66" charset="0"/>
              <a:cs typeface="Chalkduster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944216" y="1607574"/>
            <a:ext cx="2705653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The Cannon:</a:t>
            </a:r>
            <a:endParaRPr lang="en-US" sz="3200" dirty="0"/>
          </a:p>
        </p:txBody>
      </p:sp>
      <p:sp>
        <p:nvSpPr>
          <p:cNvPr id="13" name="TextBox 12"/>
          <p:cNvSpPr txBox="1"/>
          <p:nvPr/>
        </p:nvSpPr>
        <p:spPr>
          <a:xfrm>
            <a:off x="1254537" y="2192350"/>
            <a:ext cx="195193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BIG mass:</a:t>
            </a:r>
            <a:endParaRPr lang="en-US" sz="2400" dirty="0"/>
          </a:p>
        </p:txBody>
      </p:sp>
      <p:sp>
        <p:nvSpPr>
          <p:cNvPr id="14" name="TextBox 13"/>
          <p:cNvSpPr txBox="1"/>
          <p:nvPr/>
        </p:nvSpPr>
        <p:spPr>
          <a:xfrm>
            <a:off x="5719414" y="2192350"/>
            <a:ext cx="21437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SMALL mass</a:t>
            </a:r>
            <a:endParaRPr lang="en-US" sz="2400" dirty="0"/>
          </a:p>
        </p:txBody>
      </p:sp>
      <p:sp>
        <p:nvSpPr>
          <p:cNvPr id="15" name="TextBox 14"/>
          <p:cNvSpPr txBox="1"/>
          <p:nvPr/>
        </p:nvSpPr>
        <p:spPr>
          <a:xfrm>
            <a:off x="811567" y="2888103"/>
            <a:ext cx="7668756" cy="584775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3200" dirty="0" smtClean="0"/>
              <a:t>So according to Newton’s 2</a:t>
            </a:r>
            <a:r>
              <a:rPr lang="en-US" sz="3200" baseline="30000" dirty="0" smtClean="0"/>
              <a:t>nd</a:t>
            </a:r>
            <a:r>
              <a:rPr lang="en-US" sz="3200" dirty="0" smtClean="0"/>
              <a:t> Law of Motion: </a:t>
            </a:r>
            <a:endParaRPr lang="en-US" sz="3200" dirty="0"/>
          </a:p>
        </p:txBody>
      </p:sp>
      <p:sp>
        <p:nvSpPr>
          <p:cNvPr id="16" name="TextBox 15"/>
          <p:cNvSpPr txBox="1"/>
          <p:nvPr/>
        </p:nvSpPr>
        <p:spPr>
          <a:xfrm>
            <a:off x="1161504" y="5706876"/>
            <a:ext cx="248836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= SMALL acceleration!</a:t>
            </a:r>
            <a:endParaRPr lang="en-US" sz="3200" dirty="0"/>
          </a:p>
        </p:txBody>
      </p:sp>
      <p:sp>
        <p:nvSpPr>
          <p:cNvPr id="17" name="TextBox 16"/>
          <p:cNvSpPr txBox="1"/>
          <p:nvPr/>
        </p:nvSpPr>
        <p:spPr>
          <a:xfrm>
            <a:off x="5218584" y="5706876"/>
            <a:ext cx="272665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= LARGE acceleration!</a:t>
            </a:r>
            <a:endParaRPr lang="en-US" sz="32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3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3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  <p:bldP spid="10" grpId="0"/>
      <p:bldP spid="11" grpId="0"/>
      <p:bldP spid="15" grpId="0" animBg="1"/>
      <p:bldP spid="16" grpId="0"/>
      <p:bldP spid="17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501</TotalTime>
  <Words>285</Words>
  <Application>Microsoft Office PowerPoint</Application>
  <PresentationFormat>On-screen Show (4:3)</PresentationFormat>
  <Paragraphs>44</Paragraphs>
  <Slides>10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Office Theme</vt:lpstr>
      <vt:lpstr>Newton’s Third Law of Motion:</vt:lpstr>
      <vt:lpstr>Forces always occur in PAIRS</vt:lpstr>
      <vt:lpstr>Some examples:</vt:lpstr>
      <vt:lpstr>See the pattern???</vt:lpstr>
      <vt:lpstr>Question:</vt:lpstr>
      <vt:lpstr>PowerPoint Presentation</vt:lpstr>
      <vt:lpstr>Answer: 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Newton’s Third Law of Motion:</dc:title>
  <dc:creator>Drew</dc:creator>
  <cp:lastModifiedBy>Windows User</cp:lastModifiedBy>
  <cp:revision>33</cp:revision>
  <dcterms:created xsi:type="dcterms:W3CDTF">2012-02-13T23:17:12Z</dcterms:created>
  <dcterms:modified xsi:type="dcterms:W3CDTF">2013-03-06T13:43:03Z</dcterms:modified>
</cp:coreProperties>
</file>