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5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5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4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2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9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0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3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2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8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26B9B-2F07-4D79-992A-88E4C3BBD56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04C8-B171-4DB2-9673-4FF1C3CBE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67188" y="2514599"/>
            <a:ext cx="5609811" cy="3048000"/>
            <a:chOff x="1843294" y="2362200"/>
            <a:chExt cx="5609811" cy="3048000"/>
          </a:xfrm>
        </p:grpSpPr>
        <p:pic>
          <p:nvPicPr>
            <p:cNvPr id="1026" name="Picture 2" descr="http://www.dynamicscience.com.au/tester/solutions1/big%20ideas/lever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294" y="2362200"/>
              <a:ext cx="5609811" cy="30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7315200" y="3962400"/>
              <a:ext cx="0" cy="129540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843294" y="4114799"/>
              <a:ext cx="0" cy="768927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304800" y="86627"/>
            <a:ext cx="8763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Simple machine force – distance trade-off: </a:t>
            </a:r>
          </a:p>
          <a:p>
            <a:endParaRPr lang="en-US" dirty="0"/>
          </a:p>
          <a:p>
            <a:r>
              <a:rPr lang="en-US" sz="2800" dirty="0" smtClean="0"/>
              <a:t>A simple machine </a:t>
            </a:r>
            <a:r>
              <a:rPr lang="en-US" sz="2800" b="1" dirty="0" smtClean="0"/>
              <a:t>does not </a:t>
            </a:r>
            <a:r>
              <a:rPr lang="en-US" sz="2800" dirty="0" smtClean="0"/>
              <a:t>reduce the amount of Work you do. </a:t>
            </a:r>
          </a:p>
          <a:p>
            <a:r>
              <a:rPr lang="en-US" sz="2800" dirty="0" smtClean="0"/>
              <a:t>A simple machine makes work easier by allowing you to apply a </a:t>
            </a:r>
            <a:r>
              <a:rPr lang="en-US" sz="2800" b="1" dirty="0" smtClean="0"/>
              <a:t>smaller force </a:t>
            </a:r>
            <a:r>
              <a:rPr lang="en-US" sz="2800" dirty="0" smtClean="0"/>
              <a:t>over a </a:t>
            </a:r>
            <a:r>
              <a:rPr lang="en-US" sz="2800" b="1" dirty="0" smtClean="0"/>
              <a:t>greater distance.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42363" y="3920835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Greater distance, less force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8674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=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F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X D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5860473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= F X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460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836" y="161743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Rank these levers in order by their mechanical advantage from greatest to least mechanical advantage. 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33400" y="1013839"/>
            <a:ext cx="4343400" cy="1618525"/>
            <a:chOff x="533400" y="1013839"/>
            <a:chExt cx="4343400" cy="161852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66800" y="2327564"/>
              <a:ext cx="38100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Isosceles Triangle 6"/>
            <p:cNvSpPr/>
            <p:nvPr/>
          </p:nvSpPr>
          <p:spPr>
            <a:xfrm>
              <a:off x="2743200" y="2327564"/>
              <a:ext cx="457200" cy="30480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 descr="http://rack.0.mshcdn.com/media/ZgkyMDEzLzExLzIwL2MxL2d1bmRncnVtcHljLmVkZWE1LmpwZwpwCXRodW1iCTEyMDB4OTYwMD4/0ca7266a/f46/gund-grumpy-ca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429" b="95857" l="7561" r="9115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013839"/>
              <a:ext cx="1411714" cy="140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4800600" y="1718689"/>
              <a:ext cx="0" cy="491111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57200" y="4953000"/>
            <a:ext cx="4343400" cy="1618525"/>
            <a:chOff x="533400" y="1013839"/>
            <a:chExt cx="4343400" cy="16185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066800" y="2327564"/>
              <a:ext cx="38100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Isosceles Triangle 15"/>
            <p:cNvSpPr/>
            <p:nvPr/>
          </p:nvSpPr>
          <p:spPr>
            <a:xfrm>
              <a:off x="1487914" y="2327564"/>
              <a:ext cx="457200" cy="30480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2" descr="http://rack.0.mshcdn.com/media/ZgkyMDEzLzExLzIwL2MxL2d1bmRncnVtcHljLmVkZWE1LmpwZwpwCXRodW1iCTEyMDB4OTYwMD4/0ca7266a/f46/gund-grumpy-cat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429" b="95857" l="7561" r="9115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013839"/>
              <a:ext cx="1411714" cy="140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/>
            <p:cNvCxnSpPr/>
            <p:nvPr/>
          </p:nvCxnSpPr>
          <p:spPr>
            <a:xfrm>
              <a:off x="4800600" y="1718689"/>
              <a:ext cx="0" cy="491111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88818" y="3116266"/>
            <a:ext cx="4343400" cy="1618525"/>
            <a:chOff x="533400" y="1013839"/>
            <a:chExt cx="4343400" cy="1618525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066800" y="2327564"/>
              <a:ext cx="38100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Isosceles Triangle 20"/>
            <p:cNvSpPr/>
            <p:nvPr/>
          </p:nvSpPr>
          <p:spPr>
            <a:xfrm>
              <a:off x="3945082" y="2327564"/>
              <a:ext cx="457200" cy="30480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" descr="http://rack.0.mshcdn.com/media/ZgkyMDEzLzExLzIwL2MxL2d1bmRncnVtcHljLmVkZWE1LmpwZwpwCXRodW1iCTEyMDB4OTYwMD4/0ca7266a/f46/gund-grumpy-cat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429" b="95857" l="7561" r="9115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013839"/>
              <a:ext cx="1411714" cy="140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3" name="Straight Arrow Connector 22"/>
            <p:cNvCxnSpPr/>
            <p:nvPr/>
          </p:nvCxnSpPr>
          <p:spPr>
            <a:xfrm>
              <a:off x="4800600" y="1718689"/>
              <a:ext cx="0" cy="491111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52400" y="1524000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" y="3581400"/>
            <a:ext cx="43641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" y="56578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5000" y="1308557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Answer: C,A,B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2479964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closer the </a:t>
            </a:r>
            <a:r>
              <a:rPr lang="en-US" sz="32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fulcrum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is to the </a:t>
            </a:r>
            <a:r>
              <a:rPr lang="en-US" sz="32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load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the greater the mechanical advantage. 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986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836" y="161743"/>
            <a:ext cx="7661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mechanical advantage of a lever is the ratio of the distances of the 2 arms of the lever:</a:t>
            </a:r>
            <a:endParaRPr lang="en-US" sz="2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88818" y="1947885"/>
            <a:ext cx="4343400" cy="1618525"/>
            <a:chOff x="533400" y="1013839"/>
            <a:chExt cx="4343400" cy="161852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66800" y="2327564"/>
              <a:ext cx="38100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Isosceles Triangle 6"/>
            <p:cNvSpPr/>
            <p:nvPr/>
          </p:nvSpPr>
          <p:spPr>
            <a:xfrm>
              <a:off x="2743200" y="2327564"/>
              <a:ext cx="457200" cy="30480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 descr="http://rack.0.mshcdn.com/media/ZgkyMDEzLzExLzIwL2MxL2d1bmRncnVtcHljLmVkZWE1LmpwZwpwCXRodW1iCTEyMDB4OTYwMD4/0ca7266a/f46/gund-grumpy-ca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429" b="95857" l="7561" r="9115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013839"/>
              <a:ext cx="1411714" cy="140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4800600" y="1718689"/>
              <a:ext cx="0" cy="491111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42327" y="4989729"/>
            <a:ext cx="4343400" cy="1618525"/>
            <a:chOff x="533400" y="1013839"/>
            <a:chExt cx="4343400" cy="16185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066800" y="2327564"/>
              <a:ext cx="38100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Isosceles Triangle 15"/>
            <p:cNvSpPr/>
            <p:nvPr/>
          </p:nvSpPr>
          <p:spPr>
            <a:xfrm>
              <a:off x="1487914" y="2327564"/>
              <a:ext cx="457200" cy="30480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2" descr="http://rack.0.mshcdn.com/media/ZgkyMDEzLzExLzIwL2MxL2d1bmRncnVtcHljLmVkZWE1LmpwZwpwCXRodW1iCTEyMDB4OTYwMD4/0ca7266a/f46/gund-grumpy-cat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429" b="95857" l="7561" r="9115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013839"/>
              <a:ext cx="1411714" cy="140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/>
            <p:cNvCxnSpPr/>
            <p:nvPr/>
          </p:nvCxnSpPr>
          <p:spPr>
            <a:xfrm>
              <a:off x="4800600" y="1718689"/>
              <a:ext cx="0" cy="491111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88818" y="3567494"/>
            <a:ext cx="4343400" cy="1618525"/>
            <a:chOff x="533400" y="1013839"/>
            <a:chExt cx="4343400" cy="1618525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066800" y="2327564"/>
              <a:ext cx="38100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Isosceles Triangle 20"/>
            <p:cNvSpPr/>
            <p:nvPr/>
          </p:nvSpPr>
          <p:spPr>
            <a:xfrm>
              <a:off x="3945082" y="2327564"/>
              <a:ext cx="457200" cy="30480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" descr="http://rack.0.mshcdn.com/media/ZgkyMDEzLzExLzIwL2MxL2d1bmRncnVtcHljLmVkZWE1LmpwZwpwCXRodW1iCTEyMDB4OTYwMD4/0ca7266a/f46/gund-grumpy-cat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429" b="95857" l="7561" r="9115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013839"/>
              <a:ext cx="1411714" cy="140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3" name="Straight Arrow Connector 22"/>
            <p:cNvCxnSpPr/>
            <p:nvPr/>
          </p:nvCxnSpPr>
          <p:spPr>
            <a:xfrm>
              <a:off x="4800600" y="1718689"/>
              <a:ext cx="0" cy="491111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63030" y="2293396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73627" y="3891344"/>
            <a:ext cx="43641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5141" y="537709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2245947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Calculate the M.A. of each of these levers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438401" y="1147080"/>
            <a:ext cx="5181600" cy="894345"/>
            <a:chOff x="501691" y="0"/>
            <a:chExt cx="2994632" cy="1571766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809639" y="0"/>
              <a:ext cx="2686684" cy="157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u="sng" dirty="0">
                  <a:effectLst/>
                  <a:latin typeface="Candara"/>
                  <a:ea typeface="Calibri"/>
                  <a:cs typeface="Times New Roman"/>
                </a:rPr>
                <a:t>   Length of Effort arm                                </a:t>
              </a:r>
              <a:endParaRPr lang="en-US" sz="24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effectLst/>
                  <a:latin typeface="Candara"/>
                  <a:ea typeface="Calibri"/>
                  <a:cs typeface="Times New Roman"/>
                </a:rPr>
                <a:t>Length of Load Arm</a:t>
              </a:r>
              <a:endParaRPr lang="en-US" sz="2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501691" y="398159"/>
              <a:ext cx="68591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effectLst/>
                  <a:latin typeface="Calibri"/>
                  <a:ea typeface="Calibri"/>
                  <a:cs typeface="Times New Roman"/>
                </a:rPr>
                <a:t>M.A.   = </a:t>
              </a:r>
              <a:endParaRPr lang="en-US" sz="2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31556" y="2799945"/>
            <a:ext cx="70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 m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752235" y="2799945"/>
            <a:ext cx="70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 m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265777" y="4419554"/>
            <a:ext cx="70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 m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150553" y="4404711"/>
            <a:ext cx="70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m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085194" y="5946202"/>
            <a:ext cx="1019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m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95451" y="6313979"/>
            <a:ext cx="70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m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15000" y="4155216"/>
            <a:ext cx="3124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A: 6m/6m = 1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B: 3m/9m = .3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C: 10m/2m = 5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82522" y="57782"/>
            <a:ext cx="1334938" cy="13849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 types of levers</a:t>
            </a:r>
            <a:endParaRPr lang="en-US" sz="2800" dirty="0"/>
          </a:p>
        </p:txBody>
      </p:sp>
      <p:pic>
        <p:nvPicPr>
          <p:cNvPr id="1028" name="Picture 4" descr="https://my.hrw.com/sh2/sh07_10/student/images/hst/wrk/ph05se_wrk_p01_021_a_po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59" t="2530" b="43522"/>
          <a:stretch/>
        </p:blipFill>
        <p:spPr bwMode="auto">
          <a:xfrm>
            <a:off x="3865086" y="57782"/>
            <a:ext cx="3221514" cy="215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my.hrw.com/sh2/sh07_10/student/images/hst/wrk/ph05se_wrk_p01_023_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3" r="30473" b="26861"/>
          <a:stretch/>
        </p:blipFill>
        <p:spPr bwMode="auto">
          <a:xfrm>
            <a:off x="440459" y="2225694"/>
            <a:ext cx="6851752" cy="226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my.hrw.com/sh2/sh07_10/student/images/hst/wrk/ph05se_wrk_p01_021_a_po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7" r="64602" b="43789"/>
          <a:stretch/>
        </p:blipFill>
        <p:spPr bwMode="auto">
          <a:xfrm>
            <a:off x="304800" y="57782"/>
            <a:ext cx="3560286" cy="215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my.hrw.com/sh2/sh07_10/student/images/hst/wrk/ph05se_wrk_p01_028a_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5" b="24846"/>
          <a:stretch/>
        </p:blipFill>
        <p:spPr bwMode="auto">
          <a:xfrm>
            <a:off x="317292" y="4490208"/>
            <a:ext cx="8790954" cy="235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6792" y="2263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18" y="246641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093" y="495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2650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836" y="161742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Rank these inclined planes in order by their mechanical advantage from greatest to least mechanical advantage.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762000" y="1447800"/>
            <a:ext cx="4953000" cy="990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768926" y="4572000"/>
            <a:ext cx="3041073" cy="990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768927" y="2971800"/>
            <a:ext cx="1409700" cy="990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1828800"/>
            <a:ext cx="33943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385066"/>
            <a:ext cx="33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882634"/>
            <a:ext cx="33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1427018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Answer: A,C,B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9145" y="2802285"/>
            <a:ext cx="381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3200" u="sng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less steep</a:t>
            </a: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the slope of an inclined plane (ramp) is, the greater its mechanical advantage. </a:t>
            </a:r>
            <a:endParaRPr lang="en-US" sz="3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835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836" y="161742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mechanical advantage of an inclined plane is the ratio of  its </a:t>
            </a:r>
            <a:r>
              <a:rPr lang="en-US" sz="2800" b="1" dirty="0" smtClean="0"/>
              <a:t>length</a:t>
            </a:r>
            <a:r>
              <a:rPr lang="en-US" sz="2800" dirty="0" smtClean="0"/>
              <a:t> to its </a:t>
            </a:r>
            <a:r>
              <a:rPr lang="en-US" sz="2800" b="1" dirty="0" smtClean="0"/>
              <a:t>height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5" name="Right Triangle 4"/>
          <p:cNvSpPr/>
          <p:nvPr/>
        </p:nvSpPr>
        <p:spPr>
          <a:xfrm>
            <a:off x="1222663" y="2445644"/>
            <a:ext cx="4953000" cy="990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1832263" y="5178265"/>
            <a:ext cx="3041073" cy="990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584613" y="3771461"/>
            <a:ext cx="1409700" cy="990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2750444"/>
            <a:ext cx="33943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452" y="4082095"/>
            <a:ext cx="33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5673565"/>
            <a:ext cx="33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6934" y="2201801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Calculate the M.A. of the inclined planes 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505199" y="1032301"/>
            <a:ext cx="3429001" cy="954107"/>
            <a:chOff x="1118232" y="0"/>
            <a:chExt cx="1981742" cy="1676795"/>
          </a:xfrm>
        </p:grpSpPr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1646697" y="0"/>
              <a:ext cx="1453277" cy="1676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u="sng" dirty="0">
                  <a:effectLst/>
                  <a:latin typeface="Candara"/>
                  <a:ea typeface="Calibri"/>
                  <a:cs typeface="Times New Roman"/>
                </a:rPr>
                <a:t>   </a:t>
              </a:r>
              <a:r>
                <a:rPr lang="en-US" sz="2800" b="1" u="sng" dirty="0" smtClean="0">
                  <a:effectLst/>
                  <a:latin typeface="Candara"/>
                  <a:ea typeface="Calibri"/>
                  <a:cs typeface="Times New Roman"/>
                </a:rPr>
                <a:t>Length</a:t>
              </a:r>
              <a:endParaRPr lang="en-US" sz="28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 smtClean="0">
                  <a:effectLst/>
                  <a:latin typeface="Candara"/>
                  <a:ea typeface="Calibri"/>
                  <a:cs typeface="Times New Roman"/>
                </a:rPr>
                <a:t>Height</a:t>
              </a:r>
              <a:endParaRPr lang="en-US" sz="2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118232" y="226836"/>
              <a:ext cx="862065" cy="771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>
                  <a:effectLst/>
                  <a:latin typeface="Calibri"/>
                  <a:ea typeface="Calibri"/>
                  <a:cs typeface="Times New Roman"/>
                </a:rPr>
                <a:t>M.A.  </a:t>
              </a:r>
              <a:r>
                <a:rPr lang="en-US" sz="2800" b="1" dirty="0" smtClean="0">
                  <a:effectLst/>
                  <a:latin typeface="Calibri"/>
                  <a:ea typeface="Calibri"/>
                  <a:cs typeface="Times New Roman"/>
                </a:rPr>
                <a:t> = </a:t>
              </a:r>
              <a:endParaRPr lang="en-US" sz="2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743200" y="2249709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 m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67931" y="2596917"/>
            <a:ext cx="876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m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15807" y="4054892"/>
            <a:ext cx="868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m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975013" y="5519677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m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384713" y="3743541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 m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089251" y="5150345"/>
            <a:ext cx="873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 m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256934" y="4283135"/>
            <a:ext cx="36593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A: 10m/2m = 5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B: 3m/2m = 1.5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C: 5m/2m = 2.5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6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836" y="161743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Rank these pulley systems in order by their mechanical advantage from greatest to least mechanical advantage. </a:t>
            </a:r>
            <a:endParaRPr lang="en-US" sz="2400" dirty="0"/>
          </a:p>
        </p:txBody>
      </p:sp>
      <p:pic>
        <p:nvPicPr>
          <p:cNvPr id="3074" name="Picture 2" descr="https://gjascience.files.wordpress.com/2014/12/pulley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54" y="992740"/>
            <a:ext cx="4956716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28600" y="2470388"/>
            <a:ext cx="301336" cy="45719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866900" y="2470388"/>
            <a:ext cx="381000" cy="50141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657600" y="2470388"/>
            <a:ext cx="381000" cy="50141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94114" y="5301734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78282" y="5287879"/>
            <a:ext cx="47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78927" y="53017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62600" y="1123845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Answer: C,B,A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27770" y="1647065"/>
            <a:ext cx="34876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greater the number of </a:t>
            </a:r>
            <a:r>
              <a:rPr lang="en-US" sz="32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rope segments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pulling up on the object, the greater the mechanical advantage of the pulley system.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344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836" y="161743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mechanical advantage of a pulley system is equal to the number of rope segments supporting the weight.</a:t>
            </a:r>
            <a:endParaRPr lang="en-US" sz="3200" dirty="0"/>
          </a:p>
        </p:txBody>
      </p:sp>
      <p:pic>
        <p:nvPicPr>
          <p:cNvPr id="3074" name="Picture 2" descr="https://gjascience.files.wordpress.com/2014/12/pulley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22" y="1867129"/>
            <a:ext cx="4956716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86706" y="3290396"/>
            <a:ext cx="301336" cy="45719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057400" y="3270004"/>
            <a:ext cx="381000" cy="50141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806536" y="3268289"/>
            <a:ext cx="381000" cy="50141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32489" y="5949663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23187" y="5929889"/>
            <a:ext cx="47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769427" y="592988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578438" y="1731403"/>
            <a:ext cx="34876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the M.A. for each of these pulley systems? 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95285" y="3747595"/>
            <a:ext cx="175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A: 1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B: 2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C: 3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7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363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2015-02-03T20:35:48Z</dcterms:created>
  <dcterms:modified xsi:type="dcterms:W3CDTF">2015-02-04T15:01:00Z</dcterms:modified>
</cp:coreProperties>
</file>