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261" r:id="rId4"/>
    <p:sldId id="325" r:id="rId5"/>
    <p:sldId id="307" r:id="rId6"/>
    <p:sldId id="257" r:id="rId7"/>
    <p:sldId id="319" r:id="rId8"/>
    <p:sldId id="262" r:id="rId9"/>
    <p:sldId id="296" r:id="rId10"/>
    <p:sldId id="316" r:id="rId11"/>
    <p:sldId id="318" r:id="rId12"/>
    <p:sldId id="308" r:id="rId13"/>
    <p:sldId id="263" r:id="rId14"/>
    <p:sldId id="264" r:id="rId15"/>
    <p:sldId id="323" r:id="rId16"/>
    <p:sldId id="326" r:id="rId17"/>
    <p:sldId id="324" r:id="rId18"/>
    <p:sldId id="275" r:id="rId19"/>
    <p:sldId id="309" r:id="rId20"/>
    <p:sldId id="258" r:id="rId21"/>
    <p:sldId id="320" r:id="rId22"/>
    <p:sldId id="298" r:id="rId23"/>
    <p:sldId id="321" r:id="rId24"/>
    <p:sldId id="322" r:id="rId25"/>
    <p:sldId id="259" r:id="rId26"/>
    <p:sldId id="29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73E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895682-7C16-4564-A7CE-DFAA4DEED432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E2D6CE-5B9C-4CE3-A45D-3D4D54EB3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2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5DEDF-E960-4329-8967-0EAECE7C2C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1601EE-2FD3-438E-AE73-D2C3D72104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410EDD-CF21-4EDC-ADD3-5A1702CF24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F101DE-DC57-4788-B4E2-5C9626D4A7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823B52-D6F0-48CB-A042-DC011DBB7D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9D40-E859-4BF1-8E0F-9254D290D3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713741-E6BD-4835-BC95-E607154908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59B280-172E-46AC-89B9-B56AE8AAAA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4A0A08-0AAA-408C-8A44-6B11E77EA5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8B5C-6E89-4049-A527-1134E3B2ECB5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E6FA-F721-410E-A2AA-65E088646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06A-10DB-4565-85A9-DA2CCD9B49B2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54BB-9723-4680-9A13-0935B9212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0476-38DE-433A-969E-1B4533C9467D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AD87-0748-4B01-8406-91377D71E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5558-A605-4030-A306-34A2F8C70273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75EA-F5D2-4594-A3F6-F6D5107FE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BEF4-A861-4819-B9DD-641008C42471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ADAA-32E3-4C3C-8A31-BF0D7A116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2F03-45CA-4DAC-82F8-0E127412719E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772F-2F36-4D06-AFEE-2122E30A7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A69F-BD34-412C-9360-902192B1C42B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9757-1F92-44E8-AC82-CA95F265C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217B-7484-4D7F-A089-94653E129BD2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A53A-DAF1-4B6A-88EA-9A006A6AF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007F-3AC1-4156-8452-CCE1401D4876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FD81-F64C-4D91-BE26-6834F3207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1D28-2817-4712-80BB-2B1226C27F63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F46E-A4DA-4378-A82C-F687CE9D4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CB99-4148-483A-B100-1BE651AE1F52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5234-F390-4DA5-8428-431DF48F7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C064F-B150-47C5-8D41-294B5C43ECEC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0CA76E-5DA2-4DFB-9DFF-3CE36057DB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pperplate Gothic Bold" pitchFamily="34" charset="0"/>
              </a:rPr>
              <a:t>The Atom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51202" name="Picture 2" descr="http://www.imgbase.info/images/safe-wallpapers/miscellaneous/funny/11844_funny_clown_atom_bo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64770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172200" cy="9144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But what holds </a:t>
            </a:r>
            <a:r>
              <a:rPr lang="en-US" sz="2800" b="1" dirty="0" smtClean="0"/>
              <a:t>protons</a:t>
            </a:r>
            <a:r>
              <a:rPr lang="en-US" sz="2800" dirty="0" smtClean="0"/>
              <a:t>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5410200" cy="2514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Candara" pitchFamily="34" charset="0"/>
              </a:rPr>
              <a:t>Proton (+) and Proton (+)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3399"/>
                </a:solidFill>
                <a:latin typeface="Candara" pitchFamily="34" charset="0"/>
              </a:rPr>
              <a:t>YIKES! </a:t>
            </a:r>
            <a:r>
              <a:rPr lang="en-US" sz="2400" b="1" dirty="0" smtClean="0">
                <a:latin typeface="Candara" pitchFamily="34" charset="0"/>
              </a:rPr>
              <a:t>TWO POSITIVE CHARGES WILL REPEL EACH OTHER CAUSING THEM TO FLY APART!!</a:t>
            </a:r>
          </a:p>
        </p:txBody>
      </p:sp>
      <p:pic>
        <p:nvPicPr>
          <p:cNvPr id="8" name="Picture 4" descr="http://images.icanhascheezburger.com/completestore/2009/5/10/128864620843058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STRONG force!</a:t>
            </a:r>
            <a:endParaRPr lang="en-US" dirty="0"/>
          </a:p>
        </p:txBody>
      </p:sp>
      <p:pic>
        <p:nvPicPr>
          <p:cNvPr id="4" name="Content Placeholder 3" descr="DarthVader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r="15577" b="12402"/>
          <a:stretch/>
        </p:blipFill>
        <p:spPr>
          <a:xfrm>
            <a:off x="304800" y="1447800"/>
            <a:ext cx="3306497" cy="25731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Strong Force </a:t>
            </a:r>
            <a:r>
              <a:rPr lang="en-US" dirty="0" smtClean="0"/>
              <a:t>is more powerful than the electromagnetic force that repels the protons.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BUT…it has a VERY short range (like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-13</a:t>
            </a:r>
            <a:r>
              <a:rPr lang="en-US" dirty="0" smtClean="0"/>
              <a:t> cm…. smaller than the nucleus of an atom!!)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236460"/>
            <a:ext cx="3657600" cy="18158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Acts among all the </a:t>
            </a:r>
            <a:r>
              <a:rPr lang="en-US" sz="2800" b="1" dirty="0" smtClean="0"/>
              <a:t>protons </a:t>
            </a:r>
            <a:r>
              <a:rPr lang="en-US" sz="2800" dirty="0" smtClean="0"/>
              <a:t>and </a:t>
            </a:r>
            <a:r>
              <a:rPr lang="en-US" sz="2800" b="1" dirty="0" smtClean="0"/>
              <a:t>neutrons</a:t>
            </a:r>
            <a:r>
              <a:rPr lang="en-US" sz="2800" dirty="0" smtClean="0"/>
              <a:t> in the nucleus, binding them together!</a:t>
            </a:r>
            <a:endParaRPr lang="en-US" sz="2800" dirty="0"/>
          </a:p>
        </p:txBody>
      </p:sp>
      <p:pic>
        <p:nvPicPr>
          <p:cNvPr id="3074" name="Picture 2" descr="http://upload.wikimedia.org/wikipedia/commons/e/ef/One_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56">
            <a:off x="2887397" y="5378854"/>
            <a:ext cx="2514600" cy="16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crazydogtshirts.com/blog/wp-content/uploads/2011/04/Bacon-Periodic-Table-t-sh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9537"/>
            <a:ext cx="3733800" cy="44184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sz="2800" dirty="0" smtClean="0">
                <a:latin typeface="Baveuse" pitchFamily="2" charset="0"/>
              </a:rPr>
              <a:t>When trying to figure out the numbers...</a:t>
            </a:r>
            <a:endParaRPr lang="en-US" sz="2800" dirty="0">
              <a:latin typeface="Baveus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295400"/>
            <a:ext cx="67056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Candara" pitchFamily="34" charset="0"/>
              </a:rPr>
              <a:t>Protons</a:t>
            </a:r>
            <a:r>
              <a:rPr lang="en-US" sz="2400" dirty="0" smtClean="0">
                <a:latin typeface="Candara" pitchFamily="34" charset="0"/>
              </a:rPr>
              <a:t> = Atomic Number</a:t>
            </a:r>
          </a:p>
          <a:p>
            <a:endParaRPr lang="en-US" sz="2400" dirty="0" smtClean="0">
              <a:latin typeface="Candara" pitchFamily="34" charset="0"/>
            </a:endParaRPr>
          </a:p>
          <a:p>
            <a:r>
              <a:rPr lang="en-US" sz="2400" b="1" u="sng" dirty="0" smtClean="0">
                <a:solidFill>
                  <a:srgbClr val="0070C0"/>
                </a:solidFill>
                <a:latin typeface="Candara" pitchFamily="34" charset="0"/>
              </a:rPr>
              <a:t>Electrons</a:t>
            </a:r>
            <a:r>
              <a:rPr lang="en-US" sz="2400" dirty="0" smtClean="0">
                <a:latin typeface="Candara" pitchFamily="34" charset="0"/>
              </a:rPr>
              <a:t> = Number of Protons = Atomic Number</a:t>
            </a:r>
          </a:p>
          <a:p>
            <a:endParaRPr lang="en-US" sz="2400" dirty="0" smtClean="0">
              <a:latin typeface="Candara" pitchFamily="34" charset="0"/>
            </a:endParaRPr>
          </a:p>
          <a:p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Neutrons</a:t>
            </a:r>
            <a:r>
              <a:rPr lang="en-US" sz="2400" dirty="0" smtClean="0">
                <a:latin typeface="Candara" pitchFamily="34" charset="0"/>
              </a:rPr>
              <a:t> = Mass Number – Atomic Number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(Mass Number = Atomic Weight rounded 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to the nearest whole number)</a:t>
            </a:r>
          </a:p>
          <a:p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5122" name="Picture 2" descr="http://water.me.vccs.edu/courses/ENV295Labs/changes/at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4881"/>
            <a:ext cx="4620127" cy="28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8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953000" cy="2895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9624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aveuse" pitchFamily="2" charset="0"/>
              </a:rPr>
              <a:t>What is an ION?</a:t>
            </a:r>
            <a:endParaRPr lang="en-US" dirty="0">
              <a:latin typeface="Baveus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7693"/>
            <a:ext cx="4648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Candara" pitchFamily="34" charset="0"/>
            </a:endParaRPr>
          </a:p>
          <a:p>
            <a:pPr algn="ctr"/>
            <a:r>
              <a:rPr lang="en-US" sz="2400" b="1" dirty="0" smtClean="0">
                <a:latin typeface="Candara" pitchFamily="34" charset="0"/>
              </a:rPr>
              <a:t>What happens if the number of protons and electrons is </a:t>
            </a:r>
            <a:r>
              <a:rPr lang="en-US" sz="2400" b="1" u="sng" dirty="0" smtClean="0">
                <a:latin typeface="Candara" pitchFamily="34" charset="0"/>
              </a:rPr>
              <a:t>not </a:t>
            </a:r>
            <a:r>
              <a:rPr lang="en-US" sz="2400" b="1" dirty="0" smtClean="0">
                <a:latin typeface="Candara" pitchFamily="34" charset="0"/>
              </a:rPr>
              <a:t>equal?  </a:t>
            </a:r>
          </a:p>
          <a:p>
            <a:pPr algn="ctr"/>
            <a:endParaRPr lang="en-US" sz="2400" b="1" dirty="0" smtClean="0">
              <a:solidFill>
                <a:srgbClr val="0070C0"/>
              </a:solidFill>
              <a:latin typeface="Candara" pitchFamily="34" charset="0"/>
            </a:endParaRP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Candara" pitchFamily="34" charset="0"/>
                <a:cs typeface="Times New Roman" pitchFamily="18" charset="0"/>
              </a:rPr>
              <a:t>Atoms can lose or gain electrons!</a:t>
            </a:r>
          </a:p>
          <a:p>
            <a:pPr algn="ctr"/>
            <a:endParaRPr lang="en-US" sz="2400" b="1" i="1" dirty="0" smtClean="0">
              <a:solidFill>
                <a:srgbClr val="0070C0"/>
              </a:solidFill>
              <a:latin typeface="Candara" pitchFamily="34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ndara" pitchFamily="34" charset="0"/>
              </a:rPr>
              <a:t>If the number of protons and electrons in an atom are not equal it is called an ION.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  <a:latin typeface="Candara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002060"/>
                </a:solidFill>
                <a:latin typeface="Candara" pitchFamily="34" charset="0"/>
              </a:rPr>
              <a:t>Negatively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 charged ion- If there are MORE electrons than protons</a:t>
            </a:r>
          </a:p>
          <a:p>
            <a:pPr algn="ctr"/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002060"/>
                </a:solidFill>
                <a:latin typeface="Candara" pitchFamily="34" charset="0"/>
              </a:rPr>
              <a:t>Positively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 charged ion- if there are FEWER electrons than protons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3010" name="Picture 2" descr="http://uberhumor.com/wp-content/uploads/2011/02/atom-p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40386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na.ca/curriculum/cna_atomic_theory/images/Positive-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3657600"/>
          </a:xfrm>
          <a:prstGeom prst="rect">
            <a:avLst/>
          </a:prstGeom>
          <a:noFill/>
        </p:spPr>
      </p:pic>
      <p:pic>
        <p:nvPicPr>
          <p:cNvPr id="40964" name="Picture 4" descr="http://altered-states.net/barry/update298/Negative-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5814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914400"/>
            <a:ext cx="3429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3399"/>
                </a:solidFill>
                <a:latin typeface="Copperplate Gothic Bold" pitchFamily="34" charset="0"/>
              </a:rPr>
              <a:t>Positive Ion</a:t>
            </a:r>
            <a:endParaRPr lang="en-US" sz="2400" dirty="0">
              <a:solidFill>
                <a:srgbClr val="FF3399"/>
              </a:solidFill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914400"/>
            <a:ext cx="3276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3399"/>
                </a:solidFill>
                <a:latin typeface="Copperplate Gothic Bold" pitchFamily="34" charset="0"/>
              </a:rPr>
              <a:t>Negative Ion</a:t>
            </a:r>
            <a:endParaRPr lang="en-US" sz="2400" dirty="0">
              <a:solidFill>
                <a:srgbClr val="FF3399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Calculate the numbers of protons, electrons, and neutrons for the following atoms: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2590799"/>
            <a:ext cx="20574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29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Cu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Copper</a:t>
            </a:r>
          </a:p>
          <a:p>
            <a:pPr algn="ctr"/>
            <a:r>
              <a:rPr lang="en-US" sz="3600" dirty="0" smtClean="0"/>
              <a:t>63.5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590800"/>
            <a:ext cx="20574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12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Mg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Magnesium</a:t>
            </a:r>
          </a:p>
          <a:p>
            <a:pPr algn="ctr"/>
            <a:r>
              <a:rPr lang="en-US" sz="3600" dirty="0" smtClean="0"/>
              <a:t>24.3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557219"/>
            <a:ext cx="20574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14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Si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Silicon</a:t>
            </a:r>
          </a:p>
          <a:p>
            <a:pPr algn="ctr"/>
            <a:r>
              <a:rPr lang="en-US" sz="3600" dirty="0" smtClean="0"/>
              <a:t>28.1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5021449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 = 29</a:t>
            </a:r>
          </a:p>
          <a:p>
            <a:r>
              <a:rPr lang="en-US" sz="2800" dirty="0" smtClean="0"/>
              <a:t>E = 29</a:t>
            </a:r>
          </a:p>
          <a:p>
            <a:r>
              <a:rPr lang="en-US" sz="2800" dirty="0" smtClean="0"/>
              <a:t>N = 35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53359" y="5029198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 = 12</a:t>
            </a:r>
          </a:p>
          <a:p>
            <a:r>
              <a:rPr lang="en-US" sz="2800" dirty="0" smtClean="0"/>
              <a:t>E = 12</a:t>
            </a:r>
          </a:p>
          <a:p>
            <a:r>
              <a:rPr lang="en-US" sz="2800" dirty="0" smtClean="0"/>
              <a:t>N = 12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029200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 = 14</a:t>
            </a:r>
          </a:p>
          <a:p>
            <a:r>
              <a:rPr lang="en-US" sz="2800" dirty="0" smtClean="0"/>
              <a:t>E = 14</a:t>
            </a:r>
          </a:p>
          <a:p>
            <a:r>
              <a:rPr lang="en-US" sz="2800" dirty="0" smtClean="0"/>
              <a:t>N = 14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563" y="642848"/>
            <a:ext cx="46100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You know that the nucleus of an atom is made of protons and neutrons. But what are THEY made of ??? The answer is …</a:t>
            </a:r>
            <a:r>
              <a:rPr lang="en-US" sz="3200" b="1" dirty="0" smtClean="0">
                <a:latin typeface="Arial Narrow" panose="020B0606020202030204" pitchFamily="34" charset="0"/>
              </a:rPr>
              <a:t>quarks</a:t>
            </a:r>
            <a:r>
              <a:rPr lang="en-US" sz="3200" dirty="0" smtClean="0">
                <a:latin typeface="Arial Narrow" panose="020B0606020202030204" pitchFamily="34" charset="0"/>
              </a:rPr>
              <a:t>! A proton and a neutron is each made of 3 quarks. Look at the table and see if you can figure out which combination of 3 quarks make a </a:t>
            </a:r>
            <a:r>
              <a:rPr lang="en-US" sz="3200" b="1" dirty="0" smtClean="0">
                <a:latin typeface="Arial Narrow" panose="020B0606020202030204" pitchFamily="34" charset="0"/>
              </a:rPr>
              <a:t>proton</a:t>
            </a:r>
            <a:r>
              <a:rPr lang="en-US" sz="3200" dirty="0" smtClean="0">
                <a:latin typeface="Arial Narrow" panose="020B0606020202030204" pitchFamily="34" charset="0"/>
              </a:rPr>
              <a:t> and which 3 make a </a:t>
            </a:r>
            <a:r>
              <a:rPr lang="en-US" sz="3200" b="1" dirty="0" smtClean="0">
                <a:latin typeface="Arial Narrow" panose="020B0606020202030204" pitchFamily="34" charset="0"/>
              </a:rPr>
              <a:t>neutron</a:t>
            </a:r>
            <a:r>
              <a:rPr lang="en-US" sz="3200" dirty="0" smtClean="0">
                <a:latin typeface="Arial Narrow" panose="020B0606020202030204" pitchFamily="34" charset="0"/>
              </a:rPr>
              <a:t>.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00450"/>
              </p:ext>
            </p:extLst>
          </p:nvPr>
        </p:nvGraphicFramePr>
        <p:xfrm>
          <a:off x="5505452" y="228600"/>
          <a:ext cx="31242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</a:tblGrid>
              <a:tr h="9050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Quark Name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Charge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“Up”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+ 2/3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“Down”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- 1/3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14886" y="5350983"/>
            <a:ext cx="1947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Proton </a:t>
            </a:r>
          </a:p>
          <a:p>
            <a:pPr algn="ctr"/>
            <a:r>
              <a:rPr lang="en-US" sz="2400" dirty="0" smtClean="0"/>
              <a:t>(+1 charge)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24705" y="5352862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Neutron</a:t>
            </a:r>
          </a:p>
          <a:p>
            <a:pPr algn="ctr"/>
            <a:r>
              <a:rPr lang="en-US" sz="2400" dirty="0" smtClean="0"/>
              <a:t>(0 charge)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814886" y="3503321"/>
            <a:ext cx="1905000" cy="1905000"/>
            <a:chOff x="1447800" y="4343400"/>
            <a:chExt cx="1905000" cy="1905000"/>
          </a:xfrm>
        </p:grpSpPr>
        <p:grpSp>
          <p:nvGrpSpPr>
            <p:cNvPr id="10" name="Group 9"/>
            <p:cNvGrpSpPr/>
            <p:nvPr/>
          </p:nvGrpSpPr>
          <p:grpSpPr>
            <a:xfrm>
              <a:off x="1447800" y="4343400"/>
              <a:ext cx="1905000" cy="1905000"/>
              <a:chOff x="1447800" y="4495800"/>
              <a:chExt cx="1905000" cy="1905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47800" y="4495800"/>
                <a:ext cx="1905000" cy="1905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495550" y="5081587"/>
                <a:ext cx="838200" cy="8001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676400" y="5448300"/>
                <a:ext cx="838200" cy="8001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676400" y="4648200"/>
                <a:ext cx="838200" cy="8001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7375" y="4572684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?</a:t>
              </a:r>
              <a:endParaRPr lang="en-US" sz="36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05000" y="5382993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?</a:t>
              </a:r>
              <a:endParaRPr lang="en-US" sz="36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4150" y="5006071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?</a:t>
              </a:r>
              <a:endParaRPr lang="en-US" sz="36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24704" y="3469984"/>
            <a:ext cx="1905000" cy="1905000"/>
            <a:chOff x="5486401" y="4343400"/>
            <a:chExt cx="1905000" cy="1905000"/>
          </a:xfrm>
        </p:grpSpPr>
        <p:grpSp>
          <p:nvGrpSpPr>
            <p:cNvPr id="11" name="Group 10"/>
            <p:cNvGrpSpPr/>
            <p:nvPr/>
          </p:nvGrpSpPr>
          <p:grpSpPr>
            <a:xfrm>
              <a:off x="5486401" y="4343400"/>
              <a:ext cx="1905000" cy="1905000"/>
              <a:chOff x="1447800" y="4495800"/>
              <a:chExt cx="1905000" cy="1905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447800" y="4495800"/>
                <a:ext cx="1905000" cy="1905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495550" y="5081587"/>
                <a:ext cx="838200" cy="8001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448300"/>
                <a:ext cx="838200" cy="8001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76400" y="4648200"/>
                <a:ext cx="838200" cy="8001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943601" y="5372784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?</a:t>
              </a:r>
              <a:endParaRPr lang="en-US" sz="36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62751" y="5006071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?</a:t>
              </a:r>
              <a:endParaRPr lang="en-US" sz="36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43601" y="4586971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?</a:t>
              </a:r>
              <a:endParaRPr lang="en-US" sz="36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5" name="ShockwaveFlash1" r:id="rId2" imgW="7314286" imgH="5638095"/>
        </mc:Choice>
        <mc:Fallback>
          <p:control name="ShockwaveFlash1" r:id="rId2" imgW="7314286" imgH="563809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533400"/>
                  <a:ext cx="7313613" cy="5638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206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019800" y="304800"/>
            <a:ext cx="2895600" cy="9906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Isotopes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5791200" cy="6096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andara" pitchFamily="34" charset="0"/>
              </a:rPr>
              <a:t> We have already learned that ions are atoms that are either missing or have extra electrons.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2400" dirty="0" smtClean="0">
              <a:latin typeface="Candara" pitchFamily="34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latin typeface="Candara" pitchFamily="34" charset="0"/>
              </a:rPr>
              <a:t>WHAT IF THERE IS A DIFFERENT NUMBER OF NEUTRONS?</a:t>
            </a:r>
            <a:endParaRPr lang="en-US" sz="24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An atom that has the same number of protons (as that of other atoms of the same element)  but a different number of neutrons. Atomic masses will be different!</a:t>
            </a:r>
            <a:endParaRPr lang="en-US" sz="2400" dirty="0" smtClean="0">
              <a:latin typeface="Candara" pitchFamily="34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andara" pitchFamily="34" charset="0"/>
              </a:rPr>
              <a:t>They are still 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same</a:t>
            </a:r>
            <a:r>
              <a:rPr lang="en-US" sz="2400" dirty="0" smtClean="0">
                <a:latin typeface="Candara" pitchFamily="34" charset="0"/>
              </a:rPr>
              <a:t> element. They are just a little different from every other atom of the same element. 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CARBON-12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     CARBON-14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4495799" y="6019800"/>
            <a:ext cx="140728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http://t1.gstatic.com/images?q=tbn:ANd9GcSXCokFvQhJ9RIkX1AM9nPZ3Hkjed9pXCoA0qkNqTeKn-QZFWJc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2819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609600"/>
            <a:ext cx="5715000" cy="556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Most elements contain a           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cs typeface="Times New Roman" pitchFamily="18" charset="0"/>
              </a:rPr>
              <a:t>mixture of 2 or more isotopes.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  Therefore, the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</a:rPr>
              <a:t>atomic mass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of an element is    a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</a:rPr>
              <a:t>weighted average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of the masses of the isotopes.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	Example: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	Copper, Cu  =  69% Copper-63 and 31% Copper-65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So, the atomic mass of copper is 63.6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amu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0" name="Picture 2" descr="http://static.themetapicture.com/media/funny-truck-finds-a-pe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3048000" cy="2857500"/>
          </a:xfrm>
          <a:prstGeom prst="rect">
            <a:avLst/>
          </a:prstGeom>
          <a:noFill/>
        </p:spPr>
      </p:pic>
      <p:pic>
        <p:nvPicPr>
          <p:cNvPr id="58372" name="Picture 4" descr="http://upload.wikimedia.org/wikipedia/commons/thumb/3/3f/1990-issue_US_Penny_obverse_2.jpg/220px-1990-issue_US_Penny_obvers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2819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5943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An </a:t>
            </a:r>
            <a:r>
              <a:rPr lang="en-US" sz="3200" dirty="0" smtClean="0">
                <a:solidFill>
                  <a:srgbClr val="FF0000"/>
                </a:solidFill>
                <a:latin typeface="Lucida Calligraphy" pitchFamily="66" charset="0"/>
              </a:rPr>
              <a:t>Atom</a:t>
            </a:r>
            <a:r>
              <a:rPr lang="en-US" dirty="0" smtClean="0"/>
              <a:t> …</a:t>
            </a:r>
          </a:p>
          <a:p>
            <a:pPr algn="ctr">
              <a:buNone/>
            </a:pPr>
            <a:r>
              <a:rPr lang="en-US" dirty="0" smtClean="0"/>
              <a:t>	is the smallest particle into which </a:t>
            </a:r>
          </a:p>
          <a:p>
            <a:pPr algn="ctr">
              <a:buNone/>
            </a:pPr>
            <a:r>
              <a:rPr lang="en-US" dirty="0" smtClean="0"/>
              <a:t>an element can be divided</a:t>
            </a:r>
          </a:p>
          <a:p>
            <a:pPr algn="ctr">
              <a:buNone/>
            </a:pPr>
            <a:r>
              <a:rPr lang="en-US" dirty="0" smtClean="0"/>
              <a:t>and still be the same substance.</a:t>
            </a:r>
            <a:endParaRPr lang="en-US" dirty="0"/>
          </a:p>
        </p:txBody>
      </p:sp>
      <p:pic>
        <p:nvPicPr>
          <p:cNvPr id="3" name="Picture 2" descr="http://static.schoolrack.com/files/29306/342235/UII_parts_of_the_atom_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7902218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5334000" cy="51054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Electron cloud has different </a:t>
            </a:r>
            <a:r>
              <a:rPr lang="en-US" sz="2400" i="1" dirty="0" smtClean="0">
                <a:solidFill>
                  <a:schemeClr val="bg1"/>
                </a:solidFill>
              </a:rPr>
              <a:t>energy levels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FF3399"/>
                </a:solidFill>
              </a:rPr>
              <a:t>They are like the orbits/paths the electrons follow. </a:t>
            </a:r>
            <a:br>
              <a:rPr lang="en-US" sz="2400" b="1" dirty="0" smtClean="0">
                <a:solidFill>
                  <a:srgbClr val="FF3399"/>
                </a:solidFill>
              </a:rPr>
            </a:br>
            <a:r>
              <a:rPr lang="en-US" sz="2400" b="1" dirty="0" smtClean="0">
                <a:solidFill>
                  <a:srgbClr val="FF3399"/>
                </a:solidFill>
              </a:rPr>
              <a:t/>
            </a:r>
            <a:br>
              <a:rPr lang="en-US" sz="2400" b="1" dirty="0" smtClean="0">
                <a:solidFill>
                  <a:srgbClr val="FF3399"/>
                </a:solidFill>
              </a:rPr>
            </a:br>
            <a:r>
              <a:rPr lang="en-US" sz="2400" b="1" dirty="0" smtClean="0">
                <a:solidFill>
                  <a:srgbClr val="FF3399"/>
                </a:solidFill>
              </a:rPr>
              <a:t>	Closer to nucleus  - </a:t>
            </a:r>
            <a:r>
              <a:rPr lang="en-US" sz="2400" b="1" dirty="0" err="1" smtClean="0">
                <a:solidFill>
                  <a:srgbClr val="FF3399"/>
                </a:solidFill>
              </a:rPr>
              <a:t>e’s</a:t>
            </a:r>
            <a:r>
              <a:rPr lang="en-US" sz="2400" b="1" dirty="0" smtClean="0">
                <a:solidFill>
                  <a:srgbClr val="FF3399"/>
                </a:solidFill>
              </a:rPr>
              <a:t> have 	lower energy </a:t>
            </a:r>
            <a:br>
              <a:rPr lang="en-US" sz="2400" b="1" dirty="0" smtClean="0">
                <a:solidFill>
                  <a:srgbClr val="FF3399"/>
                </a:solidFill>
              </a:rPr>
            </a:br>
            <a:r>
              <a:rPr lang="en-US" sz="2400" b="1" dirty="0" smtClean="0">
                <a:solidFill>
                  <a:srgbClr val="FF3399"/>
                </a:solidFill>
              </a:rPr>
              <a:t/>
            </a:r>
            <a:br>
              <a:rPr lang="en-US" sz="2400" b="1" dirty="0" smtClean="0">
                <a:solidFill>
                  <a:srgbClr val="FF3399"/>
                </a:solidFill>
              </a:rPr>
            </a:br>
            <a:r>
              <a:rPr lang="en-US" sz="2400" b="1" dirty="0" smtClean="0">
                <a:solidFill>
                  <a:srgbClr val="FF3399"/>
                </a:solidFill>
              </a:rPr>
              <a:t>	Farther from nucleus – </a:t>
            </a:r>
            <a:r>
              <a:rPr lang="en-US" sz="2400" b="1" dirty="0" err="1" smtClean="0">
                <a:solidFill>
                  <a:srgbClr val="FF3399"/>
                </a:solidFill>
              </a:rPr>
              <a:t>e’s</a:t>
            </a:r>
            <a:r>
              <a:rPr lang="en-US" sz="2400" b="1" dirty="0" smtClean="0">
                <a:solidFill>
                  <a:srgbClr val="FF3399"/>
                </a:solidFill>
              </a:rPr>
              <a:t> have 	higher  energy!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36866" name="Picture 2" descr="http://www.physics.uiowa.edu/adventure/fall_2005/oct_15-05/energy_leve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"/>
            <a:ext cx="3048000" cy="2971800"/>
          </a:xfrm>
          <a:prstGeom prst="rect">
            <a:avLst/>
          </a:prstGeom>
          <a:noFill/>
        </p:spPr>
      </p:pic>
      <p:pic>
        <p:nvPicPr>
          <p:cNvPr id="36872" name="Picture 8" descr="http://images.icanhascheezburger.com/completestore/2008/12/7/12873153278733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429000"/>
            <a:ext cx="3086100" cy="3162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81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Electron Cloud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Electron Cloud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Each energy level has a maximum # of electrons it can hold: 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00200" y="3124200"/>
            <a:ext cx="5257800" cy="3200400"/>
            <a:chOff x="1600200" y="3124200"/>
            <a:chExt cx="5257800" cy="3200400"/>
          </a:xfrm>
        </p:grpSpPr>
        <p:sp>
          <p:nvSpPr>
            <p:cNvPr id="4" name="Oval 3"/>
            <p:cNvSpPr/>
            <p:nvPr/>
          </p:nvSpPr>
          <p:spPr>
            <a:xfrm>
              <a:off x="1600200" y="4130040"/>
              <a:ext cx="1665514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Nucleus</a:t>
              </a:r>
              <a:endParaRPr lang="en-US" sz="2400" dirty="0"/>
            </a:p>
          </p:txBody>
        </p:sp>
        <p:sp>
          <p:nvSpPr>
            <p:cNvPr id="5" name="Arc 4"/>
            <p:cNvSpPr/>
            <p:nvPr/>
          </p:nvSpPr>
          <p:spPr>
            <a:xfrm>
              <a:off x="1877786" y="3398520"/>
              <a:ext cx="2313214" cy="2834640"/>
            </a:xfrm>
            <a:prstGeom prst="arc">
              <a:avLst>
                <a:gd name="adj1" fmla="val 16200000"/>
                <a:gd name="adj2" fmla="val 528008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3080657" y="3124200"/>
              <a:ext cx="2313214" cy="3108960"/>
            </a:xfrm>
            <a:prstGeom prst="arc">
              <a:avLst>
                <a:gd name="adj1" fmla="val 16631885"/>
                <a:gd name="adj2" fmla="val 479646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4283529" y="3124200"/>
              <a:ext cx="2313214" cy="3200400"/>
            </a:xfrm>
            <a:prstGeom prst="arc">
              <a:avLst>
                <a:gd name="adj1" fmla="val 17101011"/>
                <a:gd name="adj2" fmla="val 453716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19157" y="4495800"/>
              <a:ext cx="538843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8</a:t>
              </a:r>
              <a:endParaRPr lang="en-US" sz="28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116286" y="4495800"/>
              <a:ext cx="522514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/>
                <a:t>8</a:t>
              </a:r>
              <a:endParaRPr lang="en-US" sz="28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886200" y="4495800"/>
              <a:ext cx="582386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221" y="283840"/>
            <a:ext cx="4916905" cy="838199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3399"/>
                </a:solidFill>
                <a:latin typeface="Candara" pitchFamily="34" charset="0"/>
              </a:rPr>
              <a:t>Some  Examples:</a:t>
            </a:r>
            <a:endParaRPr lang="en-US" sz="3600" b="1" dirty="0">
              <a:solidFill>
                <a:srgbClr val="FF3399"/>
              </a:solidFill>
              <a:latin typeface="Candara" pitchFamily="34" charset="0"/>
            </a:endParaRPr>
          </a:p>
        </p:txBody>
      </p:sp>
      <p:pic>
        <p:nvPicPr>
          <p:cNvPr id="67586" name="Picture 2" descr="http://www.chemicalelements.com/bohr/b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" y="1571624"/>
            <a:ext cx="2362200" cy="2390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5998" y="1122039"/>
            <a:ext cx="17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99"/>
                </a:solidFill>
              </a:rPr>
              <a:t>NEON (10)</a:t>
            </a:r>
            <a:endParaRPr lang="en-US" sz="2400" b="1" dirty="0">
              <a:solidFill>
                <a:srgbClr val="FF3399"/>
              </a:solidFill>
            </a:endParaRPr>
          </a:p>
        </p:txBody>
      </p:sp>
      <p:pic>
        <p:nvPicPr>
          <p:cNvPr id="67588" name="Picture 4" descr="http://www.chemicalelements.com/bohr/b0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71624"/>
            <a:ext cx="2431256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93257" y="1140767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99"/>
                </a:solidFill>
              </a:rPr>
              <a:t>NITROGEN (7)</a:t>
            </a:r>
            <a:endParaRPr lang="en-US" sz="2400" b="1" dirty="0">
              <a:solidFill>
                <a:srgbClr val="FF3399"/>
              </a:solidFill>
            </a:endParaRPr>
          </a:p>
        </p:txBody>
      </p:sp>
      <p:pic>
        <p:nvPicPr>
          <p:cNvPr id="67590" name="Picture 6" descr="http://www.chemicalelements.com/bohr/b00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384" y="1595736"/>
            <a:ext cx="2378242" cy="2438400"/>
          </a:xfrm>
          <a:prstGeom prst="rect">
            <a:avLst/>
          </a:prstGeom>
          <a:noFill/>
        </p:spPr>
      </p:pic>
      <p:sp useBgFill="1">
        <p:nvSpPr>
          <p:cNvPr id="9" name="TextBox 8"/>
          <p:cNvSpPr txBox="1"/>
          <p:nvPr/>
        </p:nvSpPr>
        <p:spPr>
          <a:xfrm>
            <a:off x="6106026" y="1122039"/>
            <a:ext cx="236220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99"/>
                </a:solidFill>
              </a:rPr>
              <a:t>SODIUM (11)</a:t>
            </a:r>
            <a:endParaRPr lang="en-US" sz="2400" b="1" dirty="0">
              <a:solidFill>
                <a:srgbClr val="FF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412" y="4444305"/>
            <a:ext cx="1905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Ne  2   8</a:t>
            </a:r>
          </a:p>
          <a:p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665496" y="4914900"/>
            <a:ext cx="6096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4648200"/>
            <a:ext cx="1905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N   2   5</a:t>
            </a:r>
          </a:p>
          <a:p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276600" y="5124770"/>
            <a:ext cx="533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8010" y="537210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8010" y="4708358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1200" y="472440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77189" y="5340697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14800" y="495300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8200" y="4936958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68253" y="556260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14800" y="556260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32883" y="4691634"/>
            <a:ext cx="218974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Na  2  8  1</a:t>
            </a:r>
          </a:p>
          <a:p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6479005" y="5143500"/>
            <a:ext cx="533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7287126" y="4936958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0000" y="4936958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558197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87126" y="558197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01000" y="491490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029074" y="558197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/>
              <a:t>You Draw It: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Oxygen (8)</a:t>
            </a:r>
          </a:p>
          <a:p>
            <a:r>
              <a:rPr lang="en-US" sz="5400" dirty="0" smtClean="0"/>
              <a:t>Hydrogen (1)</a:t>
            </a:r>
          </a:p>
          <a:p>
            <a:r>
              <a:rPr lang="en-US" sz="5400" dirty="0" smtClean="0"/>
              <a:t>Aluminum (13)</a:t>
            </a:r>
          </a:p>
          <a:p>
            <a:r>
              <a:rPr lang="en-US" sz="5400" dirty="0" smtClean="0"/>
              <a:t>Sulfur (16)</a:t>
            </a:r>
            <a:endParaRPr lang="en-US" sz="1800" dirty="0" smtClean="0"/>
          </a:p>
          <a:p>
            <a:pPr algn="ctr">
              <a:buNone/>
            </a:pPr>
            <a:r>
              <a:rPr lang="en-US" sz="3600" dirty="0" smtClean="0"/>
              <a:t>( ) = Atomic Number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5486400" cy="11731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O   2   6</a:t>
            </a:r>
          </a:p>
          <a:p>
            <a:pPr>
              <a:buNone/>
            </a:pPr>
            <a:r>
              <a:rPr lang="en-US" sz="6000" dirty="0" smtClean="0"/>
              <a:t>H   1</a:t>
            </a:r>
          </a:p>
          <a:p>
            <a:pPr>
              <a:buNone/>
            </a:pPr>
            <a:r>
              <a:rPr lang="en-US" sz="6000" dirty="0" smtClean="0"/>
              <a:t>Al  2    8    3</a:t>
            </a:r>
          </a:p>
          <a:p>
            <a:pPr>
              <a:buNone/>
            </a:pPr>
            <a:r>
              <a:rPr lang="en-US" sz="6000" dirty="0" smtClean="0"/>
              <a:t>S    2    8    6</a:t>
            </a:r>
            <a:endParaRPr lang="en-US" sz="6000" dirty="0"/>
          </a:p>
        </p:txBody>
      </p:sp>
      <p:sp>
        <p:nvSpPr>
          <p:cNvPr id="4" name="Oval 3"/>
          <p:cNvSpPr/>
          <p:nvPr/>
        </p:nvSpPr>
        <p:spPr>
          <a:xfrm>
            <a:off x="381000" y="16764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28194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38862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49530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Electrons can spin around the nucleus of an atom in any dir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839200" cy="904875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1" descr="Electrons can spin around the nucleus of an atom in any dir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100262" y="3395662"/>
            <a:ext cx="5562599" cy="904875"/>
          </a:xfrm>
          <a:prstGeom prst="rect">
            <a:avLst/>
          </a:prstGeom>
          <a:noFill/>
        </p:spPr>
      </p:pic>
      <p:pic>
        <p:nvPicPr>
          <p:cNvPr id="7" name="Picture 1" descr="Electrons can spin around the nucleus of an atom in any dir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194" y="5652649"/>
            <a:ext cx="6243070" cy="1015568"/>
          </a:xfrm>
          <a:prstGeom prst="rect">
            <a:avLst/>
          </a:prstGeom>
          <a:noFill/>
        </p:spPr>
      </p:pic>
      <p:pic>
        <p:nvPicPr>
          <p:cNvPr id="8" name="Picture 1" descr="Electrons can spin around the nucleus of an atom in any dir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52631" y="3415169"/>
            <a:ext cx="5486400" cy="942062"/>
          </a:xfrm>
          <a:prstGeom prst="rect">
            <a:avLst/>
          </a:prstGeom>
          <a:noFill/>
        </p:spPr>
      </p:pic>
      <p:pic>
        <p:nvPicPr>
          <p:cNvPr id="34822" name="Picture 6" descr="http://wellnessadvocate.com/images/elements/Sodium_Orbi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905000"/>
            <a:ext cx="2716038" cy="274320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rot="19247759">
            <a:off x="1710123" y="1570768"/>
            <a:ext cx="409661" cy="734807"/>
          </a:xfrm>
          <a:prstGeom prst="downArrow">
            <a:avLst>
              <a:gd name="adj1" fmla="val 256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124200" y="1295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352800" y="1143000"/>
          <a:ext cx="1295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VALENCE ELECTRON</a:t>
                      </a:r>
                      <a:endParaRPr lang="en-US" dirty="0"/>
                    </a:p>
                  </a:txBody>
                  <a:tcPr>
                    <a:solidFill>
                      <a:srgbClr val="73E90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1219200"/>
          <a:ext cx="167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VALENCE LEVEL</a:t>
                      </a:r>
                      <a:endParaRPr lang="en-US" dirty="0"/>
                    </a:p>
                  </a:txBody>
                  <a:tcPr>
                    <a:solidFill>
                      <a:srgbClr val="73E907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48200" y="1905000"/>
            <a:ext cx="3200400" cy="3046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ndara" pitchFamily="34" charset="0"/>
              </a:rPr>
              <a:t>The electrons in outer energy level of an atom are called  </a:t>
            </a:r>
            <a:r>
              <a:rPr lang="en-US" sz="3200" b="1" u="sng" dirty="0" smtClean="0">
                <a:solidFill>
                  <a:srgbClr val="FF0000"/>
                </a:solidFill>
                <a:latin typeface="Candara" pitchFamily="34" charset="0"/>
              </a:rPr>
              <a:t>valance electrons</a:t>
            </a:r>
            <a:endParaRPr lang="en-US" sz="3200" b="1" u="sng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perphysics.phy-astr.gsu.edu/hbase/solids/imgsol/valen.gif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413084" y="1371600"/>
            <a:ext cx="827371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83058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Protons</a:t>
            </a:r>
            <a:r>
              <a:rPr lang="en-US" sz="2400" b="1" dirty="0" smtClean="0">
                <a:solidFill>
                  <a:srgbClr val="FF3399"/>
                </a:solidFill>
                <a:latin typeface="Candara" pitchFamily="34" charset="0"/>
              </a:rPr>
              <a:t>- Positive charge and found in the nucleus</a:t>
            </a:r>
          </a:p>
          <a:p>
            <a:pPr algn="ctr"/>
            <a:endParaRPr lang="en-US" sz="2400" b="1" dirty="0" smtClean="0">
              <a:solidFill>
                <a:srgbClr val="FF3399"/>
              </a:solidFill>
              <a:latin typeface="Candara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Neutrons</a:t>
            </a:r>
            <a:r>
              <a:rPr lang="en-US" sz="2400" b="1" dirty="0" smtClean="0">
                <a:solidFill>
                  <a:srgbClr val="FF3399"/>
                </a:solidFill>
                <a:latin typeface="Candara" pitchFamily="34" charset="0"/>
              </a:rPr>
              <a:t>- Neutral or NO CHARGE and found in the nucleus</a:t>
            </a:r>
          </a:p>
          <a:p>
            <a:pPr algn="ctr"/>
            <a:endParaRPr lang="en-US" sz="2400" b="1" dirty="0" smtClean="0">
              <a:solidFill>
                <a:srgbClr val="FF3399"/>
              </a:solidFill>
              <a:latin typeface="Candara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Electrons</a:t>
            </a:r>
            <a:r>
              <a:rPr lang="en-US" sz="2400" b="1" dirty="0" smtClean="0">
                <a:solidFill>
                  <a:srgbClr val="FF3399"/>
                </a:solidFill>
                <a:latin typeface="Candara" pitchFamily="34" charset="0"/>
              </a:rPr>
              <a:t>- Negative charge and found in electron clouds outside the nucleus</a:t>
            </a:r>
          </a:p>
          <a:p>
            <a:pPr algn="ctr"/>
            <a:endParaRPr lang="en-US" sz="2400" b="1" dirty="0" smtClean="0">
              <a:solidFill>
                <a:srgbClr val="FF3399"/>
              </a:solidFill>
              <a:latin typeface="Candara" pitchFamily="34" charset="0"/>
            </a:endParaRPr>
          </a:p>
          <a:p>
            <a:pPr algn="ctr"/>
            <a:endParaRPr lang="en-US" sz="2400" b="1" dirty="0">
              <a:solidFill>
                <a:srgbClr val="FF3399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305425" cy="10969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Atom</a:t>
            </a:r>
            <a:endParaRPr lang="en-US" dirty="0"/>
          </a:p>
        </p:txBody>
      </p:sp>
      <p:pic>
        <p:nvPicPr>
          <p:cNvPr id="4098" name="Picture 2" descr="http://water.me.vccs.edu/courses/ENV295Labs/changes/ato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38362"/>
            <a:ext cx="7467600" cy="46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685800"/>
            <a:ext cx="7086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73E907"/>
                </a:solidFill>
                <a:latin typeface="Baveuse" pitchFamily="2" charset="0"/>
              </a:rPr>
              <a:t>“ELECTRON CLOUDS”</a:t>
            </a: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latin typeface="Baveuse" pitchFamily="2" charset="0"/>
            </a:endParaRPr>
          </a:p>
          <a:p>
            <a:pPr algn="ctr">
              <a:buNone/>
            </a:pPr>
            <a:r>
              <a:rPr lang="en-US" sz="2400" b="1" u="sng" dirty="0" smtClean="0">
                <a:solidFill>
                  <a:schemeClr val="bg1"/>
                </a:solidFill>
                <a:latin typeface="Baveuse" pitchFamily="2" charset="0"/>
              </a:rPr>
              <a:t>Regions</a:t>
            </a:r>
            <a:r>
              <a:rPr lang="en-US" sz="2400" b="1" dirty="0" smtClean="0">
                <a:solidFill>
                  <a:schemeClr val="bg1"/>
                </a:solidFill>
                <a:latin typeface="Baveuse" pitchFamily="2" charset="0"/>
              </a:rPr>
              <a:t> where electrons are likely to be found</a:t>
            </a:r>
            <a:endParaRPr lang="en-US" sz="2400" b="1" dirty="0">
              <a:solidFill>
                <a:schemeClr val="bg1"/>
              </a:solidFill>
              <a:latin typeface="Baveuse" pitchFamily="2" charset="0"/>
            </a:endParaRPr>
          </a:p>
        </p:txBody>
      </p:sp>
      <p:pic>
        <p:nvPicPr>
          <p:cNvPr id="60418" name="Picture 2" descr="http://upload.wikimedia.org/wikipedia/commons/thumb/a/a4/HydrogenOrbitalsN6L0M0.png/220px-HydrogenOrbitalsN6L0M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95600"/>
            <a:ext cx="403860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962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Atomic Number- </a:t>
            </a:r>
            <a:r>
              <a:rPr lang="en-US" sz="2400" dirty="0" smtClean="0">
                <a:latin typeface="Candara" pitchFamily="34" charset="0"/>
              </a:rPr>
              <a:t>the number of protons in the nucleus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Atomic Mass- (AMU) – </a:t>
            </a:r>
            <a:r>
              <a:rPr lang="en-US" sz="2400" dirty="0" smtClean="0">
                <a:latin typeface="Candara" pitchFamily="34" charset="0"/>
              </a:rPr>
              <a:t>the weighted average of all the naturally occurring isotopes of that element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/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Atomic Symbol- </a:t>
            </a:r>
            <a:r>
              <a:rPr lang="en-US" sz="2400" dirty="0" smtClean="0">
                <a:latin typeface="Candara" pitchFamily="34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standard chemical abbreviation used to show a specific element.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/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Mass Number -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sum of the protons and neutrons in an atom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16387" name="Picture 2" descr="http://woodridge.k12.oh.us/ourpages/users/dweaver/Chemistry/ChemistryHelpTopics/SubatomicParticles/subatomicpartic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http://static.themetapicture.com/media/funny-new-chemistry-element-of-surpr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33800"/>
            <a:ext cx="3419475" cy="2712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20000" cy="1066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Origins of Some Atomic Symbols 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1981200"/>
          <a:ext cx="5029201" cy="4344392"/>
        </p:xfrm>
        <a:graphic>
          <a:graphicData uri="http://schemas.openxmlformats.org/drawingml/2006/table">
            <a:tbl>
              <a:tblPr/>
              <a:tblGrid>
                <a:gridCol w="1891440"/>
                <a:gridCol w="1891440"/>
                <a:gridCol w="1246321"/>
              </a:tblGrid>
              <a:tr h="7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Name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in English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Name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in Latin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Chemical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Symbol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Aluminum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Alumen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Carbon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Carbo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Copper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Cuprum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Gold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Aurum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Iron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Ferrum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Plumbum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Pb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Sodium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Natrium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533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ndara" pitchFamily="34" charset="0"/>
              </a:rPr>
              <a:t>The charges of </a:t>
            </a:r>
            <a:r>
              <a:rPr lang="en-US" sz="3200" b="1" dirty="0" smtClean="0">
                <a:latin typeface="Candara" pitchFamily="34" charset="0"/>
              </a:rPr>
              <a:t>protons </a:t>
            </a:r>
            <a:r>
              <a:rPr lang="en-US" sz="3200" b="1" dirty="0" smtClean="0">
                <a:solidFill>
                  <a:srgbClr val="FFFF00"/>
                </a:solidFill>
                <a:latin typeface="Candara" pitchFamily="34" charset="0"/>
              </a:rPr>
              <a:t>(+) </a:t>
            </a:r>
            <a:r>
              <a:rPr lang="en-US" sz="3200" b="1" dirty="0">
                <a:latin typeface="Candara" pitchFamily="34" charset="0"/>
              </a:rPr>
              <a:t>and </a:t>
            </a:r>
            <a:r>
              <a:rPr lang="en-US" sz="3200" b="1" dirty="0" smtClean="0">
                <a:latin typeface="Candara" pitchFamily="34" charset="0"/>
              </a:rPr>
              <a:t>electrons </a:t>
            </a:r>
            <a:r>
              <a:rPr lang="en-US" sz="3200" b="1" dirty="0" smtClean="0">
                <a:solidFill>
                  <a:srgbClr val="FFFF00"/>
                </a:solidFill>
                <a:latin typeface="Candara" pitchFamily="34" charset="0"/>
              </a:rPr>
              <a:t>(-)</a:t>
            </a:r>
            <a:r>
              <a:rPr lang="en-US" sz="3200" b="1" dirty="0" smtClean="0">
                <a:latin typeface="Candara" pitchFamily="34" charset="0"/>
              </a:rPr>
              <a:t> </a:t>
            </a:r>
            <a:r>
              <a:rPr lang="en-US" sz="3200" b="1" dirty="0">
                <a:latin typeface="Candara" pitchFamily="34" charset="0"/>
              </a:rPr>
              <a:t>is opposite but equal so </a:t>
            </a:r>
            <a:r>
              <a:rPr lang="en-US" sz="3200" b="1" dirty="0" smtClean="0">
                <a:latin typeface="Candara" pitchFamily="34" charset="0"/>
              </a:rPr>
              <a:t>when there is the same number of protons and electrons they </a:t>
            </a:r>
            <a:r>
              <a:rPr lang="en-US" sz="3200" b="1" dirty="0">
                <a:latin typeface="Candara" pitchFamily="34" charset="0"/>
              </a:rPr>
              <a:t>cancel each other out and an atom has no overall </a:t>
            </a:r>
            <a:r>
              <a:rPr lang="en-US" sz="3200" b="1" dirty="0" smtClean="0">
                <a:latin typeface="Candara" pitchFamily="34" charset="0"/>
              </a:rPr>
              <a:t>charge.</a:t>
            </a:r>
          </a:p>
          <a:p>
            <a:pPr algn="ctr"/>
            <a:endParaRPr lang="en-US" sz="3200" b="1" dirty="0" smtClean="0">
              <a:latin typeface="Candar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Candara" pitchFamily="34" charset="0"/>
              </a:rPr>
              <a:t>I</a:t>
            </a:r>
            <a:r>
              <a:rPr lang="en-US" sz="3200" b="1" dirty="0" smtClean="0">
                <a:solidFill>
                  <a:srgbClr val="FFFF00"/>
                </a:solidFill>
                <a:latin typeface="Candara" pitchFamily="34" charset="0"/>
              </a:rPr>
              <a:t>t </a:t>
            </a:r>
            <a:r>
              <a:rPr lang="en-US" sz="3200" b="1" dirty="0">
                <a:solidFill>
                  <a:srgbClr val="FFFF00"/>
                </a:solidFill>
                <a:latin typeface="Candara" pitchFamily="34" charset="0"/>
              </a:rPr>
              <a:t>is neutral!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45058" name="Picture 2" descr="http://amazingdata.com/mediadata11/Image/fun_weird_amazing_crazy_offbeat_Science-Tattoo-Emporium-9_200907171714511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85800"/>
            <a:ext cx="3209925" cy="2895600"/>
          </a:xfrm>
          <a:prstGeom prst="rect">
            <a:avLst/>
          </a:prstGeom>
          <a:noFill/>
        </p:spPr>
      </p:pic>
      <p:pic>
        <p:nvPicPr>
          <p:cNvPr id="45060" name="Picture 4" descr="http://1.bp.blogspot.com/_qirkEsd6SqU/TBaJ1cRTAJI/AAAAAAAAABs/rbgj_uom_nQ/s1600/funny-pictures-cat-is-neu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43400"/>
            <a:ext cx="3581400" cy="22764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263" y="4876800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FFFF00"/>
                </a:solidFill>
                <a:latin typeface="Candara" pitchFamily="34" charset="0"/>
                <a:cs typeface="Times New Roman" pitchFamily="18" charset="0"/>
              </a:rPr>
              <a:t>Atoms have a net charge of zero (neutral).  Therefore: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  <a:cs typeface="Times New Roman" pitchFamily="18" charset="0"/>
              </a:rPr>
              <a:t># of protons   =   # of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8674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>
                <a:latin typeface="Copperplate Gothic Bold" pitchFamily="34" charset="0"/>
              </a:rPr>
              <a:t>Why do the particles of atoms stay in place?</a:t>
            </a:r>
            <a:endParaRPr lang="en-US" sz="2400" dirty="0">
              <a:latin typeface="Copperplate Gothic Bold" pitchFamily="34" charset="0"/>
            </a:endParaRPr>
          </a:p>
        </p:txBody>
      </p:sp>
      <p:pic>
        <p:nvPicPr>
          <p:cNvPr id="65538" name="Picture 2" descr="http://www.nrc.gov/reading-rm/basic-ref/students/images/as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57200"/>
            <a:ext cx="1323975" cy="1047751"/>
          </a:xfrm>
          <a:prstGeom prst="rect">
            <a:avLst/>
          </a:prstGeom>
          <a:noFill/>
        </p:spPr>
      </p:pic>
      <p:pic>
        <p:nvPicPr>
          <p:cNvPr id="4" name="Picture 2" descr="http://www.nrc.gov/reading-rm/basic-ref/students/images/as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1323975" cy="1047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828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99"/>
                </a:solidFill>
                <a:latin typeface="Candara" pitchFamily="34" charset="0"/>
              </a:rPr>
              <a:t>Protons are positive and electrons are negative. This means the are attracted to one another by </a:t>
            </a: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electromagnetic force!</a:t>
            </a:r>
            <a:endParaRPr lang="en-US" sz="24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pic>
        <p:nvPicPr>
          <p:cNvPr id="65540" name="Picture 4" descr="http://www.particlephysics.ac.uk/explore/the-standard-model/panels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753" y="3200400"/>
            <a:ext cx="4953000" cy="3524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723</Words>
  <Application>Microsoft Office PowerPoint</Application>
  <PresentationFormat>On-screen Show (4:3)</PresentationFormat>
  <Paragraphs>175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Atom</vt:lpstr>
      <vt:lpstr>PowerPoint Presentation</vt:lpstr>
      <vt:lpstr>PowerPoint Presentation</vt:lpstr>
      <vt:lpstr>The Atom</vt:lpstr>
      <vt:lpstr>PowerPoint Presentation</vt:lpstr>
      <vt:lpstr>Atomic Number- the number of protons in the nucleus  Atomic Mass- (AMU) – the weighted average of all the naturally occurring isotopes of that element  Atomic Symbol- a standard chemical abbreviation used to show a specific element.  Mass Number - sum of the protons and neutrons in an atom  </vt:lpstr>
      <vt:lpstr>Origins of Some Atomic Symbols </vt:lpstr>
      <vt:lpstr>PowerPoint Presentation</vt:lpstr>
      <vt:lpstr>Why do the particles of atoms stay in place?</vt:lpstr>
      <vt:lpstr>But what holds protons together?</vt:lpstr>
      <vt:lpstr>The STRONG force!</vt:lpstr>
      <vt:lpstr>When trying to figure out the numbers...</vt:lpstr>
      <vt:lpstr>What is an ION?</vt:lpstr>
      <vt:lpstr>PowerPoint Presentation</vt:lpstr>
      <vt:lpstr>Calculate the numbers of protons, electrons, and neutrons for the following atoms: </vt:lpstr>
      <vt:lpstr>PowerPoint Presentation</vt:lpstr>
      <vt:lpstr>PowerPoint Presentation</vt:lpstr>
      <vt:lpstr>Isotopes</vt:lpstr>
      <vt:lpstr>PowerPoint Presentation</vt:lpstr>
      <vt:lpstr>Electron cloud has different energy levels  They are like the orbits/paths the electrons follow.    Closer to nucleus  - e’s have  lower energy    Farther from nucleus – e’s have  higher  energy!    </vt:lpstr>
      <vt:lpstr>The Electron Cloud</vt:lpstr>
      <vt:lpstr>PowerPoint Presentation</vt:lpstr>
      <vt:lpstr>You Draw It:</vt:lpstr>
      <vt:lpstr>Answers: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Atom</dc:title>
  <dc:creator>AROB</dc:creator>
  <cp:lastModifiedBy>Windows User</cp:lastModifiedBy>
  <cp:revision>272</cp:revision>
  <dcterms:created xsi:type="dcterms:W3CDTF">2011-03-07T22:14:49Z</dcterms:created>
  <dcterms:modified xsi:type="dcterms:W3CDTF">2015-05-21T13:16:16Z</dcterms:modified>
</cp:coreProperties>
</file>