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4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1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F9CB-3706-394E-870E-400A04FFAC7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97F0-1775-254E-B54D-9998783F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VJBIajqz6A7PRM&amp;tbnid=8bDttWtOscXHjM:&amp;ved=0CAgQjRw47gE&amp;url=http://www.runningbarefootisbad.com/some-questions-for-the-barefoot-running-community/362/&amp;ei=y00sU5jcCZKP0gHqz4HwAg&amp;psig=AFQjCNHyOe6A_oxILwrlLnareEkuL3tlqA&amp;ust=139549882726568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090" y="243035"/>
            <a:ext cx="3763817" cy="93460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/>
                <a:cs typeface="Cooper Black"/>
              </a:rPr>
              <a:t>WORK</a:t>
            </a:r>
            <a:endParaRPr lang="en-US" sz="5400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80" y="1299156"/>
            <a:ext cx="6776089" cy="50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27" y="260642"/>
            <a:ext cx="3717636" cy="902998"/>
          </a:xfrm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You try it!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655"/>
            <a:ext cx="8229600" cy="52578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work is done if you push your little brother on his bicycle for 10 meters with a force of 50 </a:t>
            </a:r>
            <a:r>
              <a:rPr lang="en-US" dirty="0" err="1" smtClean="0"/>
              <a:t>Newtons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How </a:t>
            </a:r>
            <a:r>
              <a:rPr lang="en-US" dirty="0" smtClean="0"/>
              <a:t>much work do you do on a bowling ball that </a:t>
            </a:r>
            <a:r>
              <a:rPr lang="en-US" dirty="0" smtClean="0"/>
              <a:t>	weighs </a:t>
            </a:r>
            <a:r>
              <a:rPr lang="en-US" dirty="0" smtClean="0"/>
              <a:t>80 N if you lift it 1.5 meters off the </a:t>
            </a:r>
            <a:r>
              <a:rPr lang="en-US" dirty="0" smtClean="0"/>
              <a:t>	ground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How </a:t>
            </a:r>
            <a:r>
              <a:rPr lang="en-US" dirty="0" smtClean="0"/>
              <a:t>much work do you do on that same </a:t>
            </a:r>
            <a:r>
              <a:rPr lang="en-US" dirty="0" smtClean="0"/>
              <a:t>	bowling 	ball </a:t>
            </a:r>
            <a:r>
              <a:rPr lang="en-US" dirty="0" smtClean="0"/>
              <a:t>if you carry it 20 meters horizontally </a:t>
            </a:r>
            <a:r>
              <a:rPr lang="en-US" dirty="0" smtClean="0"/>
              <a:t>	across the </a:t>
            </a:r>
            <a:r>
              <a:rPr lang="en-US" dirty="0" smtClean="0"/>
              <a:t>room?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274638"/>
            <a:ext cx="3801979" cy="9926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smtClean="0"/>
              <a:t>Newton’s Laws </a:t>
            </a:r>
            <a:r>
              <a:rPr lang="en-US" sz="2800" dirty="0" smtClean="0"/>
              <a:t>are only the beginning…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9773" y="1535546"/>
            <a:ext cx="4448284" cy="2216728"/>
            <a:chOff x="773545" y="1316182"/>
            <a:chExt cx="4448284" cy="22167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545" y="1316182"/>
              <a:ext cx="4448284" cy="221672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389909" y="1547091"/>
              <a:ext cx="369454" cy="381000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1824182" y="1547091"/>
              <a:ext cx="565727" cy="623454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57499" y="1651000"/>
              <a:ext cx="952501" cy="80819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59773" y="4396906"/>
            <a:ext cx="7100454" cy="2272626"/>
            <a:chOff x="773546" y="3821546"/>
            <a:chExt cx="7100454" cy="22726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5063"/>
            <a:stretch/>
          </p:blipFill>
          <p:spPr>
            <a:xfrm>
              <a:off x="773546" y="3821546"/>
              <a:ext cx="4329545" cy="22726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0688" b="52754"/>
            <a:stretch/>
          </p:blipFill>
          <p:spPr>
            <a:xfrm>
              <a:off x="3896590" y="3821546"/>
              <a:ext cx="3977410" cy="107372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488045" y="4135582"/>
              <a:ext cx="369454" cy="381000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1922318" y="4103255"/>
              <a:ext cx="565727" cy="623454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967182" y="4225636"/>
              <a:ext cx="842818" cy="8312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929909" y="3873"/>
            <a:ext cx="4214091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Question: If the </a:t>
            </a:r>
            <a:r>
              <a:rPr lang="en-US" sz="3000" b="1" u="sng" dirty="0" smtClean="0">
                <a:solidFill>
                  <a:schemeClr val="tx1"/>
                </a:solidFill>
              </a:rPr>
              <a:t>force</a:t>
            </a:r>
            <a:r>
              <a:rPr lang="en-US" sz="3000" dirty="0" smtClean="0">
                <a:solidFill>
                  <a:schemeClr val="tx1"/>
                </a:solidFill>
              </a:rPr>
              <a:t> of the gun powder on the cannon ball is the </a:t>
            </a:r>
            <a:r>
              <a:rPr lang="en-US" sz="3000" b="1" u="sng" dirty="0" smtClean="0">
                <a:solidFill>
                  <a:schemeClr val="tx1"/>
                </a:solidFill>
              </a:rPr>
              <a:t>same</a:t>
            </a:r>
            <a:r>
              <a:rPr lang="en-US" sz="3000" dirty="0" smtClean="0">
                <a:solidFill>
                  <a:schemeClr val="tx1"/>
                </a:solidFill>
              </a:rPr>
              <a:t> for both cannons:</a:t>
            </a:r>
          </a:p>
          <a:p>
            <a:pPr marL="514350" indent="-514350"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Is the </a:t>
            </a:r>
            <a:r>
              <a:rPr lang="en-US" sz="3000" b="1" dirty="0" smtClean="0">
                <a:solidFill>
                  <a:schemeClr val="tx1"/>
                </a:solidFill>
              </a:rPr>
              <a:t>work</a:t>
            </a:r>
            <a:r>
              <a:rPr lang="en-US" sz="3000" dirty="0" smtClean="0">
                <a:solidFill>
                  <a:schemeClr val="tx1"/>
                </a:solidFill>
              </a:rPr>
              <a:t> done on each cannon ball the same?</a:t>
            </a:r>
          </a:p>
          <a:p>
            <a:pPr marL="514350" indent="-514350"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Will one cannon ball go farther?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3455" y="5382491"/>
            <a:ext cx="4352636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Hint: The force of the gunpowder pushes the cannon ball until it leaves the barrel of the cannon.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535546"/>
            <a:ext cx="12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2m long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396906"/>
            <a:ext cx="12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4m long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2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9773" y="1385883"/>
            <a:ext cx="4448284" cy="2216728"/>
            <a:chOff x="773545" y="1316182"/>
            <a:chExt cx="4448284" cy="22167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545" y="1316182"/>
              <a:ext cx="4448284" cy="221672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389909" y="1547091"/>
              <a:ext cx="369454" cy="381000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1824182" y="1547091"/>
              <a:ext cx="565727" cy="623454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57499" y="1651000"/>
              <a:ext cx="2364330" cy="8082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59773" y="4396906"/>
            <a:ext cx="7100454" cy="2272626"/>
            <a:chOff x="773546" y="3821546"/>
            <a:chExt cx="7100454" cy="22726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5063"/>
            <a:stretch/>
          </p:blipFill>
          <p:spPr>
            <a:xfrm>
              <a:off x="773546" y="3821546"/>
              <a:ext cx="4329545" cy="22726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0688" b="52754"/>
            <a:stretch/>
          </p:blipFill>
          <p:spPr>
            <a:xfrm>
              <a:off x="3896590" y="3821546"/>
              <a:ext cx="3977410" cy="107372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488045" y="4135582"/>
              <a:ext cx="369454" cy="381000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1922318" y="4103255"/>
              <a:ext cx="565727" cy="623454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967182" y="4135582"/>
              <a:ext cx="4820227" cy="17318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0" y="1535546"/>
            <a:ext cx="12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2m long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396906"/>
            <a:ext cx="12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4m long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7182" y="2010"/>
            <a:ext cx="480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Force applied for a distance of 2 meters</a:t>
            </a:r>
          </a:p>
          <a:p>
            <a:pPr algn="ctr"/>
            <a:r>
              <a:rPr lang="en-US" sz="2800" b="1" dirty="0" smtClean="0"/>
              <a:t>Work = force x 2m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2817" y="5218040"/>
            <a:ext cx="477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Force applied for a distance of 4 meters</a:t>
            </a:r>
          </a:p>
          <a:p>
            <a:pPr algn="ctr"/>
            <a:r>
              <a:rPr lang="en-US" sz="2800" b="1" dirty="0" smtClean="0"/>
              <a:t>Work = force x 4m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82817" y="1997792"/>
            <a:ext cx="5622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oper Black"/>
                <a:cs typeface="Cooper Black"/>
              </a:rPr>
              <a:t>The longer cannon does </a:t>
            </a:r>
            <a:r>
              <a:rPr lang="en-US" sz="3200" u="sng" dirty="0" smtClean="0">
                <a:latin typeface="Cooper Black"/>
                <a:cs typeface="Cooper Black"/>
              </a:rPr>
              <a:t>2x </a:t>
            </a:r>
            <a:r>
              <a:rPr lang="en-US" sz="3200" dirty="0" smtClean="0">
                <a:latin typeface="Cooper Black"/>
                <a:cs typeface="Cooper Black"/>
              </a:rPr>
              <a:t>the work on the cannon ball since the force is applied over </a:t>
            </a:r>
            <a:r>
              <a:rPr lang="en-US" sz="3200" u="sng" dirty="0" smtClean="0">
                <a:latin typeface="Cooper Black"/>
                <a:cs typeface="Cooper Black"/>
              </a:rPr>
              <a:t>2x</a:t>
            </a:r>
            <a:r>
              <a:rPr lang="en-US" sz="3200" dirty="0" smtClean="0">
                <a:latin typeface="Cooper Black"/>
                <a:cs typeface="Cooper Black"/>
              </a:rPr>
              <a:t> the distance! </a:t>
            </a:r>
            <a:endParaRPr lang="en-US" sz="32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79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849" y="433683"/>
            <a:ext cx="2822151" cy="1106921"/>
            <a:chOff x="352849" y="433683"/>
            <a:chExt cx="2822151" cy="1106921"/>
          </a:xfrm>
        </p:grpSpPr>
        <p:grpSp>
          <p:nvGrpSpPr>
            <p:cNvPr id="18" name="Group 17"/>
            <p:cNvGrpSpPr/>
            <p:nvPr/>
          </p:nvGrpSpPr>
          <p:grpSpPr>
            <a:xfrm>
              <a:off x="352849" y="433683"/>
              <a:ext cx="1968271" cy="1106921"/>
              <a:chOff x="773545" y="1316182"/>
              <a:chExt cx="4448284" cy="22167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3545" y="1316182"/>
                <a:ext cx="4448284" cy="22167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89909" y="1547091"/>
                <a:ext cx="369454" cy="381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Explosion 1 9"/>
              <p:cNvSpPr/>
              <p:nvPr/>
            </p:nvSpPr>
            <p:spPr>
              <a:xfrm>
                <a:off x="1824182" y="1547091"/>
                <a:ext cx="565727" cy="623454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857499" y="1651000"/>
                <a:ext cx="2364330" cy="8082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Oval 1"/>
            <p:cNvSpPr/>
            <p:nvPr/>
          </p:nvSpPr>
          <p:spPr>
            <a:xfrm>
              <a:off x="2321120" y="514161"/>
              <a:ext cx="162603" cy="167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94785" y="477930"/>
              <a:ext cx="680215" cy="24588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5000" y="367454"/>
            <a:ext cx="5680364" cy="1239378"/>
            <a:chOff x="3175000" y="608105"/>
            <a:chExt cx="5680364" cy="1239378"/>
          </a:xfrm>
        </p:grpSpPr>
        <p:grpSp>
          <p:nvGrpSpPr>
            <p:cNvPr id="19" name="Group 18"/>
            <p:cNvGrpSpPr/>
            <p:nvPr/>
          </p:nvGrpSpPr>
          <p:grpSpPr>
            <a:xfrm>
              <a:off x="3175000" y="608105"/>
              <a:ext cx="3549069" cy="1239378"/>
              <a:chOff x="773546" y="3821546"/>
              <a:chExt cx="7100454" cy="227262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r="5063"/>
              <a:stretch/>
            </p:blipFill>
            <p:spPr>
              <a:xfrm>
                <a:off x="773546" y="3821546"/>
                <a:ext cx="4329545" cy="227262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70688" b="52754"/>
              <a:stretch/>
            </p:blipFill>
            <p:spPr>
              <a:xfrm>
                <a:off x="3896590" y="3821546"/>
                <a:ext cx="3977410" cy="1073727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2488045" y="4135582"/>
                <a:ext cx="369454" cy="381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Explosion 1 10"/>
              <p:cNvSpPr/>
              <p:nvPr/>
            </p:nvSpPr>
            <p:spPr>
              <a:xfrm>
                <a:off x="1922318" y="4103255"/>
                <a:ext cx="565727" cy="623454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967182" y="4135582"/>
                <a:ext cx="4820227" cy="17318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6724069" y="681788"/>
              <a:ext cx="207818" cy="1951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31887" y="611956"/>
              <a:ext cx="1923477" cy="27463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13034" y="5374778"/>
            <a:ext cx="541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mienne" panose="04000508060000020003" pitchFamily="82" charset="0"/>
              </a:rPr>
              <a:t>So, Why is this important????</a:t>
            </a:r>
            <a:endParaRPr lang="en-US" sz="5400" b="1" dirty="0">
              <a:latin typeface="Amienne" panose="040005080600000200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49" y="1790045"/>
            <a:ext cx="87026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Cooper Black"/>
                <a:cs typeface="Cooper Black"/>
              </a:rPr>
              <a:t>Newton</a:t>
            </a:r>
            <a:r>
              <a:rPr lang="en-US" sz="2800" dirty="0" smtClean="0">
                <a:latin typeface="Cooper Black"/>
                <a:cs typeface="Cooper Black"/>
              </a:rPr>
              <a:t> tells us: </a:t>
            </a:r>
          </a:p>
          <a:p>
            <a:pPr algn="ctr"/>
            <a:r>
              <a:rPr lang="en-US" sz="2800" dirty="0" smtClean="0">
                <a:latin typeface="Cooper Black"/>
                <a:cs typeface="Cooper Black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Cooper Black"/>
                <a:cs typeface="Cooper Black"/>
              </a:rPr>
              <a:t>force </a:t>
            </a:r>
            <a:r>
              <a:rPr lang="en-US" sz="2800" dirty="0" smtClean="0">
                <a:latin typeface="Cooper Black"/>
                <a:cs typeface="Cooper Black"/>
              </a:rPr>
              <a:t>of the exploding gunpowder </a:t>
            </a:r>
            <a:r>
              <a:rPr lang="en-US" sz="2800" dirty="0" smtClean="0">
                <a:solidFill>
                  <a:srgbClr val="0070C0"/>
                </a:solidFill>
                <a:latin typeface="Cooper Black"/>
                <a:cs typeface="Cooper Black"/>
              </a:rPr>
              <a:t>accelerates</a:t>
            </a:r>
            <a:r>
              <a:rPr lang="en-US" sz="2800" dirty="0" smtClean="0">
                <a:latin typeface="Cooper Black"/>
                <a:cs typeface="Cooper Black"/>
              </a:rPr>
              <a:t> the ball. (a=f/m)</a:t>
            </a:r>
          </a:p>
          <a:p>
            <a:pPr algn="ctr"/>
            <a:endParaRPr lang="en-US" sz="2800" dirty="0">
              <a:latin typeface="Cooper Black"/>
              <a:cs typeface="Cooper Black"/>
            </a:endParaRPr>
          </a:p>
          <a:p>
            <a:pPr algn="ctr"/>
            <a:r>
              <a:rPr lang="en-US" sz="2800" dirty="0" smtClean="0">
                <a:latin typeface="Cooper Black"/>
                <a:cs typeface="Cooper Black"/>
              </a:rPr>
              <a:t>The concept of </a:t>
            </a:r>
            <a:r>
              <a:rPr lang="en-US" sz="2800" u="sng" dirty="0" smtClean="0">
                <a:latin typeface="Cooper Black"/>
                <a:cs typeface="Cooper Black"/>
              </a:rPr>
              <a:t>work </a:t>
            </a:r>
            <a:r>
              <a:rPr lang="en-US" sz="2800" dirty="0" smtClean="0">
                <a:latin typeface="Cooper Black"/>
                <a:cs typeface="Cooper Black"/>
              </a:rPr>
              <a:t>tells us:</a:t>
            </a:r>
          </a:p>
          <a:p>
            <a:pPr algn="ctr"/>
            <a:r>
              <a:rPr lang="en-US" sz="2800" dirty="0" smtClean="0">
                <a:latin typeface="Cooper Black"/>
                <a:cs typeface="Cooper Black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ooper Black"/>
                <a:cs typeface="Cooper Black"/>
              </a:rPr>
              <a:t>force</a:t>
            </a:r>
            <a:r>
              <a:rPr lang="en-US" sz="2800" dirty="0" smtClean="0">
                <a:solidFill>
                  <a:srgbClr val="00B050"/>
                </a:solidFill>
                <a:latin typeface="Cooper Black"/>
                <a:cs typeface="Cooper Black"/>
              </a:rPr>
              <a:t> </a:t>
            </a:r>
            <a:r>
              <a:rPr lang="en-US" sz="2800" dirty="0" smtClean="0">
                <a:latin typeface="Cooper Black"/>
                <a:cs typeface="Cooper Black"/>
              </a:rPr>
              <a:t>acting over a longer </a:t>
            </a:r>
            <a:r>
              <a:rPr lang="en-US" sz="2800" dirty="0" smtClean="0">
                <a:solidFill>
                  <a:srgbClr val="FF0000"/>
                </a:solidFill>
                <a:latin typeface="Cooper Black"/>
                <a:cs typeface="Cooper Black"/>
              </a:rPr>
              <a:t>distance</a:t>
            </a:r>
            <a:r>
              <a:rPr lang="en-US" sz="2800" dirty="0" smtClean="0">
                <a:latin typeface="Cooper Black"/>
                <a:cs typeface="Cooper Black"/>
              </a:rPr>
              <a:t> results in more </a:t>
            </a:r>
            <a:r>
              <a:rPr lang="en-US" sz="2800" dirty="0" smtClean="0">
                <a:solidFill>
                  <a:srgbClr val="FF0000"/>
                </a:solidFill>
                <a:latin typeface="Cooper Black"/>
                <a:cs typeface="Cooper Black"/>
              </a:rPr>
              <a:t>work</a:t>
            </a:r>
            <a:r>
              <a:rPr lang="en-US" sz="2800" dirty="0" smtClean="0">
                <a:latin typeface="Cooper Black"/>
                <a:cs typeface="Cooper Black"/>
              </a:rPr>
              <a:t> done on the ball. </a:t>
            </a:r>
            <a:endParaRPr lang="en-US" sz="2800" dirty="0">
              <a:latin typeface="Cooper Black"/>
              <a:cs typeface="Cooper Black"/>
            </a:endParaRPr>
          </a:p>
        </p:txBody>
      </p:sp>
      <p:pic>
        <p:nvPicPr>
          <p:cNvPr id="1026" name="Picture 2" descr="http://t1.gstatic.com/images?q=tbn:ANd9GcQXbzNtn5f4Dqei_ArtTEdD9y4W-GPzNmYcuRXoYEwojGzVzUlNH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703948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0003" y="329274"/>
            <a:ext cx="2474912" cy="943845"/>
            <a:chOff x="352849" y="433683"/>
            <a:chExt cx="2822151" cy="1106921"/>
          </a:xfrm>
        </p:grpSpPr>
        <p:grpSp>
          <p:nvGrpSpPr>
            <p:cNvPr id="18" name="Group 17"/>
            <p:cNvGrpSpPr/>
            <p:nvPr/>
          </p:nvGrpSpPr>
          <p:grpSpPr>
            <a:xfrm>
              <a:off x="352849" y="433683"/>
              <a:ext cx="1968271" cy="1106921"/>
              <a:chOff x="773545" y="1316182"/>
              <a:chExt cx="4448284" cy="22167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3545" y="1316182"/>
                <a:ext cx="4448284" cy="22167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89909" y="1547091"/>
                <a:ext cx="369454" cy="381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Explosion 1 9"/>
              <p:cNvSpPr/>
              <p:nvPr/>
            </p:nvSpPr>
            <p:spPr>
              <a:xfrm>
                <a:off x="1824182" y="1547091"/>
                <a:ext cx="565727" cy="623454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857499" y="1651000"/>
                <a:ext cx="2364330" cy="8082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Oval 1"/>
            <p:cNvSpPr/>
            <p:nvPr/>
          </p:nvSpPr>
          <p:spPr>
            <a:xfrm>
              <a:off x="2321120" y="514161"/>
              <a:ext cx="162603" cy="167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94785" y="477930"/>
              <a:ext cx="680215" cy="24588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1874" y="318864"/>
            <a:ext cx="5283489" cy="1020896"/>
            <a:chOff x="3175000" y="608105"/>
            <a:chExt cx="5680364" cy="1239378"/>
          </a:xfrm>
        </p:grpSpPr>
        <p:grpSp>
          <p:nvGrpSpPr>
            <p:cNvPr id="19" name="Group 18"/>
            <p:cNvGrpSpPr/>
            <p:nvPr/>
          </p:nvGrpSpPr>
          <p:grpSpPr>
            <a:xfrm>
              <a:off x="3175000" y="608105"/>
              <a:ext cx="3549069" cy="1239378"/>
              <a:chOff x="773546" y="3821546"/>
              <a:chExt cx="7100454" cy="227262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r="5063"/>
              <a:stretch/>
            </p:blipFill>
            <p:spPr>
              <a:xfrm>
                <a:off x="773546" y="3821546"/>
                <a:ext cx="4329545" cy="227262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70688" b="52754"/>
              <a:stretch/>
            </p:blipFill>
            <p:spPr>
              <a:xfrm>
                <a:off x="3896590" y="3821546"/>
                <a:ext cx="3977410" cy="1073727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2488045" y="4135582"/>
                <a:ext cx="369454" cy="381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Explosion 1 10"/>
              <p:cNvSpPr/>
              <p:nvPr/>
            </p:nvSpPr>
            <p:spPr>
              <a:xfrm>
                <a:off x="1922318" y="4103255"/>
                <a:ext cx="565727" cy="623454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967182" y="4135582"/>
                <a:ext cx="4820227" cy="17318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6724069" y="681788"/>
              <a:ext cx="207818" cy="1951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31887" y="611956"/>
              <a:ext cx="1923477" cy="27463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404258"/>
            <a:ext cx="502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So…since the longer cannon did 2x the </a:t>
            </a:r>
            <a:r>
              <a:rPr lang="en-US" sz="2800" b="1" dirty="0" smtClean="0">
                <a:solidFill>
                  <a:srgbClr val="FF0000"/>
                </a:solidFill>
              </a:rPr>
              <a:t>work</a:t>
            </a:r>
            <a:r>
              <a:rPr lang="en-US" sz="2800" b="1" dirty="0" smtClean="0"/>
              <a:t> on the cannon ball, the cannon ball will have gained 2x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en-US" sz="2800" b="1" dirty="0" smtClean="0"/>
              <a:t>,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/>
              <a:t>and will: </a:t>
            </a:r>
          </a:p>
          <a:p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leave the cannon barrel with a greater </a:t>
            </a:r>
            <a:r>
              <a:rPr lang="en-US" sz="2800" b="1" u="sng" dirty="0" smtClean="0"/>
              <a:t>velocity</a:t>
            </a:r>
          </a:p>
          <a:p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do more </a:t>
            </a:r>
            <a:r>
              <a:rPr lang="en-US" sz="2800" b="1" u="sng" dirty="0" smtClean="0"/>
              <a:t>damage</a:t>
            </a:r>
            <a:r>
              <a:rPr lang="en-US" sz="2800" b="1" dirty="0" smtClean="0"/>
              <a:t> when it hits its target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1267" y="16200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/>
                <a:cs typeface="Cooper Black"/>
              </a:rPr>
              <a:t>….Work is the transfer 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oper Black"/>
                <a:cs typeface="Cooper Black"/>
              </a:rPr>
              <a:t>energy</a:t>
            </a:r>
            <a:r>
              <a:rPr lang="en-US" sz="2800" dirty="0" smtClean="0">
                <a:latin typeface="Cooper Black"/>
                <a:cs typeface="Cooper Black"/>
              </a:rPr>
              <a:t> to an object</a:t>
            </a:r>
            <a:endParaRPr lang="en-US" sz="2800" dirty="0">
              <a:latin typeface="Cooper Black"/>
              <a:cs typeface="Cooper Black"/>
            </a:endParaRPr>
          </a:p>
        </p:txBody>
      </p:sp>
      <p:pic>
        <p:nvPicPr>
          <p:cNvPr id="2052" name="Picture 4" descr="http://www.google.com/url?sa=i&amp;source=images&amp;cd=&amp;docid=xW35zdeYREaufM&amp;tbnid=Z-2YH19zNHWV9M:&amp;ved=0CAUQjBw&amp;url=http%3A%2F%2Fexploringoffthebeatenpath.com%2FPortsFortsandBattles%2Fattackdefend%2FPulaskiDamage3.jpg&amp;ei=OVQsU5vPEI7LkQffy4CABQ&amp;psig=AFQjCNGEiK50IsxZxn38P9zQiPAi8cO3Bg&amp;ust=13955004734847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90573"/>
            <a:ext cx="4210353" cy="39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337" y="152400"/>
            <a:ext cx="533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Work Quick-Lab</a:t>
            </a:r>
            <a:endParaRPr lang="en-US" sz="3600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01369"/>
              </p:ext>
            </p:extLst>
          </p:nvPr>
        </p:nvGraphicFramePr>
        <p:xfrm>
          <a:off x="228600" y="1970782"/>
          <a:ext cx="8534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501541"/>
                <a:gridCol w="1443789"/>
                <a:gridCol w="2294021"/>
                <a:gridCol w="1588169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Mass in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Weight in </a:t>
                      </a:r>
                      <a:r>
                        <a:rPr lang="en-US" sz="2400" dirty="0" err="1" smtClean="0"/>
                        <a:t>Newtons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Distance</a:t>
                      </a:r>
                      <a:r>
                        <a:rPr lang="en-US" sz="2400" baseline="0" dirty="0" smtClean="0"/>
                        <a:t> Lifted (m)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Work done on object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Holt K textbook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0.972 Kg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9.5 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 J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(Floor to lab table)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(Floor to top of cabinets)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E.S.B Obs. Deck: </a:t>
                      </a:r>
                      <a:r>
                        <a:rPr lang="en-US" sz="2000" b="1" dirty="0" smtClean="0"/>
                        <a:t>370m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3847" y="5561501"/>
            <a:ext cx="7992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To convert Kilograms to </a:t>
            </a:r>
            <a:r>
              <a:rPr lang="en-US" sz="3200" dirty="0" err="1" smtClean="0">
                <a:latin typeface="Arial Black" pitchFamily="34" charset="0"/>
              </a:rPr>
              <a:t>Newtons</a:t>
            </a:r>
            <a:r>
              <a:rPr lang="en-US" sz="3200" dirty="0" smtClean="0">
                <a:latin typeface="Arial Black" pitchFamily="34" charset="0"/>
              </a:rPr>
              <a:t>: </a:t>
            </a:r>
          </a:p>
          <a:p>
            <a:pPr algn="ctr"/>
            <a:r>
              <a:rPr lang="en-US" sz="3200" smtClean="0">
                <a:latin typeface="Arial Black" pitchFamily="34" charset="0"/>
              </a:rPr>
              <a:t>1 kg = 9.8 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674" y="78828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Choose a few objects. Measure their </a:t>
            </a:r>
            <a:r>
              <a:rPr lang="en-US" sz="2400" b="1" dirty="0" smtClean="0"/>
              <a:t>mass </a:t>
            </a:r>
            <a:r>
              <a:rPr lang="en-US" sz="2400" dirty="0" smtClean="0"/>
              <a:t>in kg and convert it to </a:t>
            </a:r>
            <a:r>
              <a:rPr lang="en-US" sz="2400" b="1" dirty="0" smtClean="0"/>
              <a:t>weight</a:t>
            </a:r>
            <a:r>
              <a:rPr lang="en-US" sz="2400" dirty="0" smtClean="0"/>
              <a:t> in N. Then lift the object a certain </a:t>
            </a:r>
            <a:r>
              <a:rPr lang="en-US" sz="2400" b="1" dirty="0" smtClean="0"/>
              <a:t>distance</a:t>
            </a:r>
            <a:r>
              <a:rPr lang="en-US" sz="2400" dirty="0" smtClean="0"/>
              <a:t> and calculate the </a:t>
            </a:r>
            <a:r>
              <a:rPr lang="en-US" sz="2400" b="1" dirty="0" smtClean="0"/>
              <a:t>work </a:t>
            </a:r>
            <a:r>
              <a:rPr lang="en-US" sz="2400" dirty="0" smtClean="0"/>
              <a:t>you did on the object.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6" y="99002"/>
            <a:ext cx="3821547" cy="9029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What is it? 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48" y="1093144"/>
            <a:ext cx="3867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Writing this report is hard </a:t>
            </a:r>
            <a:r>
              <a:rPr lang="en-US" sz="2800" b="1" dirty="0" smtClean="0">
                <a:solidFill>
                  <a:srgbClr val="FF0000"/>
                </a:solidFill>
              </a:rPr>
              <a:t>work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6727" y="580665"/>
            <a:ext cx="198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Shoveling the walkway is hard </a:t>
            </a:r>
            <a:r>
              <a:rPr lang="en-US" sz="2800" b="1" dirty="0" smtClean="0">
                <a:solidFill>
                  <a:srgbClr val="FF0000"/>
                </a:solidFill>
              </a:rPr>
              <a:t>work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6223" y="4209863"/>
            <a:ext cx="1997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Becoming good at the violin takes a lot of </a:t>
            </a:r>
            <a:r>
              <a:rPr lang="en-US" sz="2800" b="1" dirty="0" smtClean="0">
                <a:solidFill>
                  <a:srgbClr val="FF0000"/>
                </a:solidFill>
              </a:rPr>
              <a:t>work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771" y="3167317"/>
            <a:ext cx="43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you do for </a:t>
            </a:r>
            <a:r>
              <a:rPr lang="en-US" sz="2800" b="1" dirty="0" smtClean="0">
                <a:solidFill>
                  <a:srgbClr val="FF0000"/>
                </a:solidFill>
              </a:rPr>
              <a:t>work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14" y="1994981"/>
            <a:ext cx="2528453" cy="1845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417"/>
          <a:stretch/>
        </p:blipFill>
        <p:spPr>
          <a:xfrm>
            <a:off x="6742544" y="99002"/>
            <a:ext cx="2239819" cy="2915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41" y="3962813"/>
            <a:ext cx="2878842" cy="2698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9617"/>
          <a:stretch/>
        </p:blipFill>
        <p:spPr>
          <a:xfrm>
            <a:off x="4929909" y="3840360"/>
            <a:ext cx="4214091" cy="28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1747"/>
            <a:ext cx="8478982" cy="7204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science, WORK has a very specific meaning: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979" y="1280967"/>
            <a:ext cx="8208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Cooper Black"/>
                <a:cs typeface="Cooper Black"/>
              </a:rPr>
              <a:t>Work</a:t>
            </a:r>
            <a:r>
              <a:rPr lang="en-US" sz="3200" dirty="0" smtClean="0">
                <a:latin typeface="Cooper Black"/>
                <a:cs typeface="Cooper Black"/>
              </a:rPr>
              <a:t> is done when a </a:t>
            </a:r>
            <a:r>
              <a:rPr lang="en-US" sz="3200" dirty="0" smtClean="0">
                <a:solidFill>
                  <a:srgbClr val="FF0000"/>
                </a:solidFill>
                <a:latin typeface="Cooper Black"/>
                <a:cs typeface="Cooper Black"/>
              </a:rPr>
              <a:t>force</a:t>
            </a:r>
            <a:r>
              <a:rPr lang="en-US" sz="3200" dirty="0" smtClean="0">
                <a:latin typeface="Cooper Black"/>
                <a:cs typeface="Cooper Black"/>
              </a:rPr>
              <a:t> causes an object to move in the </a:t>
            </a:r>
            <a:r>
              <a:rPr lang="en-US" sz="3200" dirty="0" smtClean="0">
                <a:solidFill>
                  <a:srgbClr val="3366FF"/>
                </a:solidFill>
                <a:latin typeface="Cooper Black"/>
                <a:cs typeface="Cooper Black"/>
              </a:rPr>
              <a:t>direction of the force. </a:t>
            </a:r>
            <a:endParaRPr lang="en-US" sz="3200" dirty="0">
              <a:solidFill>
                <a:srgbClr val="3366FF"/>
              </a:solidFill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07" y="2753212"/>
            <a:ext cx="2737075" cy="3883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79" y="3245860"/>
            <a:ext cx="5471744" cy="28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661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2 things determine if work is being done: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6" y="1808018"/>
            <a:ext cx="559261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FORCE</a:t>
            </a:r>
            <a:r>
              <a:rPr lang="en-US" sz="4000" dirty="0" smtClean="0"/>
              <a:t> is applied to the object.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2. The </a:t>
            </a:r>
            <a:r>
              <a:rPr lang="en-US" sz="4000" dirty="0" smtClean="0"/>
              <a:t>object </a:t>
            </a:r>
            <a:r>
              <a:rPr lang="en-US" sz="4000" dirty="0" smtClean="0">
                <a:solidFill>
                  <a:srgbClr val="3366FF"/>
                </a:solidFill>
              </a:rPr>
              <a:t>MOVES</a:t>
            </a:r>
            <a:r>
              <a:rPr lang="en-US" sz="4000" dirty="0" smtClean="0"/>
              <a:t> </a:t>
            </a:r>
            <a:r>
              <a:rPr lang="en-US" sz="4000" i="1" dirty="0" smtClean="0"/>
              <a:t>in </a:t>
            </a:r>
            <a:r>
              <a:rPr lang="en-US" sz="4000" i="1" dirty="0" smtClean="0"/>
              <a:t>		 the </a:t>
            </a:r>
            <a:r>
              <a:rPr lang="en-US" sz="4000" i="1" dirty="0" smtClean="0"/>
              <a:t>direction of the </a:t>
            </a:r>
            <a:r>
              <a:rPr lang="en-US" sz="4000" i="1" dirty="0" smtClean="0"/>
              <a:t>	  	 force</a:t>
            </a:r>
            <a:r>
              <a:rPr lang="en-US" sz="4000" i="1" dirty="0" smtClean="0"/>
              <a:t>.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72" y="1657926"/>
            <a:ext cx="3186545" cy="50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1152092"/>
            <a:ext cx="3030682" cy="3466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oper Black"/>
                <a:cs typeface="Cooper Black"/>
              </a:rPr>
              <a:t>Work</a:t>
            </a:r>
            <a:br>
              <a:rPr lang="en-US" dirty="0" smtClean="0">
                <a:solidFill>
                  <a:srgbClr val="008000"/>
                </a:solidFill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or 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solidFill>
                  <a:srgbClr val="FF0000"/>
                </a:solidFill>
                <a:latin typeface="Cooper Black"/>
                <a:cs typeface="Cooper Black"/>
              </a:rPr>
              <a:t>Not Work</a:t>
            </a:r>
            <a:r>
              <a:rPr lang="en-US" dirty="0" smtClean="0">
                <a:latin typeface="Cooper Black"/>
                <a:cs typeface="Cooper Black"/>
              </a:rPr>
              <a:t>?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50" y="0"/>
            <a:ext cx="530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4" y="187409"/>
            <a:ext cx="2122711" cy="16202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Work or not work???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25126" y="201406"/>
            <a:ext cx="63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 smtClean="0"/>
              <a:t>Pushing one of Mr. </a:t>
            </a:r>
            <a:r>
              <a:rPr lang="en-US" sz="2800" dirty="0" err="1" smtClean="0"/>
              <a:t>Dingcrates</a:t>
            </a:r>
            <a:r>
              <a:rPr lang="en-US" sz="2800" dirty="0" smtClean="0"/>
              <a:t>’ crates across the floor.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24" y="734033"/>
            <a:ext cx="3826204" cy="1919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23" y="3805832"/>
            <a:ext cx="2441005" cy="2988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46" y="2268259"/>
            <a:ext cx="3313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 smtClean="0"/>
              <a:t>Lifting a barbell off the ground.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" y="3349366"/>
            <a:ext cx="4772930" cy="3445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1726" y="2851727"/>
            <a:ext cx="3325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 smtClean="0"/>
              <a:t>Holding the barbell stationary over your head.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l="48616"/>
          <a:stretch/>
        </p:blipFill>
        <p:spPr>
          <a:xfrm>
            <a:off x="5264728" y="2505364"/>
            <a:ext cx="803632" cy="1106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r="51384"/>
          <a:stretch/>
        </p:blipFill>
        <p:spPr>
          <a:xfrm>
            <a:off x="2424545" y="-161636"/>
            <a:ext cx="760348" cy="1106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r="51384"/>
          <a:stretch/>
        </p:blipFill>
        <p:spPr>
          <a:xfrm>
            <a:off x="74060" y="1807631"/>
            <a:ext cx="760348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4" y="187409"/>
            <a:ext cx="2122711" cy="16202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Work or not work???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25126" y="201406"/>
            <a:ext cx="63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/>
              <a:t> </a:t>
            </a:r>
            <a:r>
              <a:rPr lang="en-US" sz="2800" dirty="0" smtClean="0"/>
              <a:t>Max the dog pulling the Grinch’s sled across the snow.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1833" y="2268258"/>
            <a:ext cx="453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/>
              <a:t> </a:t>
            </a:r>
            <a:r>
              <a:rPr lang="en-US" sz="2800" dirty="0" smtClean="0"/>
              <a:t>Carrying a rock across the yard.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1485" y="2840331"/>
            <a:ext cx="3325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800" dirty="0"/>
              <a:t>  </a:t>
            </a:r>
            <a:r>
              <a:rPr lang="en-US" sz="2800" dirty="0" smtClean="0"/>
              <a:t>A dog pulling on his leash attached to a tree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l="48616"/>
          <a:stretch/>
        </p:blipFill>
        <p:spPr>
          <a:xfrm>
            <a:off x="301833" y="1909771"/>
            <a:ext cx="803632" cy="1106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r="51384"/>
          <a:stretch/>
        </p:blipFill>
        <p:spPr>
          <a:xfrm>
            <a:off x="2424545" y="-161636"/>
            <a:ext cx="760348" cy="1106516"/>
          </a:xfrm>
          <a:prstGeom prst="rect">
            <a:avLst/>
          </a:prstGeom>
        </p:spPr>
      </p:pic>
      <p:pic>
        <p:nvPicPr>
          <p:cNvPr id="1026" name="Picture 2" descr="http://www.bearmccreary.com/wp-content/uploads/2010/12/nerd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61" y="857175"/>
            <a:ext cx="3273054" cy="18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meshighereducation.co.uk/Pictures/web/h/y/u/man_carrying_huge_roc_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" y="3222365"/>
            <a:ext cx="4467750" cy="29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stack.imgur.com/C5MB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/>
          <a:stretch/>
        </p:blipFill>
        <p:spPr bwMode="auto">
          <a:xfrm>
            <a:off x="5408561" y="4225327"/>
            <a:ext cx="2770749" cy="23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search.edm.uhasselt.be/fdifiore/research/CGI2003/images/fig_deciduous_tree_3_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78" l="0" r="53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927"/>
          <a:stretch/>
        </p:blipFill>
        <p:spPr bwMode="auto">
          <a:xfrm>
            <a:off x="7648049" y="3222365"/>
            <a:ext cx="1086276" cy="35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988" l="6500" r="90000">
                        <a14:foregroundMark x1="40500" y1="36514" x2="40500" y2="36514"/>
                        <a14:foregroundMark x1="34583" y1="41696" x2="34583" y2="41696"/>
                      </a14:backgroundRemoval>
                    </a14:imgEffect>
                  </a14:imgLayer>
                </a14:imgProps>
              </a:ext>
            </a:extLst>
          </a:blip>
          <a:srcRect l="48616"/>
          <a:stretch/>
        </p:blipFill>
        <p:spPr>
          <a:xfrm>
            <a:off x="4836584" y="2459558"/>
            <a:ext cx="803632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910" y="136093"/>
            <a:ext cx="3833091" cy="799089"/>
          </a:xfrm>
        </p:spPr>
        <p:txBody>
          <a:bodyPr/>
          <a:lstStyle/>
          <a:p>
            <a:r>
              <a:rPr lang="en-US" dirty="0" smtClean="0"/>
              <a:t>The Math…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545" y="1027606"/>
            <a:ext cx="391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formula for work: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27727" y="1685819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Work = Force x Distance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12454" y="2932545"/>
            <a:ext cx="324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force </a:t>
            </a:r>
            <a:r>
              <a:rPr lang="en-US" sz="3200" dirty="0" smtClean="0"/>
              <a:t>applied to the object (in </a:t>
            </a:r>
            <a:r>
              <a:rPr lang="en-US" sz="3200" b="1" dirty="0" err="1" smtClean="0"/>
              <a:t>Newtons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91546" y="2924966"/>
            <a:ext cx="2770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3366FF"/>
                </a:solidFill>
              </a:rPr>
              <a:t>distance</a:t>
            </a:r>
            <a:r>
              <a:rPr lang="en-US" sz="3200" dirty="0" smtClean="0"/>
              <a:t> over which the force is applied (in </a:t>
            </a:r>
            <a:r>
              <a:rPr lang="en-US" sz="3200" b="1" dirty="0" smtClean="0"/>
              <a:t>meters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17455" y="2393706"/>
            <a:ext cx="646545" cy="538839"/>
          </a:xfrm>
          <a:prstGeom prst="straightConnector1">
            <a:avLst/>
          </a:prstGeom>
          <a:ln w="41275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18647" y="2393705"/>
            <a:ext cx="458354" cy="538840"/>
          </a:xfrm>
          <a:prstGeom prst="straightConnector1">
            <a:avLst/>
          </a:prstGeom>
          <a:ln w="41275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455" y="5114069"/>
            <a:ext cx="7897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unit of work is a </a:t>
            </a:r>
            <a:r>
              <a:rPr lang="en-US" sz="2800" b="1" dirty="0" smtClean="0">
                <a:solidFill>
                  <a:srgbClr val="660066"/>
                </a:solidFill>
              </a:rPr>
              <a:t>joule</a:t>
            </a:r>
            <a:r>
              <a:rPr lang="en-US" sz="2800" dirty="0" smtClean="0"/>
              <a:t> (rhymes with “cool”)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1 joule (J) is the work done pushing an object a distance of 1 meter with a force of 1 Newton.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14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819" y="249094"/>
            <a:ext cx="3798454" cy="6720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Example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183"/>
            <a:ext cx="9144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587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WORK</vt:lpstr>
      <vt:lpstr>What is it? </vt:lpstr>
      <vt:lpstr>PowerPoint Presentation</vt:lpstr>
      <vt:lpstr>2 things determine if work is being done: </vt:lpstr>
      <vt:lpstr>Work or  Not Work?</vt:lpstr>
      <vt:lpstr>Work or not work???</vt:lpstr>
      <vt:lpstr>Work or not work???</vt:lpstr>
      <vt:lpstr>The Math…</vt:lpstr>
      <vt:lpstr>Example</vt:lpstr>
      <vt:lpstr>You try it!</vt:lpstr>
      <vt:lpstr>Newton’s Laws are only the beginning…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</dc:title>
  <dc:creator>Drew</dc:creator>
  <cp:lastModifiedBy>Windows User</cp:lastModifiedBy>
  <cp:revision>43</cp:revision>
  <dcterms:created xsi:type="dcterms:W3CDTF">2013-03-24T20:09:26Z</dcterms:created>
  <dcterms:modified xsi:type="dcterms:W3CDTF">2014-12-12T15:13:08Z</dcterms:modified>
</cp:coreProperties>
</file>