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70" r:id="rId10"/>
    <p:sldId id="271" r:id="rId11"/>
    <p:sldId id="263" r:id="rId12"/>
    <p:sldId id="279" r:id="rId13"/>
    <p:sldId id="269" r:id="rId14"/>
    <p:sldId id="274" r:id="rId15"/>
    <p:sldId id="273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9" r:id="rId28"/>
    <p:sldId id="291" r:id="rId29"/>
    <p:sldId id="290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CBDE"/>
    <a:srgbClr val="CD5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A30-83A6-420F-9431-5BA3AF3A23AF}" type="datetimeFigureOut">
              <a:rPr lang="en-US" smtClean="0"/>
              <a:pPr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0F99-3B06-4264-B924-9A12BFFFCF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A30-83A6-420F-9431-5BA3AF3A23AF}" type="datetimeFigureOut">
              <a:rPr lang="en-US" smtClean="0"/>
              <a:pPr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0F99-3B06-4264-B924-9A12BFFFCF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A30-83A6-420F-9431-5BA3AF3A23AF}" type="datetimeFigureOut">
              <a:rPr lang="en-US" smtClean="0"/>
              <a:pPr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0F99-3B06-4264-B924-9A12BFFFCF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A30-83A6-420F-9431-5BA3AF3A23AF}" type="datetimeFigureOut">
              <a:rPr lang="en-US" smtClean="0"/>
              <a:pPr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0F99-3B06-4264-B924-9A12BFFFCF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A30-83A6-420F-9431-5BA3AF3A23AF}" type="datetimeFigureOut">
              <a:rPr lang="en-US" smtClean="0"/>
              <a:pPr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0F99-3B06-4264-B924-9A12BFFFCF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A30-83A6-420F-9431-5BA3AF3A23AF}" type="datetimeFigureOut">
              <a:rPr lang="en-US" smtClean="0"/>
              <a:pPr/>
              <a:t>3/14/2014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0F99-3B06-4264-B924-9A12BFFFCF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A30-83A6-420F-9431-5BA3AF3A23AF}" type="datetimeFigureOut">
              <a:rPr lang="en-US" smtClean="0"/>
              <a:pPr/>
              <a:t>3/14/2014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0F99-3B06-4264-B924-9A12BFFFCF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A30-83A6-420F-9431-5BA3AF3A23AF}" type="datetimeFigureOut">
              <a:rPr lang="en-US" smtClean="0"/>
              <a:pPr/>
              <a:t>3/14/2014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0F99-3B06-4264-B924-9A12BFFFCF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A30-83A6-420F-9431-5BA3AF3A23AF}" type="datetimeFigureOut">
              <a:rPr lang="en-US" smtClean="0"/>
              <a:pPr/>
              <a:t>3/14/2014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0F99-3B06-4264-B924-9A12BFFFCF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A30-83A6-420F-9431-5BA3AF3A23AF}" type="datetimeFigureOut">
              <a:rPr lang="en-US" smtClean="0"/>
              <a:pPr/>
              <a:t>3/14/2014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0F99-3B06-4264-B924-9A12BFFFCF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BA30-83A6-420F-9431-5BA3AF3A23AF}" type="datetimeFigureOut">
              <a:rPr lang="en-US" smtClean="0"/>
              <a:pPr/>
              <a:t>3/14/2014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0F99-3B06-4264-B924-9A12BFFFCF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BA30-83A6-420F-9431-5BA3AF3A23AF}" type="datetimeFigureOut">
              <a:rPr lang="en-US" smtClean="0"/>
              <a:pPr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10F99-3B06-4264-B924-9A12BFFFCF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myspaceantics.com/image-myspace-graphic/funny-pictures/plane-on-bridge.jpg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domain.org/asset/phy03_vid_bbtrussani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rdurand.com/blogger/uploaded_images/mn_bridge_collapse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Copperplate Gothic Bold" pitchFamily="34" charset="0"/>
              </a:rPr>
              <a:t>Bridges</a:t>
            </a:r>
            <a:endParaRPr lang="en-US" sz="9600" dirty="0">
              <a:latin typeface="Copperplate Gothic Bold" pitchFamily="34" charset="0"/>
            </a:endParaRPr>
          </a:p>
        </p:txBody>
      </p:sp>
      <p:pic>
        <p:nvPicPr>
          <p:cNvPr id="13314" name="Picture 2" descr="http://safeforfamilies.files.wordpress.com/2011/10/funny-bridge-road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4114800" cy="3901823"/>
          </a:xfrm>
          <a:prstGeom prst="rect">
            <a:avLst/>
          </a:prstGeom>
          <a:noFill/>
        </p:spPr>
      </p:pic>
      <p:pic>
        <p:nvPicPr>
          <p:cNvPr id="18434" name="Picture 2" descr="http://3.bp.blogspot.com/_oPcG4EyLhzI/TF2E1Hh7XuI/AAAAAAAAAAw/3qUBR1XXxJw/s1600/bridge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90800"/>
            <a:ext cx="4114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429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pperplate Gothic Bold" pitchFamily="34" charset="0"/>
              </a:rPr>
              <a:t>Materials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350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ndara" pitchFamily="34" charset="0"/>
              </a:rPr>
              <a:t>Materials are chosen for strength against tension and compression forces</a:t>
            </a:r>
          </a:p>
          <a:p>
            <a:endParaRPr lang="en-US" sz="2400" dirty="0" smtClean="0"/>
          </a:p>
          <a:p>
            <a:pPr algn="ctr"/>
            <a:r>
              <a:rPr lang="en-US" sz="2400" u="sng" dirty="0" smtClean="0">
                <a:solidFill>
                  <a:srgbClr val="7030A0"/>
                </a:solidFill>
                <a:latin typeface="Copperplate Gothic Bold" pitchFamily="34" charset="0"/>
              </a:rPr>
              <a:t>Common Materials</a:t>
            </a:r>
            <a:endParaRPr lang="en-US" sz="2400" u="sng" dirty="0" smtClean="0"/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Wood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Rope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Aluminum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Concrete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Steel</a:t>
            </a:r>
          </a:p>
        </p:txBody>
      </p:sp>
      <p:pic>
        <p:nvPicPr>
          <p:cNvPr id="28676" name="Picture 4" descr="plane-on-bridge.jpg - Funny Pictures for MySpace cod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4495800" cy="2514600"/>
          </a:xfrm>
          <a:prstGeom prst="rect">
            <a:avLst/>
          </a:prstGeom>
          <a:noFill/>
        </p:spPr>
      </p:pic>
      <p:pic>
        <p:nvPicPr>
          <p:cNvPr id="10242" name="Picture 2" descr="http://www.lol-site.com/wp-content/plugins/wp-o-matic/cache/46221_funny-dog-pictures-aint-no-trolls-be-trollin-under-this-here-bridge-today.jpg?w=5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4343400"/>
            <a:ext cx="47625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52400"/>
            <a:ext cx="4648200" cy="68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itchFamily="34" charset="0"/>
              </a:rPr>
              <a:t>Beam Bridge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914400"/>
            <a:ext cx="4648200" cy="57246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Simplest form of a bridge</a:t>
            </a:r>
          </a:p>
          <a:p>
            <a:pPr algn="ctr"/>
            <a:r>
              <a:rPr lang="en-US" sz="2400" dirty="0" smtClean="0">
                <a:latin typeface="Candara" pitchFamily="34" charset="0"/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The deck(roadway) is rigid and straight. </a:t>
            </a:r>
          </a:p>
          <a:p>
            <a:pPr algn="ctr"/>
            <a:endParaRPr lang="en-US" sz="2400" dirty="0" smtClean="0">
              <a:latin typeface="Candara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Supported at both ends by piers</a:t>
            </a:r>
          </a:p>
          <a:p>
            <a:pPr algn="ctr"/>
            <a:endParaRPr lang="en-US" sz="2400" dirty="0" smtClean="0">
              <a:latin typeface="Candara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The weight of the beam bridge pushes straight down on the piers</a:t>
            </a:r>
          </a:p>
          <a:p>
            <a:pPr algn="ctr"/>
            <a:endParaRPr lang="en-US" sz="2400" dirty="0" smtClean="0">
              <a:latin typeface="Candara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Amount it bends with a live load depends on length of beam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484" name="Picture 4" descr="http://visual.merriam-webster.com/images/transport-machinery/road-transport/fixed-bridges/examples-beam-brid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8100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33400"/>
            <a:ext cx="3657600" cy="4111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pperplate Gothic Bold" pitchFamily="34" charset="0"/>
              </a:rPr>
              <a:t>Beam Bridge </a:t>
            </a:r>
            <a:br>
              <a:rPr lang="en-US" sz="2800" dirty="0" smtClean="0">
                <a:latin typeface="Copperplate Gothic Bold" pitchFamily="34" charset="0"/>
              </a:rPr>
            </a:br>
            <a:r>
              <a:rPr lang="en-US" sz="2800" dirty="0" smtClean="0">
                <a:latin typeface="Copperplate Gothic Bold" pitchFamily="34" charset="0"/>
              </a:rPr>
              <a:t>Compression and Tension</a:t>
            </a:r>
            <a:endParaRPr lang="en-US" sz="2800" dirty="0">
              <a:latin typeface="Copperplate Gothic Bold" pitchFamily="34" charset="0"/>
            </a:endParaRPr>
          </a:p>
        </p:txBody>
      </p:sp>
      <p:pic>
        <p:nvPicPr>
          <p:cNvPr id="3" name="Picture 8" descr="http://static.howstuffworks.com/gif/bridge-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5029200" cy="13411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35052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ndara" pitchFamily="34" charset="0"/>
              </a:rPr>
              <a:t>Remember Forces act in pairs!</a:t>
            </a:r>
          </a:p>
          <a:p>
            <a:pPr algn="ctr"/>
            <a:endParaRPr lang="en-US" sz="2400" b="1" dirty="0" smtClean="0">
              <a:latin typeface="Candara" pitchFamily="34" charset="0"/>
            </a:endParaRPr>
          </a:p>
          <a:p>
            <a:pPr algn="ctr"/>
            <a:r>
              <a:rPr lang="en-US" sz="2400" b="1" dirty="0" smtClean="0">
                <a:latin typeface="Candara" pitchFamily="34" charset="0"/>
              </a:rPr>
              <a:t>Compression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Compression force is on top of the bridge deck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Causes the upper portion of the deck to shorten</a:t>
            </a:r>
          </a:p>
          <a:p>
            <a:pPr algn="ctr"/>
            <a:r>
              <a:rPr lang="en-US" sz="2400" dirty="0" smtClean="0">
                <a:latin typeface="Candara" pitchFamily="34" charset="0"/>
              </a:rPr>
              <a:t> </a:t>
            </a:r>
          </a:p>
          <a:p>
            <a:pPr algn="ctr"/>
            <a:r>
              <a:rPr lang="en-US" sz="2400" b="1" dirty="0" smtClean="0">
                <a:latin typeface="Candara" pitchFamily="34" charset="0"/>
              </a:rPr>
              <a:t>Tension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Tension force is on the bottom of the bridge deck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Causes lower part of deck to lengthen 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838200" y="53340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698" name="Picture 2" descr="http://compliancesearch.com/wallstreetjobreport/wp-content/uploads/2012/02/whitefat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98600"/>
            <a:ext cx="1219200" cy="863600"/>
          </a:xfrm>
          <a:prstGeom prst="rect">
            <a:avLst/>
          </a:prstGeom>
          <a:noFill/>
        </p:spPr>
      </p:pic>
      <p:pic>
        <p:nvPicPr>
          <p:cNvPr id="8194" name="Picture 2" descr="http://mysite.du.edu/~jcalvert/tech/machines/beama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600200"/>
            <a:ext cx="3124200" cy="1608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Truss Bridge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295400"/>
            <a:ext cx="40386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Uses triangles and interlocking joints to provide extra strength to bridge</a:t>
            </a:r>
          </a:p>
          <a:p>
            <a:pPr algn="ctr"/>
            <a:endParaRPr lang="en-US" sz="2400" dirty="0" smtClean="0">
              <a:latin typeface="Candara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Can carry heavier load because of shape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27654" name="Picture 6" descr="http://farm4.static.flickr.com/3213/2953654812_e3b23c8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68292"/>
            <a:ext cx="9144000" cy="2689708"/>
          </a:xfrm>
          <a:prstGeom prst="rect">
            <a:avLst/>
          </a:prstGeom>
          <a:noFill/>
        </p:spPr>
      </p:pic>
      <p:pic>
        <p:nvPicPr>
          <p:cNvPr id="6146" name="Picture 2" descr="http://im1.shutterfly.com/media/47b6d904b3127ccecee692d6d7af00000010O08ZYtnLVwD28-DA/cC/f%3D0/ps%3D50/r%3D0/rx%3D550/ry%3D40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419600" cy="2881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itchFamily="34" charset="0"/>
              </a:rPr>
              <a:t>Truss Bridge</a:t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dirty="0" smtClean="0">
                <a:latin typeface="Copperplate Gothic Bold" pitchFamily="34" charset="0"/>
              </a:rPr>
              <a:t>Compression and Tension 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30722" name="Picture 2" descr="http://www.ic.sunysb.edu/Class/phy141md/lib/exe/fetch.php?media=phy141:lectures:trussbrid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315200" cy="3200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5181600"/>
            <a:ext cx="205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http://www.teachersdomain.org/asset/phy03_vid_bbtrussanim/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4724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Compression along outside of frame/triangles</a:t>
            </a:r>
          </a:p>
          <a:p>
            <a:pPr algn="ctr">
              <a:buFont typeface="Wingdings" pitchFamily="2" charset="2"/>
              <a:buChar char="Ø"/>
            </a:pPr>
            <a:endParaRPr lang="en-US" sz="2400" dirty="0" smtClean="0">
              <a:latin typeface="Candara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Tension on the inside of triangles/frame and along deck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600326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pperplate Gothic Bold" pitchFamily="34" charset="0"/>
              </a:rPr>
              <a:t>Suspension Bridge</a:t>
            </a:r>
            <a:endParaRPr lang="en-US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Uses cables suspended from tall towers to hold up the deck and distribute the load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4" name="Picture 3" descr="http://rookery.s3.amazonaws.com/1122000/1122415_4835_625x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</p:spPr>
      </p:pic>
      <p:pic>
        <p:nvPicPr>
          <p:cNvPr id="31746" name="Picture 2" descr="http://upload.wikimedia.org/wikipedia/commons/thumb/0/0c/GoldenGateBridge-001.jpg/250px-GoldenGateBridge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tronghold-knights.com/site/album/album21/bridge_anchorage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1219200"/>
            <a:ext cx="44196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pperplate Gothic Bold" pitchFamily="34" charset="0"/>
              </a:rPr>
              <a:t>Suspension Bridge</a:t>
            </a:r>
          </a:p>
          <a:p>
            <a:pPr algn="ctr"/>
            <a:r>
              <a:rPr lang="en-US" sz="2800" dirty="0" smtClean="0">
                <a:latin typeface="Copperplate Gothic Bold" pitchFamily="34" charset="0"/>
              </a:rPr>
              <a:t>Compression and Tension</a:t>
            </a:r>
            <a:endParaRPr lang="en-US" sz="2800" dirty="0">
              <a:latin typeface="Copperplate Goth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7338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dirty="0" smtClean="0">
                <a:latin typeface="Candara" pitchFamily="34" charset="0"/>
              </a:rPr>
              <a:t>Cables under tension</a:t>
            </a:r>
            <a:r>
              <a:rPr lang="en-US" sz="3200" dirty="0" smtClean="0"/>
              <a:t> and are stretched from the weight of the bridge and its traffic </a:t>
            </a:r>
            <a:endParaRPr lang="en-US" sz="3200" dirty="0" smtClean="0">
              <a:latin typeface="Candara" pitchFamily="34" charset="0"/>
            </a:endParaRPr>
          </a:p>
          <a:p>
            <a:pPr algn="ctr"/>
            <a:endParaRPr lang="en-US" sz="3200" dirty="0" smtClean="0">
              <a:latin typeface="Candara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3200" dirty="0" smtClean="0">
                <a:latin typeface="Candara" pitchFamily="34" charset="0"/>
              </a:rPr>
              <a:t>Towers under compression from load crossing bridge/deck</a:t>
            </a:r>
            <a:endParaRPr lang="en-US" sz="3200" dirty="0">
              <a:latin typeface="Candara" pitchFamily="34" charset="0"/>
            </a:endParaRPr>
          </a:p>
        </p:txBody>
      </p:sp>
      <p:pic>
        <p:nvPicPr>
          <p:cNvPr id="3074" name="Picture 2" descr="http://www.carondelet.pvt.k12.ca.us/Family/Math/03210/img/compress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43000"/>
            <a:ext cx="3429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257800" cy="1143000"/>
          </a:xfrm>
        </p:spPr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Experiments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295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Scientists build model bridges to conduct controlled tests to see how they will withstand various stresses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33794" name="Picture 2" descr="http://chzscience.files.wordpress.com/2012/01/funny-science-news-experiments-memes-tis-for-the-glamour-that-i-sci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8305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C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Bridge Failure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3" name="Picture 2" descr="http://lh4.ggpht.com/_2VEaTPMR9yw/SpATpIl71TI/AAAAAAAAAXI/nM3saAEVRgI/bridge_fail%5B2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67000"/>
            <a:ext cx="4876800" cy="3912181"/>
          </a:xfrm>
          <a:prstGeom prst="rect">
            <a:avLst/>
          </a:prstGeom>
          <a:noFill/>
        </p:spPr>
      </p:pic>
      <p:pic>
        <p:nvPicPr>
          <p:cNvPr id="4" name="Picture 2" descr="http://grdurand.com/blogger/uploaded_images/mn_bridge_collaps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667000"/>
            <a:ext cx="35814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066800"/>
            <a:ext cx="8305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Faulty parts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Not used in way was designed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Poorly designed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6" name="Picture 12" descr="http://www.smashinglists.com/wp-content/uploads/2010/11/Helix-Bridge-Singap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95783" cy="3124200"/>
          </a:xfrm>
          <a:prstGeom prst="rect">
            <a:avLst/>
          </a:prstGeom>
          <a:noFill/>
        </p:spPr>
      </p:pic>
      <p:pic>
        <p:nvPicPr>
          <p:cNvPr id="31758" name="Picture 14" descr="http://www.wtfevents.com/wp-content/gallery/helix-bridge/helix-brid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1" y="0"/>
            <a:ext cx="4648200" cy="3200400"/>
          </a:xfrm>
          <a:prstGeom prst="rect">
            <a:avLst/>
          </a:prstGeom>
          <a:noFill/>
        </p:spPr>
      </p:pic>
      <p:pic>
        <p:nvPicPr>
          <p:cNvPr id="31760" name="Picture 16" descr="http://upload.wikimedia.org/wikipedia/commons/thumb/5/50/Double-Helix-Bridge.jpg/300px-Double-Helix-Bri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25514"/>
            <a:ext cx="4495800" cy="3832486"/>
          </a:xfrm>
          <a:prstGeom prst="rect">
            <a:avLst/>
          </a:prstGeom>
          <a:noFill/>
        </p:spPr>
      </p:pic>
      <p:pic>
        <p:nvPicPr>
          <p:cNvPr id="31762" name="Picture 18" descr="http://justapieceofme.files.wordpress.com/2011/03/helix-bridg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124200"/>
            <a:ext cx="46482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533400"/>
            <a:ext cx="4800600" cy="8382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itchFamily="34" charset="0"/>
              </a:rPr>
              <a:t>What is a bridge?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5410200" cy="32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rgbClr val="00B0F0"/>
                </a:solidFill>
                <a:latin typeface="Candara" pitchFamily="34" charset="0"/>
              </a:rPr>
              <a:t> A bridge is an elevated structure designed to support the movement of objects over a span</a:t>
            </a:r>
            <a:endParaRPr lang="en-US" sz="2000" dirty="0">
              <a:solidFill>
                <a:srgbClr val="00B0F0"/>
              </a:solidFill>
              <a:latin typeface="Candara" pitchFamily="34" charset="0"/>
            </a:endParaRPr>
          </a:p>
        </p:txBody>
      </p:sp>
      <p:pic>
        <p:nvPicPr>
          <p:cNvPr id="12294" name="Picture 6" descr="bridge_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</p:spPr>
      </p:pic>
      <p:pic>
        <p:nvPicPr>
          <p:cNvPr id="18434" name="Picture 2" descr="World's Top 10 Strange Loo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4762500" cy="27432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3200400" y="1219200"/>
            <a:ext cx="274320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Bridges are made of steel and pure awesomeness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ong.visitkorea.or.kr/cms/resource/67/970067_image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352800"/>
          </a:xfrm>
          <a:prstGeom prst="rect">
            <a:avLst/>
          </a:prstGeom>
          <a:noFill/>
        </p:spPr>
      </p:pic>
      <p:pic>
        <p:nvPicPr>
          <p:cNvPr id="1030" name="Picture 6" descr="http://truthmafia.com/wp-content/uploads/2012/01/3912970640_23c6a4a7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3352800"/>
          </a:xfrm>
          <a:prstGeom prst="rect">
            <a:avLst/>
          </a:prstGeom>
          <a:noFill/>
        </p:spPr>
      </p:pic>
      <p:pic>
        <p:nvPicPr>
          <p:cNvPr id="1032" name="Picture 8" descr="http://4.bp.blogspot.com/-2C3tAe6_K0w/TxG-iJYUGeI/AAAAAAAAA9k/PRbICO8uwwo/s1600/banpo-bridge+%25281%2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5"/>
            <a:ext cx="9144000" cy="3571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15200" y="304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South Korea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3.bp.blogspot.com/-SIFyCMmy39c/TuEzaRnv-jI/AAAAAAAAAbs/7iBHcg3fqnI/s1600/163396_475373225921_80884360921_5952611_213033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</p:spPr>
      </p:pic>
      <p:pic>
        <p:nvPicPr>
          <p:cNvPr id="33798" name="Picture 6" descr="http://www.oddee.com/_media/imgs/articles/a261_mill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8479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2200" y="2057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FRANCE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.ezinemark.com/imagemanager1/files/2010/2/22/bridge/Henderson-Waves-Singap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52825"/>
          </a:xfrm>
          <a:prstGeom prst="rect">
            <a:avLst/>
          </a:prstGeom>
          <a:noFill/>
        </p:spPr>
      </p:pic>
      <p:pic>
        <p:nvPicPr>
          <p:cNvPr id="34820" name="Picture 4" descr="http://1.bp.blogspot.com/-eOJu4RmnawI/TxfQ2BiqhRI/AAAAAAAABCE/_PfkZDIHoos/s1600/HendersonWaves-Singapore-externalview-20090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34200" y="228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Singapore Pedestrian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oddee.com/_media/imgs/articles/a261_rol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438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0" y="99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UK ROLLING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74" name="Picture 210" descr="http://www.oddee.com/_media/imgs/articles/a261_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" name="TextBox 173"/>
          <p:cNvSpPr txBox="1"/>
          <p:nvPr/>
        </p:nvSpPr>
        <p:spPr>
          <a:xfrm>
            <a:off x="228600" y="5257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GERMANY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arm5.staticflickr.com/4036/4278423138_b08cff5887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3457576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en/5/59/Khaju_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4672475" cy="3581400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en/archive/0/04/20061210145640!Es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352800"/>
            <a:ext cx="4648200" cy="3505200"/>
          </a:xfrm>
          <a:prstGeom prst="rect">
            <a:avLst/>
          </a:prstGeom>
          <a:noFill/>
        </p:spPr>
      </p:pic>
      <p:pic>
        <p:nvPicPr>
          <p:cNvPr id="1034" name="Picture 10" descr="http://www.worldofstock.com/slides/AOB45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0"/>
            <a:ext cx="4343400" cy="33527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3352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IRAN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uente del Alami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00600" cy="4314826"/>
          </a:xfrm>
          <a:prstGeom prst="rect">
            <a:avLst/>
          </a:prstGeom>
          <a:noFill/>
        </p:spPr>
      </p:pic>
      <p:pic>
        <p:nvPicPr>
          <p:cNvPr id="38916" name="Picture 4" descr="http://0.tqn.com/d/architecture/1/0/9/x/Alamillo-Bridge-dv573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6070"/>
            <a:ext cx="9144000" cy="31519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15167" y="1447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SPAIN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_mIcB6RYYg8/TJPuDl-nUYI/AAAAAAAAD6M/esg8EBpUUbg/s1600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77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86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ddee.com/_media/imgs/articles/a261_vecch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402283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529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8QvhRyaynUY/TcUA7fPz1UI/AAAAAAAABmI/pMlA_BYOjEk/s1600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620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5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lt;center&gt;Amazing Bridges of the World&lt;/center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3962400" cy="304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" y="5486400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Designed by Leonardo da Vinci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Bike Bridge, Norway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5257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The world’s first bridge to use a tilting mechanism to open, forming a gateway for ships to pass. Pedestrian Bridge, England</a:t>
            </a:r>
            <a:endParaRPr 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810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Bridge design depends on the function of the bridge and the nature of the terrain where it is constructed.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www.womansday.com/cm/womansday/images/RT/08-Gateshead-Millenium-Bridg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3810000" cy="2804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1.trekearth.com/photos/35718/glenfinnan_viaduct_tr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00800" cy="4343400"/>
          </a:xfrm>
          <a:prstGeom prst="rect">
            <a:avLst/>
          </a:prstGeom>
          <a:noFill/>
        </p:spPr>
      </p:pic>
      <p:pic>
        <p:nvPicPr>
          <p:cNvPr id="39940" name="Picture 4" descr="http://www.wallcoo.net/nature/HD_Best%20of%20nature%201920x1200/images/Win7_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5228" y="3581400"/>
            <a:ext cx="5248772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34200" y="685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Glennfinnan</a:t>
            </a:r>
            <a:r>
              <a:rPr lang="en-US" dirty="0" smtClean="0"/>
              <a:t> Viaduct Scotland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arm5.staticflickr.com/4151/5082568636_a06ba0db7c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4693920"/>
          </a:xfrm>
          <a:prstGeom prst="rect">
            <a:avLst/>
          </a:prstGeom>
          <a:noFill/>
        </p:spPr>
      </p:pic>
      <p:pic>
        <p:nvPicPr>
          <p:cNvPr id="40964" name="Picture 4" descr="http://cnninewsstream.files.wordpress.com/2011/07/glenfinnan-viaduct-courtesy-of-scottish-viewpoint-visitscot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338922"/>
            <a:ext cx="4495800" cy="3519078"/>
          </a:xfrm>
          <a:prstGeom prst="rect">
            <a:avLst/>
          </a:prstGeom>
          <a:noFill/>
        </p:spPr>
      </p:pic>
      <p:pic>
        <p:nvPicPr>
          <p:cNvPr id="40966" name="Picture 6" descr="http://t0.gstatic.com/images?q=tbn:ANd9GcQyj0gJWCX1Iduf3u_Dv5hUTqd6O-ouEUheLlXj8lwFAVquof1s0y2K_xw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9958" y="0"/>
            <a:ext cx="3764042" cy="3429000"/>
          </a:xfrm>
          <a:prstGeom prst="rect">
            <a:avLst/>
          </a:prstGeom>
          <a:noFill/>
        </p:spPr>
      </p:pic>
      <p:pic>
        <p:nvPicPr>
          <p:cNvPr id="40968" name="Picture 8" descr="http://images3.wikia.nocookie.net/__cb20110529025320/harrypotter/images/b/bf/Hogwarts-express-tr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6071"/>
            <a:ext cx="4648200" cy="2891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itchFamily="34" charset="0"/>
              </a:rPr>
              <a:t>First Bridges-Natural Bridges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16386" name="Picture 2" descr="http://www.nationalparkstraveler.com/files/storyphotos/NABR.jpg?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4422320" cy="4571999"/>
          </a:xfrm>
          <a:prstGeom prst="rect">
            <a:avLst/>
          </a:prstGeom>
          <a:noFill/>
        </p:spPr>
      </p:pic>
      <p:pic>
        <p:nvPicPr>
          <p:cNvPr id="16388" name="Picture 4" descr="Rainbow Bri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952875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latin typeface="Candara" pitchFamily="34" charset="0"/>
              </a:rPr>
              <a:t>The greatest bridge builders were in ancient Rome!</a:t>
            </a:r>
            <a:endParaRPr lang="en-US" sz="3200" b="1" dirty="0">
              <a:latin typeface="Candara" pitchFamily="34" charset="0"/>
            </a:endParaRPr>
          </a:p>
        </p:txBody>
      </p:sp>
      <p:sp>
        <p:nvSpPr>
          <p:cNvPr id="17410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GwAAAgMBAQEAAAAAAAAAAAAAAwQCBQYAAQf/xAA9EAACAQMDAgQDBgUDAwQDAAABAgMEESEAEjEFQRMiUWEGcYEUMpGhsfAjQsHR4RVS8QczYhYkQ5JygrL/xAAaAQACAwEBAAAAAAAAAAAAAAADBQECBAAG/8QAJREAAgICAgICAwEBAQAAAAAAAAECEQMEEiExQQVREyIjMxRh/9oADAMBAAIRAxEAPwD5ao0RRjXKo0VV16BIVNkQuiKupBdEVRqyRVkANEVdTVNTC6sVIKmpquiBPbRET21xDIBdS28YB+eiCPOpbMX1S6Vs5W3SBqtxj8tehdOUdBVvWVJqgI4IxdDYguT6YOL2+hB17U0xp5BG9rtfaAb3A1nx7mKcuKfZpyaeWEebXQnsHrr3bi+j0Rp5uoijmk8NsBiACLkYGTzq1r+kHp8kklTHIIA21DFd5Gt7KDfHNrAark3sOOXFsnHpZZx5Io9mvNotq0Tpc8jgxJI0dwBKVsM988j34xq2TpECvLwsSixLA7g1xdQTx8/cW9NUzfI4cdd3ZfFoZcl+qMntxrwrY51aNTwGrWCNZmDSWsSoKrexJNiDm/z9tQr6BqSR0P8AERDYsBbOePXg/hq+LdxZOk+ymTTy4+6Ktl0Nl02Uza2oFD6a2GX2KFNRK6ZK6gy21xIsRobA6ZK6G664mxZtDI0dxobKdQSgB1AjRmXUCuh0ETGkj9tHSI240RAo0QOBhRq6B2DEJHOpbbank86kEuM6sirPFXRFTvr0JoqrriCKr7aIq+2pBDe2NEC2HBOobOIBQOdFiimkqIkgVSSw33IFl7/00aCneVgqblPJYiwtexz63I010zrHSavqsNDR1BeUFVv4flIzusx5H63OlG7vcE4QVsaaWmpNTky8rKcUtLvbxBErh33OfKAb3sbi2PbVf1Kn8KlmWRt03lUK2bebj9+mrvrMxjhSjZLLOHLM3BAF7fIi4+XPNtVLpTQrD0+YSs9WxaJTOSpcX8oOMG9uPmR389r5OM1N+h/nx84OIT4e+H4i6VM0CmdZFd2UjJAGLZAte+PXtfVD8cfG81F1c0vw/KkRpXO+oUBg7Ai6ri20Fcnv+upFU8FXMrIYYIIHcMz2VHsLc2BYEjj051gOu/DFRH1qnWYFoZyA0iCxWwu49u4x6aPrt5cn7ezNsxePH+vo8pKvr3Xk+01/VamKDdZIovIDb/aosoH7zr6Z0moSt+G5Fks0qXikdyLt/MCxAF8c/PjWQWPaqhVCqoAAHAHFh+GrHpa1TpLFFVS09KSN3hKCWazWHrkC2PTTXb1oY9e67Qr1dieTPXoE8QMsEjgI5lUAgYtc4sO1yP8AHZaqUUqVksMcskUUO9SG2gAEFrCxJNr9x+GrKWnYiDwz/C8QYuLMbmxve3I5PqPfTccCiaqM48H+GBdhZRyD3vyR699KFOuxy430ZPoNN/qlPXOZHmlC7okjUXW1uQOxsR7X0u68Hm57Z1cVfSp6UCTpgjJaNg6qLqV3C1rg2yeCQcX4xqopY5w0sczK+y2RyPpz+X6jTn4/ct8JMT72okucUCdccaGyadMdxft20Nk06FAkyaGyacZNDdNSSIuntobLp1k0Fk1BYUZNCYabZbaEyX1BIygJGiouNeINHjW41JU8VToqrqSpogXXEEVXRUTXoXRY11zZDOVO9hryoSQU0hi279psWNgPfTKodQeSMyfZwbsWAOMWN8X+nfWfYyrHBthcGJ5JpIU6tFXUHwskLhmra1QJJDjatixA/wDqB251nvgOCST4qoWGFhfxGubYAta/1A+utqeoy9R6jEW6YskVGtwDNZ2BIuxU9iRa17830H4X6clJ8XdQZYWjVrSKhiK+GpY3X0uMCw59debU21JP6PQvHXFo0PWrnq1CXnEdOhIfem4HcCLkfL1xk86ZhP2eWRlZXSJNu1FwwJt68WB/HvrqyhE8rSmaSIFgoReCzf7h/MOB2+ehwP8AZZvAEYSnZjtLte1iTYG9zfcTttjPyKlStDVrtFdXNBHQ11fVeA7uRErygsNpYDyk+t7XsB+mhS07UqRQRy74CviBbYVibHb7fe7ngjVhWyTJSReG7PMJizsUPlW5JINrEmwx7/LSlfX0SPHA00Zm2hyqDzNuUG5vf09bfXTD49pZYtmHeUnhlQqIySBa476seiCHfOzKGMW25H8tzx6cD8rap26jBIqIqyeJKrbF28kdvfI078JUtTRxua0pGslQjRRxssjNsBBHPIJvjPl9MabfI7MZY3CLFGhrzjlUpIs6KnYRtDKqiSKTLqmwEGxNrX9/y51biiUvM4tkE3zwSODfPbQ6JJBDZtkiq+4soO0HAAAPuD29DjWY+N/jtujVMtD0oQtXICsk+3csOOAL2LW9bgaRxhKfSHEp8ey1eBVFc5/iCNLi8XGRxjHP7sbUjq9RXyVtOgLbdkigC4B5Yd7k7sD199Y2hl+KesrMqV1U1NUttmaSUiNreo7gXOANavoCVtLuTqbwO5sI5IrjAU84Ht+eL51sjq5IR5Iz/wDTjlLixyOjFTTXkSOnlVd4QsNzL8gT6jv376qJI2U7WUhhzcWP4dtXdZOGE06TfZ//AJAy+Vr/AHicA5BubZ/DVdTQVdQrz1MqvEhBlJ27kXubm18W7e1hrbp/IOCrJ4M238ep9w8leyaCy6fkjAuFZWA7qwP6aXdbaeQmpxUo+BLKLjJp+RRk0F004yaG6auQIsuhEZ046aA651xIwi6Oq41FF0eNRrrIPEXOjovrr1Ez/nRljzqLOPBHcaKkeOM9tTRNFtsQtmwFzjVJSpWclfRGFVaoSESL4rHCki/PNteVtHMtcsZDO9oQLKQb2c2H46Rjglpqat6l4LnqMilKaMkNtza4xyApuPTHbVL8DdRmi+J1euqvLOJGlaofBfY5ViW73JH/AO300h287y2l4Q71MP4qb9m26dTfY2kmij2GOJC4DBAAL3Jsb5uPwGvOmyP/AOpZ0RWKmFXUMPMLLexv/fvf11XV81R/6rhhacU0JjVnscKls7rcm5wTfTfw9BHF8Sh1mnaLa1vFS+4drADPztfnSruKcv8AwaP9mkWfV+lz19JJB4ktKZFY+IXuQbgi44A9eMX+pKGdn6PSSU7vM8xQ73kLs11LXJ5JuuR6A6f68xmoJKSITFpo5FHhoeTGSPmfMLe59rjNUEM1PQUtLHC2yJMTR3jMl7qbWJ/3ZOc9+b5sceWPs0OX7I0dFQmtooxOxdg52eH5QCp9eTm/Jt7AjVdP0SPqfUxVdSdXigAQRwABjgjLAbrA37+nHGrrpUUFPQSRUFOscTMdzq1wx8tzcnJPr7Z0Lp6l7iRGKAsLXtgsTzjka6EnG6KSXJ9lXN03ptLWEJTCAgKvigk38x7Z5sbnnHbTkawTRxFqIRxB7puXxAf/ACCi4Bvm1xb19a3qDl6os5JYsRZODb/Pz1Y9JiTwY5XDylWuNxuOANoXix5783xo05UVUS13eHTSskZBQssblcEYscYwc/T8fjtR0Jq34iMN2Wmk/jNJe5ROWufW/wCG4e41vZelxxdVgnlnqKqoZmIaeVn2GxsAB5RtJvbN8505LQGqqJqibc8h8jH74Zccgmw4yP10XDkWOS+gOTG5xZl16tQ01IyUyARwpaNVsAwFrAH5n8vfS7dUml2rFHGxkRmCk5Bzb6Y51e9U+EIZ6CampooaRxIx3Za+24Fzz3HH/KlF8Pv06mlaUiepKbVKZCrgHPbObnWx/ISar0ZFoQi7KmfqNVUR7JN8fiDaAszSCRbcXvj0vbuba0HQYAelMahd+zcTESVLHvuI4ybj0+Y0ienOYXWWRm3AXdn3FgDxgkgg5zbFs6d6dWeBS1Us5ligRWZ2GEWx57WJ5wO3Osjla6NjhXZXxURao6h4RQJEqP4cdORyOSeALLjNjfQJEtcDj19ddTdaouo1vh00dp1R1xDtBS97kbjY37Ed+c6Ykj+f116L4+UvxfsIN9R/JaEHXQmXTrppZ1zpgmYRR10Blzpt10BxnU2SHjA0xGB6ahGgIuDo6Ke2qWTQVBjjRo1vnUUBtxo6LgW1DZ1ElXQquR1QQwqxkkGCDi11B/X9dFkkSCNpJDZVBJsLk+wGowK3UKkbVIWIqVN7XN/f+2sW5mWPG17NepgeSd+kE+HppnqqhxFAybdsfjT7NwuRwFaxv9D69tUFPTpN8dotNAn2eRncB1EiR3BPIti49iL+w1eRz0qSJTrGC0caMS2By4ufTgc+mrSgpTT9YV73lc3cgbCpCn8rkk3/AAxrzsslWP1BNIVqunrN1GWsSPbMoSEpJ94cCwxYdtH+HoFTrhAlClI2VibWKjAXPyvp9KUlHEaBWjluV2HJybgG/JJtz/ZSq6fT1tV4MnUKmnnjW7mnbceBg3BHJvyO4xoDlcaYbj3aLWsmM88awpYRtfDbQvlYYa3Ofy+eqqWspIYmhaWMzbA8pWpG5GBA2ruJtgXxcZ0SL4Uo41cVEFTLFYMPtNSxDY7m4BN/UaKvwr0R4HB6d00brEqQe9xhgbgf/joUZY0qtlnZb9KkUwF0c2cgjcbk/Xvwfw9teTwxwxvIrbl3bbhsEW7/ACNxb9NA6f06HpccUFMipDtK23hmBJGBcXtc/sWtU/F/xjR9EjNPFL9przbehH/b92bsfQfX59jg5tqBE5KLtnv2DyyTK17swGb3579+2fnzqz6OsC05Z0R2K2bt3Hb+vtrI/DnXurdWWo8LpU8UErG00c21ALm4IYANa54HPNudaihoFp0AjJYFTffkmw4JPPIv35yNHzY5Y1cimPLDI2kws6zM0V22qCuWJIHsLYNjz7D21GuqXjJi37WGdqHzWzr2qQo8ZaORRIyM8iAEq1uW4vYi/wDjGvlvxJ12t6n1uZOjJNEj7o0WEWkkHLBrHk5JAwPxOoxYnlqiMmRY+2fQ45DIJIUDuSwUh7bjf2+t+/54WKRrQRSgl4ZJhuWKENcEbrc2AOe3bv3zXTPgArHHN1WumNRyYYLDYcYLnk47D6+ulnpzQdMSioEP2dTiPxGO29hgm5Ppzi+PTWyfx84R5mbHvwnLhRBKSD7TcO3hptUhWVWUbTYFce+ccc9tB3ND0yqUweM7Nt2M4ACfzXJsPy9vfU+nKaKnSaRUEiC7WQlzkixC9/nf07W0AvUzVLpLA4iUkjc92UjgWFrdj8/nrJbuzbXRVfD3T6aihfY6CpkH8W7X22ubD5AZ5/Iabeop1IUzx3zhcnGOBnkaJ1SDbUgx0/8ABaIW3R33MQRk4JsVI83t6jSbx1TTwoVSJiAFLKlj6XFrfjnTbHvTjClQqyaMJTbdkxNDK5SKRWYC9h6fXQZB7adp6R46CZ2lRliszW+6t73ye1h+R0m80LbvCkWTbg7DcfjxbTPBtRlC5PsW59aUJ1FdCsg0Fhc8acdCD5gRfNiM20u4W/OtampK0ZnFp0xhI2NwOdO0sEkirtXBPJ0GnbzMSLn/AJ1ZrMWKYzbQubDcEGjpFj++b9ra8aNA/O1NEZ2Meca6LZJyubHvqvOuyXCys6hKgi8NWXfdSxtewDC/9NUcvWqyi65RRpGppt4SQbbiQk2JzexF+3FvfU6WqkPUJKeKnAppopWMrrgygeJe/H8uBq+r+h1s/SadaiWlaMQrNG6wlH37sjdu4ALdv5uDYHSPZzqWS2OdbCowpeTqeKMV0qkMGUgl9p3YUseOO+dXEVSj1sMnguyhW2kWO4WIBDXF+f19LaxvxTBP/p8tNQQSKsQBnOTZFUKQO5zk/LIGmv8ApQ8sqVUdQf8A2sI8m4gAM/I9DgXsfbWHJjuDnZrjPjNQG/i/4ik6MkSLEhqJGaREXcq7eLsMehFsHPtpv/p3X/691CsrJY1jkWn2SqgJuxIsb+mDjSnxp0ZesVNVLFCzzRRqYnWFtrhQNy7rlb8mxAyeTfVj/wBMuk00XQ/EswmqJDMWUspEauUQE+5Vjz31ElB4HXkq3JZf/DXVlEruHlLBsnLsy8qfu3PoL41CprKaJJI3khj8yKxcgZI7jn8R30epMkVndy6brErHc3Jtg7gBpVqqoIYRySBbDLL5SO4Fvrf+ul9GhAq2uMdK88UYcxE7VR7FmUfdAuDyQP6a+WQfDFRXfFv2bqZkAfdPOwazHF2sT6sQPr7a+h1fU6xHKnoNXPDHKAzKE3NnFl7j3v8Aho3Ra2hrq170tXDMAxUTUzLg23HdxyoHPy41u0bjNKgG2v5tjKxJEqxRoERAFRVWwVQMAD01KnMKzgzuNzrtVZJDY/Qm37Gn3p4fKQbC3bVN1f4ZpOp1W81tRA0qAEDaw8vJyMcjF+x02+Q4vDTFmlFxy2M1RjmqxGkqbjGR4Phg3LKdt8+vY8/hrK0vQDQfGQqwoCzUjSLs43eVWHrfJPz1dH4OpxUrInUOpJMzbjIj7QGGQVUg9z3xqUHTq+lrYxN1X7VTFTIENOolvcjLL278XNhxwV+mkssUmbdp3iYdlOSeTzpWqkSnjaR22IBbd79uNWMkTKFxzoj0oNHLdU80Lqbre4Km40/ySSxsS4oPmjDw9YpJamKjWpTdK5C7G+eMjn2+mLa0U9L4oSqdHCyRC5FiQ2Lm3f8AAaqzQwPSwvS01MskYY3jp7HkDHobGwydXwZ5KCKIIjhbAMRYjNjccgg3+nzx5ifHl0emjaXZRdUohukZ13P5WMrHYCwGSWNweNVMcYkljKKRsiUFGaxf7wsMfrjWgqYJ5ELlwCFLZHc9sdzb9NVMfT6iZy8KpIBCC9+dtyTz+mfy0fFLqmCyxflHjTJWUNRSGJooJUAcbyTYZwe2R27fXVb4ElJTxCkqniWNV8pbDDdex97/AND21YmnaFG8VvMxJFskC5F8gdvnzoD0ypEj2IEpKjcck/oe+Plzq1laXsSlqmijuo8UFeWsGHOLDix7d8aFUVdKqbwkh7eQg5/Z9/66FXzhX8JY/wCFkFr3Isewx+elbEuDA67VFyzqM9r/AFx+OtWPYyJUmZcmCEn2i3iew03DPtte/wAtZL/U62FbyQFTnbvW278fx0/TdWkEXiTU0mB5ghBsbC3Gef8A+tNFsw+xZ+KRqBVFlt241FqiKJR4jWDGwI9OT+Qa/tfVFH1ylCkssoTgtsNvlfjvroa5pa7/AN7URwRBURkDnaGfJPr90845+eq5diCj15LYsUnLstfhiooq6hdZVnkqaZHO2Ri0ZNiLgE/eFyb4/LQ4OqdW6jUSUMsiMkbr4jbDgBsKDa9j6n0OidIqqJaMUZmiMhgchNys1wRfJODnA5wcernS1IqKhwjAl03nOTfuO5+vr76RSru0Oou6SZGkq6yV6gz9JqI5n/hsGnTdknszbj97tpTp/QJKn/Ulikn6bSx1O6NW2EkleL5ItxuBINxjBvrOlELNWL4scnmYg2CC1sDHHpj0HfS3SpGcSvTFVl+0sUk8AEW28G2fT52zofOlKkElG2rC0PSplYsnV62BIQBd543Sxxc71OMnGPTvrvhfp56dQGMHdK8sku5STGhOPKAAFW3bOdW0sxWnRXQAI/McbMbWJ7A2N/1Gk6Hc1MjkBlKDdvJuDi35Xv30OLbxTshr+kRqpk2TJKwG9cLIVsNp5/mx9fb5kEs00ieIkYISzxuu1ivINvmPfhtBra6RKkUkElG8pQt4XjEFlwPuAZAIOdAXqSeDEyiOQu4sqkEWA4te9/fj9dZeLVGlUXB3ESRIBu24Oy4x2tu54/z3K0rq7JIVsFWyi/l+d++Tx66UEvjRyoYonDLZvMSW9vQ8flpGs6tS0cTvcNMCWZA/cDAt2OD9OfbXodZk2ZdxXjZc+JfFjzpiDcykhiGW67sEC9v7Htr5vW/G/hykQU6lV22dsehN/pfWw+FevUXVaesq4CaeKnl2Ay2uRtQk44HmA50z3pxlhdC7WjKOTstq4kbwjWNsEKPkbYOfx0lLOXrZXYhQqDaLEG3v9dArKykf7RJAaZ9qgSllB4/3Hm3H46hVEx1LDbEthtPhyE8E39gPlrFo/wCyNm1/ixp5tx+WhST+RsgYPPGlBKb4+ePTQJ66GnsZZo4yePEYLn66fyS40J4v9kewqxRYh4avuKgeAWwbixswzb31cpcUUe5gSDawUDI7W+X77ao+lTqypsDKoe5LOLkXFz6/jqXW1qJaG3T5njYnzMYi5fcCLA5F7gH1Htrykm+VWemSsofin4y6dQRmiip2mqluWsdqi/Zie/BtbnnXvROrVk8azT9FniicXDfaFLEdiAQDn1GeLazXwn0mKKon6hXYkgcpGHIFmzdiD6cC/e+tRJ1CnsT9phxi/iDT3BpY3C2Js25NSaQ48kc1cHDAERk3ZbAc3x2Prj8dZqpqBT3G0SGRyyeKxYx2IAte/r/xo83WIJHaKn/iO62LBbY+ZtfSHU3RjDZABt3KBYbhf2979u2sWTF+LI4m7HlWTGpIhVeGUxs3HzeoAI/50k9S8MPmjLsxP3RY3vcjGP37am8rOzBlAAVTe5Gfl++dKVc5+yk+FsAIGGOPf63410F2RN9AUgpFCyUviQsArET4xj7trng3uePfRkrBJCEqPBdHButyNp9R8to550CromqZ3fdHApt/DZw7iygWsPl7frodTSGngEiGR44x5mZLbb9xn1PrrW/Jg7oBLUCNY2QASBr324Hpj88+vGvHqpJ53kkmZnd7ksdu497gewtbSyh5AoDYBJu5xn0Pbj89RiDFSypvubluSNdRQKGYB23BsHcRkjOL49f01sfgzrFZJ1rwSPGjqCGmCjC2zuwfLn2/XWNpmR5AsYkAU3te4GfX621qvgyGZviCmqYVUQQB5JXKbdyqLsBixNiPx7aHkS4sJilLmqN9S+JL0xy5CPa1phc3JOCvbt+XvoXwrMs/2yVkjWTxnW7AEEegsbf359dQopqI09YJXRY1hUxqFANiCxt7EE/u51VfD7RMtoy7MZlaQIVAvuKgfhbj/dpfX6saXbRqeoQOenzxpKo8QMTvQMAlrEWuLjPrfS9FIDQQKkW5ABhGSyeUAYJHsBb8tM7xLSzPO+wL/Osqm4Av2uP5r2+V9VHTBWN06OKpQq5clf4IICeXapNwQMntb+lE/wCUkWr+sTxuqTDr8PTHo0MMkRmaVSrG4W2b2tkjvbOOdPicLSgFXFmI2mQEBWt2Bt6f41V1PTayPqUPUIIPEiX+GbxNxtIJtfI4+dha+npxUeAP+8iK9yTRqCq2zbd/zgfPQ5pdUEh02H8rKpWJXUMFSVnUkgf+Qu1xa2RnWZ+NqtkpmDhY3ewJchQL4tY+a2c2GPz1o66VGIEgYKJbhI41YKL5JzewOL89vfWC+MakwGnWRFszNhQyEqCMG5II7cY0bUX7gdr/ADKFDvwpZfDG0Dbbv6X583fX0n/pNJAaGpET7L1GE23YnYlwbjjt6flr5LG26db8jCi4x6c/u2vqX/SudFoauDw57PPfeMcIuDtxnWzYX6MwYO5mw6hUpURslNLGpJUAsDZb4vbvwfxvrKfEtfUUc0L7Ssz5ex2kmwvewPGbfW+tH1CqZ5ItgqWVkDNlrgbiLAE+47Y+Y1j/AI0laevidDYkbmXC5IGDf6dz9NZ9X/RGrYX8mUlR1GsqJLvLOBe4/iE7c8dtKO8zAsUJLDJLKSR+vb8tBnlWNyisLo4uBbnHc/PRTvzsDNcH2/f/ABps8liaMe0bl1rIaOafp0JllVtyI04UK5INhc5tc3zm2qai6t8TNWeFNRQziSIN4Jnj3MtwLrc+9vr8taijbwRIxmCSMCyDbkWJHr9O3Gqzp0EcPVWkC7RtcXAAx2Pf599JU0uSasftN00zG/EE5PWamSTp1TSTSPvlhlKnYx4sBbBFjnVb4o2YOQPu7gv99WnxVsbrtTfJut9uf5R2+mqkIpW7tk42jkC9vz04xS/mhJmj/RnjTzI4amUIWuCW2vjnGP66aoameVj40iODgbRtKnONKxbWkRXY3YnF+/y49NOtTqio6jYpLCwHA9r5+v7IczTdGnXTSDyRszyshFlC3JI5t/nVV1KZI47KwLlrEZ4v76s22lG8m4n7vp+H11nuqljVWJNlA59dDxrsPldRNPJQ0I8dvsIllkJKPdiBe/IJAHbUo445IRG1O8gAtZnY5Nj2I731FGQvaUEMCRe4b17cf50zHHyqTBluLZFjx29dUcpfZZOP0VlV02CGCxpVWNSGbzrvI/8AG+Tf/b8tVPW4fAqDHSgGJkUrscOeBjH4/XWvUmN22rJYclGBtf8Arpla8YVvFZWuQWc3Jv8APGNcsrj5REsMJ9row1N06WqnEEMZ3nO7hdu2/NsHGt58GjqFPvWvasWMJsghqWchQc+UFbX7H9NEiqoTLtRJGVjYlwAL9rn999Mx1FOLLseynkA2Pci/y1XJmclVE48Kg7sfWCpid7U0h8RCm0yKp3FQoZvkc3GM+mNL9E+Heo0fUZppKylihe58FlEjKbjaxwLm1/TjR4anw5DIkk0gW5KXIFs9ibXyB2/TRGr3lYKaY7Yr7WkUDnBuCbnGsqlNKkjU+D7bGZOj9TdGjh6pThDlkttHcWsB7DnVhDQ1rTI1VUxuY4yBJcvbB4uCbW7e2qgdSm3LGyKJAdwXbv8Aa3tY69SWSF3kG5PFO4qd5zxwQfXtqvF0V5RTtGhpOlGkiPhTJLKQf4khIYt8yCb8YFhpWsoKwzAmmWZEHmEew7zb05vb09/XQ0NQ7A3vkEbbDB+nfjTCzO8m9ZLOBn0tf07Y0KXnsNG0uiplpqyRBB9mdI1U7VkiNo2tzcXHHfWa+MumVFXR+GOnTymNlZZaeEuVXN1xj0H019AV3vczKLAgm1j2579tS+3hCqGUFrjyr37HnVseT8ck0dOPOPFnwiP4br22s8E0auQCHia4v6gjP019C+BKeXpdHPTVayCVai8aBjZmAFgbXFr+oxfka1lRUQbrzCOTa1xZbnm9sa8E9G+15KNCVYMGa5Kn1z/fRcm25qqBY9aMHaE60xwzCdQXlBBZVqP5jYHF/wDx5xwdZier6fUT7upKzNGpALFhYXz9znt6+x1rKmfp8rDxqcEpdQRJYev151UvQ9ILl4aRwWu11kObH+/fn89ChmSC/jvyZupofhqYSslo1ZTdhUuWQ4F9p+f7713+lHwvFpK+KeDxBHucMguRexbi4wcdiTjW0qIKdkFmq4gBkmW+4eo5twONCkghkQRyVVaVAFgkhDqM+lha5+X660Q2UvYKeqn4QDpNXLI5lmqJQoBAQk7RcYx8zgW7gYxpqhdU6mzfaBIUDhjIuWx+hGM3/XQlpOmxyCQVVarm91NmGb2JuOxtoklJSJvlgqJ1lYHEsi3GQbi4wbXz76E5JttBVB0kZP4kpJH63Od11O1tyjzLcC4PNz20iOieMkf2aonhlVAGikp2O5r2O0gWsbi3e4OtjPQ0ElQ832t2lI85DqN2ALi3GNL1FBSNIJPtcu5ltfy3JJN88Ht+Gjw2ePRnlqJuzENQ1NHXCGUsTC5VjtIANri4OR9bW1d+CDSRu8m/uF23Nuw4wf321eP0yKo/iVTMRt2+W1nAJ9NLf6XSxONk87J/KhzcZxx+721Ms6lTJhrcLKOTaGsync0g/A8H5apesUjLIkq3tItxcW9+/IzzraTLQGz22n/6k82DEDVdWUnT61yWkEe04Ze3a34AavjzU7K5MDkqEI6SoA/7iggcAEnnN+3Gm6SjkEgDG5Bvew/S39e+kIJZrnYF73UsQPz/AH/VuKeVkChW25N7cY/LVpcvsHGMX6Hkgay+W+BnfcD5fvOix07sBcMBa17gm2c2tz6aTUzAFiwVbW80lr5x+/lpmnmcKfFBICEhVYbr/v8AfbQZOS9miOKP0OxosdOxlViwubEC1wPbt/bUqaSndC7x+VBZiUBse9s54H/OheJVNIFgcbW5UxliB7nsL/odCNPNKWaXY0oBLbRYKAcD5478XOq39srKDXhFrD9i3hHS2csLk88fp9BqwWKkCqyNG6cXJJAvbgdsj5aoqamkVr/wFtgi4wPTm/vb1PGjRUrSO/iRqkgAsYzbdf6cWtqso+7LQdumi+lhpo1CyvGCVHPb0NuMi+vI6YQrvimfIB2LIBki9rAcaqHieFX3vMzsbA7tt7geYE3uPX6a9h8eV2Qu4Ti4tckd/rf0/DQmnXkJUb8FwYm3GRvtEhY2sJN18k3OfYdu51BVnhjdUkkfJG8vbB4v7Y/51StWP5nWUggN5XAsvYm98nOjLVNdWSps0jMtrBuATk2+eo4Sq2WtXSLaeWaJS6TAkW8reZTj1A/tzqTvVERSErLY4K4AP66rTUGIhFmDMVyu0sSfYD3vqMvUptibgVEYsxuLcWHv6c6r2/BdRryPSNVbSX2XtYKSpsf3cfu2ppHJtsd6EegAF73zqqHVpHfK72vZWINr/TnnU5epMgIUsQASLDaTjjP0wLa7hInqi0KuA1nNjm4+fp8jbS0hMW8mUKw/3Ib827n93Gq6m6tZt6naCPukqLWv7flxqUvUWkUhoSwICkk/et6H+vtqVCfsqnFjN6l1JikDbQR5he2fS2f37ak4qIwu4wbSM3Xj8Pl7arR1QrYBtobOy2OefrqTdTdrxmNQwBzHn9ixGp4S+iU4hpHlWw2wOpO0KAQcDtnUBJKSWkiQgYtb72NLms+0gSvCyNkAhSFBN+/1Oly6ymyLvVgGUORcY+X56nj9k2h2SSGVPLDCHBH3mscH9/j7aHIiRNvMKsFwTu7jvqplZIwZFK2I2nO4C50k/UKNA0UlSS54Hh5xyCcHOiRxN+Ac8ij5NDIyqNgjN18vk7dv10Ey2wFkU/dGwW/wdUQ6vRRRGNnkYksbi9si39v3nSVV1SSS7wywkn/ysQOALHjRI67YOWxFLyaN6gJbzMbnhkvcfX+ul3rY3cea4OeONZ7/AFGpWMla1SxwYzwL/TSsnUqkMQfDcDvtvfR467AS2kvRcYHhKy3L3A2/O3+NPQ1RDW5UkBQO/wDx+eu12rpKXkDOTjLo8FQZXdZIxsJJ5zk2v89SE8i0e9FQEuwUlQbfsG2u12h8VYVSlV2QkrGEIZlIe5XykY+X4/lo0fUZkO5jIDt/iKCBtGOOb8ev+O12ucI14IUpX5Cr1NyIykjsrXXaVsD6d/S+maevInQRISWuQSFFvX63trtdqkoRovGcnI5Z6h2dXZU3ybzcE3tcdjobzSmMLIqKwH8pOGti35H6nXa7QzSsaOqJkDASBtqLnfnnnIufpoadQio3CJDZmAuGJ8pN7EWv+7+p12u1MFfkiSUfAwtW8kpW437dxCDygBe1z8teB6kU6neEjZjlvM2b49O/trtdqKSL22jzYIVs6K7YtZb34zk+UjPHroLVSTeIqo8QQFiV23Izx6ce19drtWgk1YHJJqVIrquo3wybQqeW1wObcarlqQKYtNKz5theBza/Pp312u1pgk0Zptpi0ErlzsuFYG53c217F1CalBjLsy4IViWB7jnixOu12iqKYHnJewidacbSyAsDj8P86LH8REEXgG0EnByfS/rb+mu12ueKH0V/6Mi9kx1ZKoOX8R5CO5sO+PlpCpliaUAxEKyhhZuMC3b9NdrtdHHFPotLLKS7E5GUE2ub4yBpc2LXtf567XaIZpM7eSpC2AvfXqOVyrEHXa7U0RZ//9k="/>
          <p:cNvSpPr>
            <a:spLocks noChangeAspect="1" noChangeArrowheads="1"/>
          </p:cNvSpPr>
          <p:nvPr/>
        </p:nvSpPr>
        <p:spPr bwMode="auto">
          <a:xfrm>
            <a:off x="155575" y="-617538"/>
            <a:ext cx="17145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412" name="AutoShape 4" descr="data:image/jpg;base64,/9j/4AAQSkZJRgABAQAAAQABAAD/2wBDAAkGBwgHBgkIBwgKCgkLDRYPDQwMDRsUFRAWIB0iIiAdHx8kKDQsJCYxJx8fLT0tMTU3Ojo6Iys/RD84QzQ5Ojf/2wBDAQoKCg0MDRoPDxo3JR8lNzc3Nzc3Nzc3Nzc3Nzc3Nzc3Nzc3Nzc3Nzc3Nzc3Nzc3Nzc3Nzc3Nzc3Nzc3Nzc3Nzf/wAARCACnAN8DASIAAhEBAxEB/8QAGwAAAgMBAQEAAAAAAAAAAAAAAwQCBQYAAQf/xAA9EAACAQMDAgQDBgUDAwQDAAABAgMEESEAEjEFQRMiUWEGcYEUMpGhsfAjQsHR4RVS8QczYhYkQ5JygrL/xAAaAQACAwEBAAAAAAAAAAAAAAADBQECBAAG/8QAJREAAgICAgICAwEBAQAAAAAAAAECEQMEEiExQQVREyIjMxRh/9oADAMBAAIRAxEAPwD5ao0RRjXKo0VV16BIVNkQuiKupBdEVRqyRVkANEVdTVNTC6sVIKmpquiBPbRET21xDIBdS28YB+eiCPOpbMX1S6Vs5W3SBqtxj8tehdOUdBVvWVJqgI4IxdDYguT6YOL2+hB17U0xp5BG9rtfaAb3A1nx7mKcuKfZpyaeWEebXQnsHrr3bi+j0Rp5uoijmk8NsBiACLkYGTzq1r+kHp8kklTHIIA21DFd5Gt7KDfHNrAark3sOOXFsnHpZZx5Io9mvNotq0Tpc8jgxJI0dwBKVsM988j34xq2TpECvLwsSixLA7g1xdQTx8/cW9NUzfI4cdd3ZfFoZcl+qMntxrwrY51aNTwGrWCNZmDSWsSoKrexJNiDm/z9tQr6BqSR0P8AERDYsBbOePXg/hq+LdxZOk+ymTTy4+6Ktl0Nl02Uza2oFD6a2GX2KFNRK6ZK6gy21xIsRobA6ZK6G664mxZtDI0dxobKdQSgB1AjRmXUCuh0ETGkj9tHSI240RAo0QOBhRq6B2DEJHOpbbank86kEuM6sirPFXRFTvr0JoqrriCKr7aIq+2pBDe2NEC2HBOobOIBQOdFiimkqIkgVSSw33IFl7/00aCneVgqblPJYiwtexz63I010zrHSavqsNDR1BeUFVv4flIzusx5H63OlG7vcE4QVsaaWmpNTky8rKcUtLvbxBErh33OfKAb3sbi2PbVf1Kn8KlmWRt03lUK2bebj9+mrvrMxjhSjZLLOHLM3BAF7fIi4+XPNtVLpTQrD0+YSs9WxaJTOSpcX8oOMG9uPmR389r5OM1N+h/nx84OIT4e+H4i6VM0CmdZFd2UjJAGLZAte+PXtfVD8cfG81F1c0vw/KkRpXO+oUBg7Ai6ri20Fcnv+upFU8FXMrIYYIIHcMz2VHsLc2BYEjj051gOu/DFRH1qnWYFoZyA0iCxWwu49u4x6aPrt5cn7ezNsxePH+vo8pKvr3Xk+01/VamKDdZIovIDb/aosoH7zr6Z0moSt+G5Fks0qXikdyLt/MCxAF8c/PjWQWPaqhVCqoAAHAHFh+GrHpa1TpLFFVS09KSN3hKCWazWHrkC2PTTXb1oY9e67Qr1dieTPXoE8QMsEjgI5lUAgYtc4sO1yP8AHZaqUUqVksMcskUUO9SG2gAEFrCxJNr9x+GrKWnYiDwz/C8QYuLMbmxve3I5PqPfTccCiaqM48H+GBdhZRyD3vyR699KFOuxy430ZPoNN/qlPXOZHmlC7okjUXW1uQOxsR7X0u68Hm57Z1cVfSp6UCTpgjJaNg6qLqV3C1rg2yeCQcX4xqopY5w0sczK+y2RyPpz+X6jTn4/ct8JMT72okucUCdccaGyadMdxft20Nk06FAkyaGyacZNDdNSSIuntobLp1k0Fk1BYUZNCYabZbaEyX1BIygJGiouNeINHjW41JU8VToqrqSpogXXEEVXRUTXoXRY11zZDOVO9hryoSQU0hi279psWNgPfTKodQeSMyfZwbsWAOMWN8X+nfWfYyrHBthcGJ5JpIU6tFXUHwskLhmra1QJJDjatixA/wDqB251nvgOCST4qoWGFhfxGubYAta/1A+utqeoy9R6jEW6YskVGtwDNZ2BIuxU9iRa17830H4X6clJ8XdQZYWjVrSKhiK+GpY3X0uMCw59debU21JP6PQvHXFo0PWrnq1CXnEdOhIfem4HcCLkfL1xk86ZhP2eWRlZXSJNu1FwwJt68WB/HvrqyhE8rSmaSIFgoReCzf7h/MOB2+ehwP8AZZvAEYSnZjtLte1iTYG9zfcTttjPyKlStDVrtFdXNBHQ11fVeA7uRErygsNpYDyk+t7XsB+mhS07UqRQRy74CviBbYVibHb7fe7ngjVhWyTJSReG7PMJizsUPlW5JINrEmwx7/LSlfX0SPHA00Zm2hyqDzNuUG5vf09bfXTD49pZYtmHeUnhlQqIySBa476seiCHfOzKGMW25H8tzx6cD8rap26jBIqIqyeJKrbF28kdvfI078JUtTRxua0pGslQjRRxssjNsBBHPIJvjPl9MabfI7MZY3CLFGhrzjlUpIs6KnYRtDKqiSKTLqmwEGxNrX9/y51biiUvM4tkE3zwSODfPbQ6JJBDZtkiq+4soO0HAAAPuD29DjWY+N/jtujVMtD0oQtXICsk+3csOOAL2LW9bgaRxhKfSHEp8ey1eBVFc5/iCNLi8XGRxjHP7sbUjq9RXyVtOgLbdkigC4B5Yd7k7sD199Y2hl+KesrMqV1U1NUttmaSUiNreo7gXOANavoCVtLuTqbwO5sI5IrjAU84Ht+eL51sjq5IR5Iz/wDTjlLixyOjFTTXkSOnlVd4QsNzL8gT6jv376qJI2U7WUhhzcWP4dtXdZOGE06TfZ//AJAy+Vr/AHicA5BubZ/DVdTQVdQrz1MqvEhBlJ27kXubm18W7e1hrbp/IOCrJ4M238ep9w8leyaCy6fkjAuFZWA7qwP6aXdbaeQmpxUo+BLKLjJp+RRk0F004yaG6auQIsuhEZ046aA651xIwi6Oq41FF0eNRrrIPEXOjovrr1Ez/nRljzqLOPBHcaKkeOM9tTRNFtsQtmwFzjVJSpWclfRGFVaoSESL4rHCki/PNteVtHMtcsZDO9oQLKQb2c2H46Rjglpqat6l4LnqMilKaMkNtza4xyApuPTHbVL8DdRmi+J1euqvLOJGlaofBfY5ViW73JH/AO300h287y2l4Q71MP4qb9m26dTfY2kmij2GOJC4DBAAL3Jsb5uPwGvOmyP/AOpZ0RWKmFXUMPMLLexv/fvf11XV81R/6rhhacU0JjVnscKls7rcm5wTfTfw9BHF8Sh1mnaLa1vFS+4drADPztfnSruKcv8AwaP9mkWfV+lz19JJB4ktKZFY+IXuQbgi44A9eMX+pKGdn6PSSU7vM8xQ73kLs11LXJ5JuuR6A6f68xmoJKSITFpo5FHhoeTGSPmfMLe59rjNUEM1PQUtLHC2yJMTR3jMl7qbWJ/3ZOc9+b5sceWPs0OX7I0dFQmtooxOxdg52eH5QCp9eTm/Jt7AjVdP0SPqfUxVdSdXigAQRwABjgjLAbrA37+nHGrrpUUFPQSRUFOscTMdzq1wx8tzcnJPr7Z0Lp6l7iRGKAsLXtgsTzjka6EnG6KSXJ9lXN03ptLWEJTCAgKvigk38x7Z5sbnnHbTkawTRxFqIRxB7puXxAf/ACCi4Bvm1xb19a3qDl6os5JYsRZODb/Pz1Y9JiTwY5XDylWuNxuOANoXix5783xo05UVUS13eHTSskZBQssblcEYscYwc/T8fjtR0Jq34iMN2Wmk/jNJe5ROWufW/wCG4e41vZelxxdVgnlnqKqoZmIaeVn2GxsAB5RtJvbN8505LQGqqJqibc8h8jH74Zccgmw4yP10XDkWOS+gOTG5xZl16tQ01IyUyARwpaNVsAwFrAH5n8vfS7dUml2rFHGxkRmCk5Bzb6Y51e9U+EIZ6CampooaRxIx3Za+24Fzz3HH/KlF8Pv06mlaUiepKbVKZCrgHPbObnWx/ISar0ZFoQi7KmfqNVUR7JN8fiDaAszSCRbcXvj0vbuba0HQYAelMahd+zcTESVLHvuI4ybj0+Y0ienOYXWWRm3AXdn3FgDxgkgg5zbFs6d6dWeBS1Us5ligRWZ2GEWx57WJ5wO3Osjla6NjhXZXxURao6h4RQJEqP4cdORyOSeALLjNjfQJEtcDj19ddTdaouo1vh00dp1R1xDtBS97kbjY37Ed+c6Ykj+f116L4+UvxfsIN9R/JaEHXQmXTrppZ1zpgmYRR10Blzpt10BxnU2SHjA0xGB6ahGgIuDo6Ke2qWTQVBjjRo1vnUUBtxo6LgW1DZ1ElXQquR1QQwqxkkGCDi11B/X9dFkkSCNpJDZVBJsLk+wGowK3UKkbVIWIqVN7XN/f+2sW5mWPG17NepgeSd+kE+HppnqqhxFAybdsfjT7NwuRwFaxv9D69tUFPTpN8dotNAn2eRncB1EiR3BPIti49iL+w1eRz0qSJTrGC0caMS2By4ufTgc+mrSgpTT9YV73lc3cgbCpCn8rkk3/AAxrzsslWP1BNIVqunrN1GWsSPbMoSEpJ94cCwxYdtH+HoFTrhAlClI2VibWKjAXPyvp9KUlHEaBWjluV2HJybgG/JJtz/ZSq6fT1tV4MnUKmnnjW7mnbceBg3BHJvyO4xoDlcaYbj3aLWsmM88awpYRtfDbQvlYYa3Ofy+eqqWspIYmhaWMzbA8pWpG5GBA2ruJtgXxcZ0SL4Uo41cVEFTLFYMPtNSxDY7m4BN/UaKvwr0R4HB6d00brEqQe9xhgbgf/joUZY0qtlnZb9KkUwF0c2cgjcbk/Xvwfw9teTwxwxvIrbl3bbhsEW7/ACNxb9NA6f06HpccUFMipDtK23hmBJGBcXtc/sWtU/F/xjR9EjNPFL9przbehH/b92bsfQfX59jg5tqBE5KLtnv2DyyTK17swGb3579+2fnzqz6OsC05Z0R2K2bt3Hb+vtrI/DnXurdWWo8LpU8UErG00c21ALm4IYANa54HPNudaihoFp0AjJYFTffkmw4JPPIv35yNHzY5Y1cimPLDI2kws6zM0V22qCuWJIHsLYNjz7D21GuqXjJi37WGdqHzWzr2qQo8ZaORRIyM8iAEq1uW4vYi/wDjGvlvxJ12t6n1uZOjJNEj7o0WEWkkHLBrHk5JAwPxOoxYnlqiMmRY+2fQ45DIJIUDuSwUh7bjf2+t+/54WKRrQRSgl4ZJhuWKENcEbrc2AOe3bv3zXTPgArHHN1WumNRyYYLDYcYLnk47D6+ulnpzQdMSioEP2dTiPxGO29hgm5Ppzi+PTWyfx84R5mbHvwnLhRBKSD7TcO3hptUhWVWUbTYFce+ccc9tB3ND0yqUweM7Nt2M4ACfzXJsPy9vfU+nKaKnSaRUEiC7WQlzkixC9/nf07W0AvUzVLpLA4iUkjc92UjgWFrdj8/nrJbuzbXRVfD3T6aihfY6CpkH8W7X22ubD5AZ5/Iabeop1IUzx3zhcnGOBnkaJ1SDbUgx0/8ABaIW3R33MQRk4JsVI83t6jSbx1TTwoVSJiAFLKlj6XFrfjnTbHvTjClQqyaMJTbdkxNDK5SKRWYC9h6fXQZB7adp6R46CZ2lRliszW+6t73ye1h+R0m80LbvCkWTbg7DcfjxbTPBtRlC5PsW59aUJ1FdCsg0Fhc8acdCD5gRfNiM20u4W/OtampK0ZnFp0xhI2NwOdO0sEkirtXBPJ0GnbzMSLn/AJ1ZrMWKYzbQubDcEGjpFj++b9ra8aNA/O1NEZ2Meca6LZJyubHvqvOuyXCys6hKgi8NWXfdSxtewDC/9NUcvWqyi65RRpGppt4SQbbiQk2JzexF+3FvfU6WqkPUJKeKnAppopWMrrgygeJe/H8uBq+r+h1s/SadaiWlaMQrNG6wlH37sjdu4ALdv5uDYHSPZzqWS2OdbCowpeTqeKMV0qkMGUgl9p3YUseOO+dXEVSj1sMnguyhW2kWO4WIBDXF+f19LaxvxTBP/p8tNQQSKsQBnOTZFUKQO5zk/LIGmv8ApQ8sqVUdQf8A2sI8m4gAM/I9DgXsfbWHJjuDnZrjPjNQG/i/4ik6MkSLEhqJGaREXcq7eLsMehFsHPtpv/p3X/691CsrJY1jkWn2SqgJuxIsb+mDjSnxp0ZesVNVLFCzzRRqYnWFtrhQNy7rlb8mxAyeTfVj/wBMuk00XQ/EswmqJDMWUspEauUQE+5Vjz31ElB4HXkq3JZf/DXVlEruHlLBsnLsy8qfu3PoL41CprKaJJI3khj8yKxcgZI7jn8R30epMkVndy6brErHc3Jtg7gBpVqqoIYRySBbDLL5SO4Fvrf+ul9GhAq2uMdK88UYcxE7VR7FmUfdAuDyQP6a+WQfDFRXfFv2bqZkAfdPOwazHF2sT6sQPr7a+h1fU6xHKnoNXPDHKAzKE3NnFl7j3v8Aho3Ra2hrq170tXDMAxUTUzLg23HdxyoHPy41u0bjNKgG2v5tjKxJEqxRoERAFRVWwVQMAD01KnMKzgzuNzrtVZJDY/Qm37Gn3p4fKQbC3bVN1f4ZpOp1W81tRA0qAEDaw8vJyMcjF+x02+Q4vDTFmlFxy2M1RjmqxGkqbjGR4Phg3LKdt8+vY8/hrK0vQDQfGQqwoCzUjSLs43eVWHrfJPz1dH4OpxUrInUOpJMzbjIj7QGGQVUg9z3xqUHTq+lrYxN1X7VTFTIENOolvcjLL278XNhxwV+mkssUmbdp3iYdlOSeTzpWqkSnjaR22IBbd79uNWMkTKFxzoj0oNHLdU80Lqbre4Km40/ySSxsS4oPmjDw9YpJamKjWpTdK5C7G+eMjn2+mLa0U9L4oSqdHCyRC5FiQ2Lm3f8AAaqzQwPSwvS01MskYY3jp7HkDHobGwydXwZ5KCKIIjhbAMRYjNjccgg3+nzx5ifHl0emjaXZRdUohukZ13P5WMrHYCwGSWNweNVMcYkljKKRsiUFGaxf7wsMfrjWgqYJ5ELlwCFLZHc9sdzb9NVMfT6iZy8KpIBCC9+dtyTz+mfy0fFLqmCyxflHjTJWUNRSGJooJUAcbyTYZwe2R27fXVb4ElJTxCkqniWNV8pbDDdex97/AND21YmnaFG8VvMxJFskC5F8gdvnzoD0ypEj2IEpKjcck/oe+Plzq1laXsSlqmijuo8UFeWsGHOLDix7d8aFUVdKqbwkh7eQg5/Z9/66FXzhX8JY/wCFkFr3Isewx+elbEuDA67VFyzqM9r/AFx+OtWPYyJUmZcmCEn2i3iew03DPtte/wAtZL/U62FbyQFTnbvW278fx0/TdWkEXiTU0mB5ghBsbC3Gef8A+tNFsw+xZ+KRqBVFlt241FqiKJR4jWDGwI9OT+Qa/tfVFH1ylCkssoTgtsNvlfjvroa5pa7/AN7URwRBURkDnaGfJPr90845+eq5diCj15LYsUnLstfhiooq6hdZVnkqaZHO2Ri0ZNiLgE/eFyb4/LQ4OqdW6jUSUMsiMkbr4jbDgBsKDa9j6n0OidIqqJaMUZmiMhgchNys1wRfJODnA5wcernS1IqKhwjAl03nOTfuO5+vr76RSru0Oou6SZGkq6yV6gz9JqI5n/hsGnTdknszbj97tpTp/QJKn/Ulikn6bSx1O6NW2EkleL5ItxuBINxjBvrOlELNWL4scnmYg2CC1sDHHpj0HfS3SpGcSvTFVl+0sUk8AEW28G2fT52zofOlKkElG2rC0PSplYsnV62BIQBd543Sxxc71OMnGPTvrvhfp56dQGMHdK8sku5STGhOPKAAFW3bOdW0sxWnRXQAI/McbMbWJ7A2N/1Gk6Hc1MjkBlKDdvJuDi35Xv30OLbxTshr+kRqpk2TJKwG9cLIVsNp5/mx9fb5kEs00ieIkYISzxuu1ivINvmPfhtBra6RKkUkElG8pQt4XjEFlwPuAZAIOdAXqSeDEyiOQu4sqkEWA4te9/fj9dZeLVGlUXB3ESRIBu24Oy4x2tu54/z3K0rq7JIVsFWyi/l+d++Tx66UEvjRyoYonDLZvMSW9vQ8flpGs6tS0cTvcNMCWZA/cDAt2OD9OfbXodZk2ZdxXjZc+JfFjzpiDcykhiGW67sEC9v7Htr5vW/G/hykQU6lV22dsehN/pfWw+FevUXVaesq4CaeKnl2Ay2uRtQk44HmA50z3pxlhdC7WjKOTstq4kbwjWNsEKPkbYOfx0lLOXrZXYhQqDaLEG3v9dArKykf7RJAaZ9qgSllB4/3Hm3H46hVEx1LDbEthtPhyE8E39gPlrFo/wCyNm1/ixp5tx+WhST+RsgYPPGlBKb4+ePTQJ66GnsZZo4yePEYLn66fyS40J4v9kewqxRYh4avuKgeAWwbixswzb31cpcUUe5gSDawUDI7W+X77ao+lTqypsDKoe5LOLkXFz6/jqXW1qJaG3T5njYnzMYi5fcCLA5F7gH1Htrykm+VWemSsofin4y6dQRmiip2mqluWsdqi/Zie/BtbnnXvROrVk8azT9FniicXDfaFLEdiAQDn1GeLazXwn0mKKon6hXYkgcpGHIFmzdiD6cC/e+tRJ1CnsT9phxi/iDT3BpY3C2Js25NSaQ48kc1cHDAERk3ZbAc3x2Prj8dZqpqBT3G0SGRyyeKxYx2IAte/r/xo83WIJHaKn/iO62LBbY+ZtfSHU3RjDZABt3KBYbhf2979u2sWTF+LI4m7HlWTGpIhVeGUxs3HzeoAI/50k9S8MPmjLsxP3RY3vcjGP37am8rOzBlAAVTe5Gfl++dKVc5+yk+FsAIGGOPf63410F2RN9AUgpFCyUviQsArET4xj7trng3uePfRkrBJCEqPBdHButyNp9R8to550CromqZ3fdHApt/DZw7iygWsPl7frodTSGngEiGR44x5mZLbb9xn1PrrW/Jg7oBLUCNY2QASBr324Hpj88+vGvHqpJ53kkmZnd7ksdu497gewtbSyh5AoDYBJu5xn0Pbj89RiDFSypvubluSNdRQKGYB23BsHcRkjOL49f01sfgzrFZJ1rwSPGjqCGmCjC2zuwfLn2/XWNpmR5AsYkAU3te4GfX621qvgyGZviCmqYVUQQB5JXKbdyqLsBixNiPx7aHkS4sJilLmqN9S+JL0xy5CPa1phc3JOCvbt+XvoXwrMs/2yVkjWTxnW7AEEegsbf359dQopqI09YJXRY1hUxqFANiCxt7EE/u51VfD7RMtoy7MZlaQIVAvuKgfhbj/dpfX6saXbRqeoQOenzxpKo8QMTvQMAlrEWuLjPrfS9FIDQQKkW5ABhGSyeUAYJHsBb8tM7xLSzPO+wL/Osqm4Av2uP5r2+V9VHTBWN06OKpQq5clf4IICeXapNwQMntb+lE/wCUkWr+sTxuqTDr8PTHo0MMkRmaVSrG4W2b2tkjvbOOdPicLSgFXFmI2mQEBWt2Bt6f41V1PTayPqUPUIIPEiX+GbxNxtIJtfI4+dha+npxUeAP+8iK9yTRqCq2zbd/zgfPQ5pdUEh02H8rKpWJXUMFSVnUkgf+Qu1xa2RnWZ+NqtkpmDhY3ewJchQL4tY+a2c2GPz1o66VGIEgYKJbhI41YKL5JzewOL89vfWC+MakwGnWRFszNhQyEqCMG5II7cY0bUX7gdr/ADKFDvwpZfDG0Dbbv6X583fX0n/pNJAaGpET7L1GE23YnYlwbjjt6flr5LG26db8jCi4x6c/u2vqX/SudFoauDw57PPfeMcIuDtxnWzYX6MwYO5mw6hUpURslNLGpJUAsDZb4vbvwfxvrKfEtfUUc0L7Ssz5ex2kmwvewPGbfW+tH1CqZ5ItgqWVkDNlrgbiLAE+47Y+Y1j/AI0laevidDYkbmXC5IGDf6dz9NZ9X/RGrYX8mUlR1GsqJLvLOBe4/iE7c8dtKO8zAsUJLDJLKSR+vb8tBnlWNyisLo4uBbnHc/PRTvzsDNcH2/f/ABps8liaMe0bl1rIaOafp0JllVtyI04UK5INhc5tc3zm2qai6t8TNWeFNRQziSIN4Jnj3MtwLrc+9vr8taijbwRIxmCSMCyDbkWJHr9O3Gqzp0EcPVWkC7RtcXAAx2Pf599JU0uSasftN00zG/EE5PWamSTp1TSTSPvlhlKnYx4sBbBFjnVb4o2YOQPu7gv99WnxVsbrtTfJut9uf5R2+mqkIpW7tk42jkC9vz04xS/mhJmj/RnjTzI4amUIWuCW2vjnGP66aoameVj40iODgbRtKnONKxbWkRXY3YnF+/y49NOtTqio6jYpLCwHA9r5+v7IczTdGnXTSDyRszyshFlC3JI5t/nVV1KZI47KwLlrEZ4v76s22lG8m4n7vp+H11nuqljVWJNlA59dDxrsPldRNPJQ0I8dvsIllkJKPdiBe/IJAHbUo445IRG1O8gAtZnY5Nj2I731FGQvaUEMCRe4b17cf50zHHyqTBluLZFjx29dUcpfZZOP0VlV02CGCxpVWNSGbzrvI/8AG+Tf/b8tVPW4fAqDHSgGJkUrscOeBjH4/XWvUmN22rJYclGBtf8Arpla8YVvFZWuQWc3Jv8APGNcsrj5REsMJ9row1N06WqnEEMZ3nO7hdu2/NsHGt58GjqFPvWvasWMJsghqWchQc+UFbX7H9NEiqoTLtRJGVjYlwAL9rn999Mx1FOLLseynkA2Pci/y1XJmclVE48Kg7sfWCpid7U0h8RCm0yKp3FQoZvkc3GM+mNL9E+Heo0fUZppKylihe58FlEjKbjaxwLm1/TjR4anw5DIkk0gW5KXIFs9ibXyB2/TRGr3lYKaY7Yr7WkUDnBuCbnGsqlNKkjU+D7bGZOj9TdGjh6pThDlkttHcWsB7DnVhDQ1rTI1VUxuY4yBJcvbB4uCbW7e2qgdSm3LGyKJAdwXbv8Aa3tY69SWSF3kG5PFO4qd5zxwQfXtqvF0V5RTtGhpOlGkiPhTJLKQf4khIYt8yCb8YFhpWsoKwzAmmWZEHmEew7zb05vb09/XQ0NQ7A3vkEbbDB+nfjTCzO8m9ZLOBn0tf07Y0KXnsNG0uiplpqyRBB9mdI1U7VkiNo2tzcXHHfWa+MumVFXR+GOnTymNlZZaeEuVXN1xj0H019AV3vczKLAgm1j2579tS+3hCqGUFrjyr37HnVseT8ck0dOPOPFnwiP4br22s8E0auQCHia4v6gjP019C+BKeXpdHPTVayCVai8aBjZmAFgbXFr+oxfka1lRUQbrzCOTa1xZbnm9sa8E9G+15KNCVYMGa5Kn1z/fRcm25qqBY9aMHaE60xwzCdQXlBBZVqP5jYHF/wDx5xwdZier6fUT7upKzNGpALFhYXz9znt6+x1rKmfp8rDxqcEpdQRJYev151UvQ9ILl4aRwWu11kObH+/fn89ChmSC/jvyZupofhqYSslo1ZTdhUuWQ4F9p+f7713+lHwvFpK+KeDxBHucMguRexbi4wcdiTjW0qIKdkFmq4gBkmW+4eo5twONCkghkQRyVVaVAFgkhDqM+lha5+X660Q2UvYKeqn4QDpNXLI5lmqJQoBAQk7RcYx8zgW7gYxpqhdU6mzfaBIUDhjIuWx+hGM3/XQlpOmxyCQVVarm91NmGb2JuOxtoklJSJvlgqJ1lYHEsi3GQbi4wbXz76E5JttBVB0kZP4kpJH63Od11O1tyjzLcC4PNz20iOieMkf2aonhlVAGikp2O5r2O0gWsbi3e4OtjPQ0ElQ832t2lI85DqN2ALi3GNL1FBSNIJPtcu5ltfy3JJN88Ht+Gjw2ePRnlqJuzENQ1NHXCGUsTC5VjtIANri4OR9bW1d+CDSRu8m/uF23Nuw4wf321eP0yKo/iVTMRt2+W1nAJ9NLf6XSxONk87J/KhzcZxx+721Ms6lTJhrcLKOTaGsync0g/A8H5apesUjLIkq3tItxcW9+/IzzraTLQGz22n/6k82DEDVdWUnT61yWkEe04Ze3a34AavjzU7K5MDkqEI6SoA/7iggcAEnnN+3Gm6SjkEgDG5Bvew/S39e+kIJZrnYF73UsQPz/AH/VuKeVkChW25N7cY/LVpcvsHGMX6Hkgay+W+BnfcD5fvOix07sBcMBa17gm2c2tz6aTUzAFiwVbW80lr5x+/lpmnmcKfFBICEhVYbr/v8AfbQZOS9miOKP0OxosdOxlViwubEC1wPbt/bUqaSndC7x+VBZiUBse9s54H/OheJVNIFgcbW5UxliB7nsL/odCNPNKWaXY0oBLbRYKAcD5478XOq39srKDXhFrD9i3hHS2csLk88fp9BqwWKkCqyNG6cXJJAvbgdsj5aoqamkVr/wFtgi4wPTm/vb1PGjRUrSO/iRqkgAsYzbdf6cWtqso+7LQdumi+lhpo1CyvGCVHPb0NuMi+vI6YQrvimfIB2LIBki9rAcaqHieFX3vMzsbA7tt7geYE3uPX6a9h8eV2Qu4Ti4tckd/rf0/DQmnXkJUb8FwYm3GRvtEhY2sJN18k3OfYdu51BVnhjdUkkfJG8vbB4v7Y/51StWP5nWUggN5XAsvYm98nOjLVNdWSps0jMtrBuATk2+eo4Sq2WtXSLaeWaJS6TAkW8reZTj1A/tzqTvVERSErLY4K4AP66rTUGIhFmDMVyu0sSfYD3vqMvUptibgVEYsxuLcWHv6c6r2/BdRryPSNVbSX2XtYKSpsf3cfu2ppHJtsd6EegAF73zqqHVpHfK72vZWINr/TnnU5epMgIUsQASLDaTjjP0wLa7hInqi0KuA1nNjm4+fp8jbS0hMW8mUKw/3Ib827n93Gq6m6tZt6naCPukqLWv7flxqUvUWkUhoSwICkk/et6H+vtqVCfsqnFjN6l1JikDbQR5he2fS2f37ak4qIwu4wbSM3Xj8Pl7arR1QrYBtobOy2OefrqTdTdrxmNQwBzHn9ixGp4S+iU4hpHlWw2wOpO0KAQcDtnUBJKSWkiQgYtb72NLms+0gSvCyNkAhSFBN+/1Oly6ymyLvVgGUORcY+X56nj9k2h2SSGVPLDCHBH3mscH9/j7aHIiRNvMKsFwTu7jvqplZIwZFK2I2nO4C50k/UKNA0UlSS54Hh5xyCcHOiRxN+Ac8ij5NDIyqNgjN18vk7dv10Ey2wFkU/dGwW/wdUQ6vRRRGNnkYksbi9si39v3nSVV1SSS7wywkn/ysQOALHjRI67YOWxFLyaN6gJbzMbnhkvcfX+ul3rY3cea4OeONZ7/AFGpWMla1SxwYzwL/TSsnUqkMQfDcDvtvfR467AS2kvRcYHhKy3L3A2/O3+NPQ1RDW5UkBQO/wDx+eu12rpKXkDOTjLo8FQZXdZIxsJJ5zk2v89SE8i0e9FQEuwUlQbfsG2u12h8VYVSlV2QkrGEIZlIe5XykY+X4/lo0fUZkO5jIDt/iKCBtGOOb8ev+O12ucI14IUpX5Cr1NyIykjsrXXaVsD6d/S+maevInQRISWuQSFFvX63trtdqkoRovGcnI5Z6h2dXZU3ybzcE3tcdjobzSmMLIqKwH8pOGti35H6nXa7QzSsaOqJkDASBtqLnfnnnIufpoadQio3CJDZmAuGJ8pN7EWv+7+p12u1MFfkiSUfAwtW8kpW437dxCDygBe1z8teB6kU6neEjZjlvM2b49O/trtdqKSL22jzYIVs6K7YtZb34zk+UjPHroLVSTeIqo8QQFiV23Izx6ce19drtWgk1YHJJqVIrquo3wybQqeW1wObcarlqQKYtNKz5theBza/Pp312u1pgk0Zptpi0ErlzsuFYG53c217F1CalBjLsy4IViWB7jnixOu12iqKYHnJewidacbSyAsDj8P86LH8REEXgG0EnByfS/rb+mu12ueKH0V/6Mi9kx1ZKoOX8R5CO5sO+PlpCpliaUAxEKyhhZuMC3b9NdrtdHHFPotLLKS7E5GUE2ub4yBpc2LXtf567XaIZpM7eSpC2AvfXqOVyrEHXa7U0RZ//9k="/>
          <p:cNvSpPr>
            <a:spLocks noChangeAspect="1" noChangeArrowheads="1"/>
          </p:cNvSpPr>
          <p:nvPr/>
        </p:nvSpPr>
        <p:spPr bwMode="auto">
          <a:xfrm>
            <a:off x="155575" y="-617538"/>
            <a:ext cx="17145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218" name="Picture 2" descr="http://www.livius.org/a/spain/alcantara/alcantara_bridg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6324600" cy="3810000"/>
          </a:xfrm>
          <a:prstGeom prst="rect">
            <a:avLst/>
          </a:prstGeom>
          <a:noFill/>
        </p:spPr>
      </p:pic>
      <p:pic>
        <p:nvPicPr>
          <p:cNvPr id="9220" name="Picture 4" descr="http://www.grinningplanet.com/2003/roman-digest/roman-chariot-copyrigh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2314575" cy="15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066800"/>
            <a:ext cx="3505200" cy="2819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b="1" dirty="0" smtClean="0">
                <a:solidFill>
                  <a:schemeClr val="tx1"/>
                </a:solidFill>
                <a:latin typeface="Candara" pitchFamily="34" charset="0"/>
              </a:rPr>
              <a:t>1. </a:t>
            </a:r>
            <a:r>
              <a:rPr lang="en-US" sz="2700" b="1" dirty="0" smtClean="0">
                <a:solidFill>
                  <a:srgbClr val="7030A0"/>
                </a:solidFill>
                <a:latin typeface="Candara" pitchFamily="34" charset="0"/>
              </a:rPr>
              <a:t>Beam </a:t>
            </a:r>
            <a:r>
              <a:rPr lang="en-US" sz="2700" b="1" dirty="0" smtClean="0">
                <a:solidFill>
                  <a:schemeClr val="tx1"/>
                </a:solidFill>
                <a:latin typeface="Candara" pitchFamily="34" charset="0"/>
              </a:rPr>
              <a:t/>
            </a:r>
            <a:br>
              <a:rPr lang="en-US" sz="2700" b="1" dirty="0" smtClean="0">
                <a:solidFill>
                  <a:schemeClr val="tx1"/>
                </a:solidFill>
                <a:latin typeface="Candara" pitchFamily="34" charset="0"/>
              </a:rPr>
            </a:br>
            <a:r>
              <a:rPr lang="en-US" sz="2700" b="1" dirty="0" smtClean="0">
                <a:solidFill>
                  <a:schemeClr val="tx1"/>
                </a:solidFill>
                <a:latin typeface="Candara" pitchFamily="34" charset="0"/>
              </a:rPr>
              <a:t>2. </a:t>
            </a:r>
            <a:r>
              <a:rPr lang="en-US" sz="2700" b="1" dirty="0" smtClean="0">
                <a:solidFill>
                  <a:srgbClr val="7030A0"/>
                </a:solidFill>
                <a:latin typeface="Candara" pitchFamily="34" charset="0"/>
              </a:rPr>
              <a:t>Suspension</a:t>
            </a:r>
            <a:r>
              <a:rPr lang="en-US" sz="2700" b="1" dirty="0" smtClean="0">
                <a:solidFill>
                  <a:schemeClr val="tx1"/>
                </a:solidFill>
                <a:latin typeface="Candara" pitchFamily="34" charset="0"/>
              </a:rPr>
              <a:t/>
            </a:r>
            <a:br>
              <a:rPr lang="en-US" sz="2700" b="1" dirty="0" smtClean="0">
                <a:solidFill>
                  <a:schemeClr val="tx1"/>
                </a:solidFill>
                <a:latin typeface="Candara" pitchFamily="34" charset="0"/>
              </a:rPr>
            </a:br>
            <a:r>
              <a:rPr lang="en-US" sz="2700" b="1" dirty="0" smtClean="0">
                <a:solidFill>
                  <a:schemeClr val="tx1"/>
                </a:solidFill>
                <a:latin typeface="Candara" pitchFamily="34" charset="0"/>
              </a:rPr>
              <a:t>2. </a:t>
            </a:r>
            <a:r>
              <a:rPr lang="en-US" sz="2700" b="1" dirty="0" smtClean="0">
                <a:solidFill>
                  <a:srgbClr val="7030A0"/>
                </a:solidFill>
                <a:latin typeface="Candara" pitchFamily="34" charset="0"/>
              </a:rPr>
              <a:t>Truss (type of beam)</a:t>
            </a:r>
            <a:r>
              <a:rPr lang="en-US" sz="2700" b="1" dirty="0" smtClean="0">
                <a:solidFill>
                  <a:schemeClr val="tx1"/>
                </a:solidFill>
                <a:latin typeface="Candara" pitchFamily="34" charset="0"/>
              </a:rPr>
              <a:t/>
            </a:r>
            <a:br>
              <a:rPr lang="en-US" sz="2700" b="1" dirty="0" smtClean="0">
                <a:solidFill>
                  <a:schemeClr val="tx1"/>
                </a:solidFill>
                <a:latin typeface="Candara" pitchFamily="34" charset="0"/>
              </a:rPr>
            </a:br>
            <a:r>
              <a:rPr lang="en-US" sz="2700" b="1" dirty="0" smtClean="0">
                <a:solidFill>
                  <a:schemeClr val="tx1"/>
                </a:solidFill>
                <a:latin typeface="Candara" pitchFamily="34" charset="0"/>
              </a:rPr>
              <a:t/>
            </a:r>
            <a:br>
              <a:rPr lang="en-US" sz="2700" b="1" dirty="0" smtClean="0">
                <a:solidFill>
                  <a:schemeClr val="tx1"/>
                </a:solidFill>
                <a:latin typeface="Candara" pitchFamily="34" charset="0"/>
              </a:rPr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381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pperplate Gothic Bold" pitchFamily="34" charset="0"/>
              </a:rPr>
              <a:t>Major Bridge Types</a:t>
            </a:r>
            <a:endParaRPr lang="en-US" sz="24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2050" name="AutoShape 2" descr="data:image/jpg;base64,/9j/4AAQSkZJRgABAQAAAQABAAD/2wCEAAkGBhQSEBQUEBQWFBUVFBQVFBUVFBUUFBQVFBQVFBQUFBQXHCYeFxkjGRUUHy8gJCcpLCwsFR4xNTAqNSYrLCkBCQoKDgwOFw8PFykfHB8pLCksKSkpKSwpKSosKSkpKSkqKSwpKSwsLCkpKSwpKSw1KSksKSkpKSwsKSkpLCwsKf/AABEIAOsA1wMBIgACEQEDEQH/xAAcAAABBQEBAQAAAAAAAAAAAAABAAIDBQYEBwj/xABEEAABAwEEBgcEBwUJAQEAAAABAAIRAwQSITEFBkFRYYETInGRobHwMnLB0SNCUmKCkuEUMzSy8SRDY3N0oqPC0mQH/8QAGQEBAQEBAQEAAAAAAAAAAAAAAAEDAgQF/8QAJxEBAAMAAQQCAQQDAQAAAAAAAAECESEDEjFBIjKBExRRYUJx8AT/2gAMAwEAAhEDEQA/APQISDVLcQuJrjEbmFC4VNdQj1CgjDUQxSQkWIuGQlCJwIE55Y57cEriaYUJYcE1xjNKOCaYdIQJG9COCInd4JpgXgj6yRRATTDY4JdGnQimmGhiXRp0hC8mmB0fFLo+KN5K8gHRpXEbyV5ALiVwJX0L6AkIhN6Q7krx3IHSkmSUkE2CGCkICbyUDbw4oyECEg1FJAp3RBN6MIKTWmqW02OaSCHyDuMFdmidImtSDyIOIO6RnCg1hpyKQORqtHen6vWcCiQMhUqDuMLOPu7/AMVdbdKl9pYwYNZUbPEyM1oukWXZRBtbx9ZtQPbxAeA4dxn8JWpuK09lvQX0pRhENXbhxW63tpXS/JzrpO7iuoNlUmuQ+hb7/wACmao6Tc4Gk7G6CWncJAu+K47/AJY77fjrQBi5a9ua2oxmbnmOzPE9yl0jauipOfEwB4kD4rJaGtBqWpjnZl3dgcFLWyYgrXY1tLiHRqSEYWjhF0SXRKXBKUEXRpdGpbyaXII7qMJ08EkDYKEJ8JQgZCSfCSCXokricKiXSFXE0wtQITnVCoiCc0NFyV5IU0xzEFbrAZFH/OYqyz6bNHpGBt4itVkyQPbKsdNN/df5zPNVB0NUqVKzmwR09UZ44OI2rC27w1rmcm2OpetPSjAiox5adrHODKg5By1z3AEiclj7BZ3MtAJxuVGsePuPd0bjxxcPBbCvZsjtyPa3DyhddPwl/Jt8b0rw3pgpEf0UnRrVmodbsaLYP1/gVDq7Z+jtDhhBphwjGA+48CTnAK6dbmRRb748imaIE2gf6akf9lMfBYz92sfV3axVP7NU7B/MFntAWf6SlUERfLCMZBDS4OJ+8D/tKv8AWFkWZ/L+YKh1WqfTXDk8Xm+/TkiO1pqBLfeCv1lsTVSFRNDVIAtmQX0rydKEIBeQvHcnQEixA3FNLTvUnRcUi1BHB3pY71JCQKCEyipoSQx1QgQigUQLqN1JGEDS1C4pIQcMEVS6aZPQ/wCfT8/6KTRTP3/+prfzBP0oyTQ/1FLz+UJ2iB+//wBTW8wfiuI+zreGbLrtuM+yatx/APIAJ7HXT2gLaPZhj28xgfmsbaKgbbyHey+oGOOwFxBaeTg08itqd57fg5Tp+1v6c11K4pSxNK0cM9rg36Ae+PIql1kcW1KNwuAdZaJOJxzmTt34q71x/cN98eRVbpzRr6hsvRC8RZGyMiQDmA6N4wWF/M/htXxCh/aqkEX3Q4YguJB5Eq41apBz6bgOvTqtJOc03Nc0Dsa4f8irKujKzWlz6b2tbEkiMzAic8SrDVgllqpGDdqh7CYIExMCcy1zWHmFnXe7l3bM4bmo2D5dhxCZCe/IcMD5j49yjlet5hKARBRQEEIymkJhadhQPLkL6jNQoX1FPJQxTQQnAIHApJAJIOhJKEYVxzoJSldShMNGUHuRATDn69b0HLaqd59DhWYfBzvIBc+jbYwOrtLmgivUJBIBhwaQcefcu2Qa1IbZc8cmO+YWYt2pj7RVqVC9tMOdeaILjEDshcTseHcZ7Q2is11uLZBa97QHYEB0tLCD7wA7CVup28+/B3ivPq2inUKoZUxvXXMcNrmmRzMFsfeC9ApVQ5oc3FrgHD3XZp0951ep6wyqPlzHoKNxXQ8euIwPguY+fktMZ6oNch/Zx77fiuyzs69lP/yR3dF/6XNreJoD32/FWNKnDrNws5He2gss+U/hpvxj8uPWpv8AZKn4f52rP6quvvDNrD0zOQuVB3Fh/AtJrV/CVPw/zBZXVyjFez1QcqjqT2gRAdTcWkmcbwvbvYUv94Wv1lv9vvCR2/1BHNQSuhzcOLT5/r5qKtTxkbce9bYy01JIMSKmGkEoRCMJhpkIFqfcQuq4aiLE2FLdCRaCmGoukRRcAgpiu6UpQhKEQ68hKSEIYJcop9euE96NT169ZKv01buioPdtiG+875BSZzlYjUWiK/TWyq4ZMplo7XOA+B7lduwwGQiO5UWolnIpVKh+u5rRxugk+LvBXjzj3eSlPrq3jnFJrZYjUo3me3T67T2QT5A8lNqtpAPpXdwvtH3HkyPwuvN7AF3VhPcfJZHRtX9mtLmn2WOJ7aNQhru49GeRSeJ0jmMbl/j8RgfDyULxBO4evkpC7Gd3cSPmI70x7chuz8wfW5duFBrh/DgfeE+Kty2H0uFKP9rP/Kqta8bP2vb8YVzXH0o4NaP5x8FnH2n8NP8AGFbrR/CVewfzBZHVCtdtbGOGFRuHvNvOpu8Hj8RWu1o/hKnYPMLL6pU2vqsAAD6T+kBgAlj2ljpO2HXPzlcW+8O6/WXoLcY4i6fh8Ewtw7D5/r5qRwz/ADD4/HuS2+8PXit2KCEiE4pKGI7iV1SXUIQNCUJ0JQqGFqF1SQmkIIriSkSQTQjCKS5UIQKZaLS1gvPMCQJO8rjtemqbcC6MJ9l2yOG8p7wdJ4+vWA71k9bbSalRlFmJBEje9xwCvDp2lBIJN2dn2RPms3q7Xa+19JUOMktG9xMDuEri/qrunHybvR9kFKjTpj6oHMyJPig7Pu8lFU0wwGIPdliR/wBD3KqtOtlJj7rmvwDcg2MWg/a4rbtn0y7oWtQeXzWf0/o+XsqAZG7U3Gk8Fr54D/srCz6bZVIDA7rYTAwMHA44LptFIOF12TgQ7scP1XE88O44M0FbOkpAAQaZLccZueyZ2ywgrvOPPAdmYPdKyegrSaVoNLG6xjaZJw6wIuu/FecByWsJzjZgO3Z44JCSqNYKd5jB/i0x3nFQ61WpzAXsJa4PpxG6ak8ocpNI2i9a7PRH22vfyN7Hu8VYfsrapc97bwJENcAW5NcDG0y4rjzuO/GPN7Zp+vVvMfUJbAwgY4Y4jHMLq1YYW2uzvE3X32HETIab4IGQxYROa3Ft0TSqNLSxokRIaARkAQQsDZS+hWfT+vTPSMG+pRJJaPep3xxwXHbkxMu9iYyHqAw/CfA+vFBzcCNxnkfQTbLaW1GMe0y17QR2ECPh3KUbJ90+vWS3Yo3jbv8ARTU+7gRu/ofgmICkgioBdQhOSVDUiiQgUDSEkUkEqKUJBQQW2xNqtuvykHAxiOKoNLaPLeqcWzLXbiMlp1HXpNc0h2W35rma7z7dROPOLc0023Tm6APdGJPNx8FPq5Zbz5BxGzi83AQeAcTGeC5bfVD60D2b11vYJxVpo6xmmxzr16Lz7wEEXKNS7I95w7lOj1Im0zby66lMrEQsjar462BLQQ736doqgO4AOCoNLEtqkOEiGR+Rklp5K0rNweCYMPbOEG5ZWsJcdntnFVGlKkVXNfLm9XqkkD2G4tIy7V667Hh5ZCzEgjozMmI4k4A8eIV3Q1lAm+ZYCGh2brxEDtGE8I4qksujwGuqUpOBABHWbPtE8jHNSGwsdFMiAwS7cThfxnA4BvyUnLOomYXenrMHuZVpxcdHSOGcsF5h7i4dsK60fpEVKDamQDSXcCJw8+9YSq0gFuIdXeLzQQIDXYbPtYdjV2P0wW06rGHqEtDcIxiTHacV57fDZbV+WO7QFY1tIdIfs1HdmBaPMLZtp3WAbmgdwaFlf/z+y/vamwNDBz6x8h3rXPGHr7qnTj4rfy5X593iVideLGadWlaaeBDhe95ruqTykclt3Z8x81X6bsArUHsO1r44EEEHwVtGwlZyXHqlbQQ6iMgBUpf5b8bv4XS1aKJ5jxHrxXmWgNIOpOY52BoPh429DVN135agB/GvTRw4OHr1kpSdgtGSU5HkfI+Cjc2CpSM+OI+Px7k12w8u79IXblHCSclCgbCSMJQgCRCUJIGwijCSCSUJShGEAlR2ileY5sxeaRO6REqWFFaLSxgl7mtG9xAHiivNtIWN9JzmnquacD5EbwVc6IaX2dtRrg/NtUARddtBG6Ix4rv1grWasyRXpB7fZPSNx+6cVi9DabdZK5cOswmHt2ObOBHETh+q8vZ2Tk+Ho7u6OGotVMOa8twN2s4jeXtYBd/KqjSEutDmZy5va3qjIn44K50jpCzGH0a7MYll6DjuGzsXJbbM5zXOYL1SMTtIwnnEheqnVmvFnnt04tzDmouuEOaeqxsNIOJJkdYbyZcQpi0VGhshj34n7LgCT+E7eQXHSqR1JIaATUg55SOOMNHFPqmWmoAfpDdaMy0DMZcABwlbzG+GRtRxDnl7SLv0dNpwLZGY7Bj2uXHbTENGzHmf0VlaLUAwscL3RgXXTiHTiOycOSqaZl+OOMnl+q8vU20xRv08iJs3GrNo6GyMke0ajyOAaRyyHetEKodMbCW+APkszav3RAGIp1BdAP8Ag03RH3r6FW0lrqgaf7yvhO0WZrh5L0dnHDHu55aD/wBeWHwTHCRzeP5lR6I1jDg1tQgY4OnaQYDuMnP0L5rsvfPm4LJowesNmFC1MqEfR1muZU8nc4Id2havVW2F1C4/26DjTdxAMNPZEKDT+i+ns72x1mgVGe8yWuHNojmqDVnStypReThUHQVffaIpvPaLg/Ms/rZ35q9Ay5GeR9eKUZjmPMeCax2/sPr1kiT3j181qzMRRehKgCUIylKAQhCckqGwki5BA+EUIRXKkmV6Ae0tcAWuBBByIOYUiSg8j1l1fNmrFubDix28bjxGSqXDCN3qF7FpzQzbTRLHYHNjvsu2Hs2FeSW2yOpVHMqCHNMEH1kk/KMl3WccBfvWt1d0veAY89YZH7TfmFjbeYxGSjsGlLrhjBGLTuhZxHHbLSf5h6BpPRhH7sdV7hexyOzDYJkrloVw15eBLWC60HbsbnkZl2G5dOgtOstFI5H6rxuO/sKittjuENghkkzn39gHmtul1fVmN6bzCvttSAG7+sfgPNWGr9xzxTqNkPcCHbRdx7olUl++6ftHw2eCurFZjTD34QKLi0jES+KUcCLzsCNinSr+pM3k6k9sRWF1pAltN8nHoGukb6tqvyD2QpapDqrxjeNorN3zesxHLZ2rnr2gXKtOp7Lf2WmIwLXdGSeUt3KSpSc20G8MHWwgGMCH03BeiJ9T5YMwCWnLZBBHeCFe6H1kuBrKh6l5sTiW4jCds8e/fSU6rXg3r18kQ4nA5CHTl2z8xDWpwSHDEGCI7wu70i3+1rbHplKqCQ5pkXiJG5wDvOF5/p6w9BaalMYNqRVp8DJcAOfSN5hLR2srrMYeSaZjE4lpaRBJ7sdw2rQa2UmWmyttFBwd0RvAgz1Dg8csHfhK8l6zHltSVtoHSfTUQ760db3m4O78D+NXAMwd4j5HyXnuqWlLlaDg2pDuAMXXjw/2hb2z/Wbuy7Di34jkrWdhLRknxh2IJ/HfgfXcU26qgIJ0IQgSCdCUIaaUE4hJDTwkkkuVJKEUoQMqzdN0SYwEx47F5jp2zucHtfTaHY9Z1OHTsN7avUkpXFq77d1tj5mtVpxgwe9c4q7mjuK9h151Uuk2ikOqT9I0fVJ+uOB28e1YzoU7V1RaF006hVD2tMZPaGnrN3du5eg6T0qKlnaWGQ/EHLDbI2HZ3rOMs94gDMmBzXdajhDfZaLreW3mZKz6kRDSnJlmw6zjdkQ2TE44kTxVxYrQ3obpId09ZtNuOPUGYIzxqN9QmUNFUTTabjQ8tHWiTJAMkmV3WWiG17LTIHUHSEDi51Qn8rGr2dC8TTtj083WrPdpmlLW27WMyH2xrWkAkEBtSIIzGIVlQ0iOme17XGNINa0xF0kvgyfq4ePFcFic00KYqAi/aHwc7pDaeN3aCXGe0lPe+H1HGRFvpnHiauXzW1o3hizOkG1WPLTTu4mJMyJjD5LgqMqvMl5nADrbMgO4Ydi076jXVKlGtgA+pdftpgOOE7zlJ2YZYitq2JzKkPEEC9+bAdwERsKUvz228kx7hUP0VUcMThnBcTj3QurQFuq2SpLnfRkOD6WJa8OwIIOB5Y+Rt21TULGuLQR1Q92GEdVrnbtgJynEwua00SCWvEEYEEeY9eRXUxvkiUVgtjcejkXHuLL3tXZGB34R3Fen6KtgqUqVQHMXT8PHzK8us7Ax0tyPtMnquGWE+y7OCOwrbam1xD6QJLDLmHI7iCNhyMLxzXst/T0TPdH9teP1SdvUFKrIBOYMH3h68VP8V04NSSShQGEkISVBKCKSAowikphoQkikopSkAikpim1KYIIIkEQQciDmCvMdatXDZqktk0nzcO47WHiPJeorm0jo9lam6nUEhw5g7COIQiXjtB91wO4ypKrsFPpbRjrPVdTfmDgdjgcnDguVrsIWXVpsbDbp2xYaGtc/RuPWHs8RnHJXtOJLvrtpVA2NpNMsDfFYys4tc1zTB2HiCtVom2Cq0O25OHH5LLp3ms67vXUFKQ2yB22s8xsxqUmjDb7J9QuqpaHPZUDyOpa23L2YH0xDS4ccAMhezC67Vo7pK1mc3+7eJGwl1W8XcgfEqlv3qVcxgLTTM8Yrz5r6dLxeNh4rV7ZxBpql/aard9aoXdgecPILq0bVFZhp1cHEzTfnsutaeQHbluQ084dJaJJa81OpucHYQRsIJLp2iefAMoxhW9O+HMTh1psrmOLXCD4HiDtCZTLCHB8h2bXDESB7LhuO8ZHeCrShWbXaKVU9cfu37Sdx37O3tzqLTZHMcWuEEdxByI3g+uPNepM/GfP/AHKxHsw0oOIg7jhmJGB4Ry4Yjr0fbXUnh7TG/iMu/cfRYKxeGMcRgYDnZtB2F32RntjHmK9nLCWuEEZ/psIjblHDLXsiY5SbNvq9rELQS12DnNx2AubGPB0Rh90EYFaKlUvN47eBGBHevJrJVLHSCWnY4Zjt3ieY2bju9XtOXyW1IvEB0j2XHK8CN4A5grz2r2zku/PhoCEEWlCVyCglKKBJISkgckgkooooIwopJJQkiikkgoKTWvQH7TSlo+kYCWfeG1h+HFeYuZGBXtULCa86v3XdPTHVcfpBudsd2Hbx7UWGMr4tHDyT9H6RNF4dmMnDePmgQua1MwkZLC9M5hvS28S9DsFrHVe0yJDgd8GYVXpOw9HZatz61SlGWBIqgnsxlUurumLrujecHHqnc7dz81srwcwtcAQSJngHCe5xV6d5rLm9d4ZfT38SBwY//iZHifDghaahqkEM6903y3613EvujIxnsOeEro0/ZrtoJ2dFRaD7tMTzy7pXBTqljg5pggyCMwR68dxX0onYeSYyUJPr168Vc0aotLblQxVHsO+1vB47xtzGPtV7qLql+oGtgEFwbhdBOYbmGzuykZKBuGIwI9evks79Pv8A6mPErE4NagWOLXCCPU8QVLZ3B7mtqPLQBdBxcG7RI+zJxjfKtKbm2pl10Cq0G677Q2z8RzG2aerQLXFrhBGY9Zrvp9Tu+NuJhzMDXpFri10SM4II7QRgRHrYn2a1luEkDOWmHNOxzTvywOByOwo2QMkipIkQHDG4d5b9Zu/btCidSgkYGCRIxB4gruYieJSJxu9X9Yr7btQ4iOvBuuGw8DsI2SNhBWhLl5My0XcBkYnjGIjcRGB/otnq5p4Gm5rzIZdN77rsCI3gkYDYSRuHlvWa/wCmsTrSyleQY4EAjEHIjIokLkKUkoSQSJJqMoYKSEpShhyUpspSop0oIJSinJlai17S14lrgQQciCiClKg8o1j0KbNWLcS04sdvG7tG39VUPMr0bW2y9O4UjVbTDYcJYC4mMw4kR2Bedad0W+z1LpdeBEtdkDvw4Fc90eGkVlW1+q4bti2OrOnemZccfpG5/eH2vmsBaKjz/VTaENRlppEGOu0ci4AjuKymv8NNerWml0rYdlAAOEgj2SFlrRQcxxa7Aj0COB/RXVW3PBIkASY6o3rntBNSL8OzjDvXXT6/Z5cX6fcrLPXcxwc0wcceBEEGcwROG7sTzZD0fSCC2YMZsOy8Nk4wcs+IXX0QGwdykZImIF4QYAxEzB3iV6P3VY9Mv0Z/lVtcQQQYIxBGBBG718FcB7bS0AkNrAYbnRs/TYctw5xZhuH5QiKG3LsAWN//AERbmIyY9uo6Oe3BXs5YYdgR/XDhxUtjqU8W1MnRDx7TCMjH1m7x3ZLqNEHOD2hvyTf2cbI5AfJafu591P0I/lXFonOeOMHvx71LRtRYZbzzg8CrBtA8U/8AZ3bneKfut4mqfo57Xmr+mMMD1frN2tO8cFoaVuY4wHCdywH7M8mA13c5WehLC8V6ZLXQHZlroyOcrGLzuRDuaxjZygikt2RySSTUQYSSSQKEUElFFJBJFFBJJQZvTOrTjBs4EYy0uxkmSQXHwlYvWnQVZlK+6k+GnEiHAT2E7Y716yEyvRa9pa4S1wIIORBzCznpxuu4vMRj5xe15+o7uTBTqTIa4EYg4AjxWkr0wHEDYSooXXauuB2mrYdpPaKfyUY0nbftkdlwfBWcJpCdkGq0262H+9d+b5BN6W1nOs787lZkJpC6isOdQ0K1YDrVXn8R+anbaXz7bvzFJBaxEOXompmtTasUa4aKn1HQAH8PeWzDBu8F4TTcQZBgg4EL2jV60OqWWi95lzmAk7zvUtWPKa74STkFziaCUIoSgBCSJKSo/9k="/>
          <p:cNvSpPr>
            <a:spLocks noChangeAspect="1" noChangeArrowheads="1"/>
          </p:cNvSpPr>
          <p:nvPr/>
        </p:nvSpPr>
        <p:spPr bwMode="auto">
          <a:xfrm>
            <a:off x="155575" y="-1074738"/>
            <a:ext cx="2047875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data:image/jpg;base64,/9j/4AAQSkZJRgABAQAAAQABAAD/2wCEAAkGBhQSEBQUEBQWFBUVFBQVFBUVFBUUFBQVFBQVFBQUFBQXHCYeFxkjGRUUHy8gJCcpLCwsFR4xNTAqNSYrLCkBCQoKDgwOFw8PFykfHB8pLCksKSkpKSwpKSosKSkpKSkqKSwpKSwsLCkpKSwpKSw1KSksKSkpKSwsKSkpLCwsKf/AABEIAOsA1wMBIgACEQEDEQH/xAAcAAABBQEBAQAAAAAAAAAAAAABAAIDBQYEBwj/xABEEAABAwEEBgcEBwUJAQEAAAABAAIRAwQSITEFBkFRYYETInGRobHwMnLB0SNCUmKCkuEUMzSy8SRDY3N0oqPC0mQH/8QAGQEBAQEBAQEAAAAAAAAAAAAAAAEDAgQF/8QAJxEBAAMAAQQCAQQDAQAAAAAAAAECESEDEjFBIjKBExRRYUJx8AT/2gAMAwEAAhEDEQA/APQISDVLcQuJrjEbmFC4VNdQj1CgjDUQxSQkWIuGQlCJwIE55Y57cEriaYUJYcE1xjNKOCaYdIQJG9COCInd4JpgXgj6yRRATTDY4JdGnQimmGhiXRp0hC8mmB0fFLo+KN5K8gHRpXEbyV5ALiVwJX0L6AkIhN6Q7krx3IHSkmSUkE2CGCkICbyUDbw4oyECEg1FJAp3RBN6MIKTWmqW02OaSCHyDuMFdmidImtSDyIOIO6RnCg1hpyKQORqtHen6vWcCiQMhUqDuMLOPu7/AMVdbdKl9pYwYNZUbPEyM1oukWXZRBtbx9ZtQPbxAeA4dxn8JWpuK09lvQX0pRhENXbhxW63tpXS/JzrpO7iuoNlUmuQ+hb7/wACmao6Tc4Gk7G6CWncJAu+K47/AJY77fjrQBi5a9ua2oxmbnmOzPE9yl0jauipOfEwB4kD4rJaGtBqWpjnZl3dgcFLWyYgrXY1tLiHRqSEYWjhF0SXRKXBKUEXRpdGpbyaXII7qMJ08EkDYKEJ8JQgZCSfCSCXokricKiXSFXE0wtQITnVCoiCc0NFyV5IU0xzEFbrAZFH/OYqyz6bNHpGBt4itVkyQPbKsdNN/df5zPNVB0NUqVKzmwR09UZ44OI2rC27w1rmcm2OpetPSjAiox5adrHODKg5By1z3AEiclj7BZ3MtAJxuVGsePuPd0bjxxcPBbCvZsjtyPa3DyhddPwl/Jt8b0rw3pgpEf0UnRrVmodbsaLYP1/gVDq7Z+jtDhhBphwjGA+48CTnAK6dbmRRb748imaIE2gf6akf9lMfBYz92sfV3axVP7NU7B/MFntAWf6SlUERfLCMZBDS4OJ+8D/tKv8AWFkWZ/L+YKh1WqfTXDk8Xm+/TkiO1pqBLfeCv1lsTVSFRNDVIAtmQX0rydKEIBeQvHcnQEixA3FNLTvUnRcUi1BHB3pY71JCQKCEyipoSQx1QgQigUQLqN1JGEDS1C4pIQcMEVS6aZPQ/wCfT8/6KTRTP3/+prfzBP0oyTQ/1FLz+UJ2iB+//wBTW8wfiuI+zreGbLrtuM+yatx/APIAJ7HXT2gLaPZhj28xgfmsbaKgbbyHey+oGOOwFxBaeTg08itqd57fg5Tp+1v6c11K4pSxNK0cM9rg36Ae+PIql1kcW1KNwuAdZaJOJxzmTt34q71x/cN98eRVbpzRr6hsvRC8RZGyMiQDmA6N4wWF/M/htXxCh/aqkEX3Q4YguJB5Eq41apBz6bgOvTqtJOc03Nc0Dsa4f8irKujKzWlz6b2tbEkiMzAic8SrDVgllqpGDdqh7CYIExMCcy1zWHmFnXe7l3bM4bmo2D5dhxCZCe/IcMD5j49yjlet5hKARBRQEEIymkJhadhQPLkL6jNQoX1FPJQxTQQnAIHApJAJIOhJKEYVxzoJSldShMNGUHuRATDn69b0HLaqd59DhWYfBzvIBc+jbYwOrtLmgivUJBIBhwaQcefcu2Qa1IbZc8cmO+YWYt2pj7RVqVC9tMOdeaILjEDshcTseHcZ7Q2is11uLZBa97QHYEB0tLCD7wA7CVup28+/B3ivPq2inUKoZUxvXXMcNrmmRzMFsfeC9ApVQ5oc3FrgHD3XZp0951ep6wyqPlzHoKNxXQ8euIwPguY+fktMZ6oNch/Zx77fiuyzs69lP/yR3dF/6XNreJoD32/FWNKnDrNws5He2gss+U/hpvxj8uPWpv8AZKn4f52rP6quvvDNrD0zOQuVB3Fh/AtJrV/CVPw/zBZXVyjFez1QcqjqT2gRAdTcWkmcbwvbvYUv94Wv1lv9vvCR2/1BHNQSuhzcOLT5/r5qKtTxkbce9bYy01JIMSKmGkEoRCMJhpkIFqfcQuq4aiLE2FLdCRaCmGoukRRcAgpiu6UpQhKEQ68hKSEIYJcop9euE96NT169ZKv01buioPdtiG+875BSZzlYjUWiK/TWyq4ZMplo7XOA+B7lduwwGQiO5UWolnIpVKh+u5rRxugk+LvBXjzj3eSlPrq3jnFJrZYjUo3me3T67T2QT5A8lNqtpAPpXdwvtH3HkyPwuvN7AF3VhPcfJZHRtX9mtLmn2WOJ7aNQhru49GeRSeJ0jmMbl/j8RgfDyULxBO4evkpC7Gd3cSPmI70x7chuz8wfW5duFBrh/DgfeE+Kty2H0uFKP9rP/Kqta8bP2vb8YVzXH0o4NaP5x8FnH2n8NP8AGFbrR/CVewfzBZHVCtdtbGOGFRuHvNvOpu8Hj8RWu1o/hKnYPMLL6pU2vqsAAD6T+kBgAlj2ljpO2HXPzlcW+8O6/WXoLcY4i6fh8Ewtw7D5/r5qRwz/ADD4/HuS2+8PXit2KCEiE4pKGI7iV1SXUIQNCUJ0JQqGFqF1SQmkIIriSkSQTQjCKS5UIQKZaLS1gvPMCQJO8rjtemqbcC6MJ9l2yOG8p7wdJ4+vWA71k9bbSalRlFmJBEje9xwCvDp2lBIJN2dn2RPms3q7Xa+19JUOMktG9xMDuEri/qrunHybvR9kFKjTpj6oHMyJPig7Pu8lFU0wwGIPdliR/wBD3KqtOtlJj7rmvwDcg2MWg/a4rbtn0y7oWtQeXzWf0/o+XsqAZG7U3Gk8Fr54D/srCz6bZVIDA7rYTAwMHA44LptFIOF12TgQ7scP1XE88O44M0FbOkpAAQaZLccZueyZ2ywgrvOPPAdmYPdKyegrSaVoNLG6xjaZJw6wIuu/FecByWsJzjZgO3Z44JCSqNYKd5jB/i0x3nFQ61WpzAXsJa4PpxG6ak8ocpNI2i9a7PRH22vfyN7Hu8VYfsrapc97bwJENcAW5NcDG0y4rjzuO/GPN7Zp+vVvMfUJbAwgY4Y4jHMLq1YYW2uzvE3X32HETIab4IGQxYROa3Ft0TSqNLSxokRIaARkAQQsDZS+hWfT+vTPSMG+pRJJaPep3xxwXHbkxMu9iYyHqAw/CfA+vFBzcCNxnkfQTbLaW1GMe0y17QR2ECPh3KUbJ90+vWS3Yo3jbv8ARTU+7gRu/ofgmICkgioBdQhOSVDUiiQgUDSEkUkEqKUJBQQW2xNqtuvykHAxiOKoNLaPLeqcWzLXbiMlp1HXpNc0h2W35rma7z7dROPOLc0023Tm6APdGJPNx8FPq5Zbz5BxGzi83AQeAcTGeC5bfVD60D2b11vYJxVpo6xmmxzr16Lz7wEEXKNS7I95w7lOj1Im0zby66lMrEQsjar462BLQQ736doqgO4AOCoNLEtqkOEiGR+Rklp5K0rNweCYMPbOEG5ZWsJcdntnFVGlKkVXNfLm9XqkkD2G4tIy7V667Hh5ZCzEgjozMmI4k4A8eIV3Q1lAm+ZYCGh2brxEDtGE8I4qksujwGuqUpOBABHWbPtE8jHNSGwsdFMiAwS7cThfxnA4BvyUnLOomYXenrMHuZVpxcdHSOGcsF5h7i4dsK60fpEVKDamQDSXcCJw8+9YSq0gFuIdXeLzQQIDXYbPtYdjV2P0wW06rGHqEtDcIxiTHacV57fDZbV+WO7QFY1tIdIfs1HdmBaPMLZtp3WAbmgdwaFlf/z+y/vamwNDBz6x8h3rXPGHr7qnTj4rfy5X593iVideLGadWlaaeBDhe95ruqTykclt3Z8x81X6bsArUHsO1r44EEEHwVtGwlZyXHqlbQQ6iMgBUpf5b8bv4XS1aKJ5jxHrxXmWgNIOpOY52BoPh429DVN135agB/GvTRw4OHr1kpSdgtGSU5HkfI+Cjc2CpSM+OI+Px7k12w8u79IXblHCSclCgbCSMJQgCRCUJIGwijCSCSUJShGEAlR2ileY5sxeaRO6REqWFFaLSxgl7mtG9xAHiivNtIWN9JzmnquacD5EbwVc6IaX2dtRrg/NtUARddtBG6Ix4rv1grWasyRXpB7fZPSNx+6cVi9DabdZK5cOswmHt2ObOBHETh+q8vZ2Tk+Ho7u6OGotVMOa8twN2s4jeXtYBd/KqjSEutDmZy5va3qjIn44K50jpCzGH0a7MYll6DjuGzsXJbbM5zXOYL1SMTtIwnnEheqnVmvFnnt04tzDmouuEOaeqxsNIOJJkdYbyZcQpi0VGhshj34n7LgCT+E7eQXHSqR1JIaATUg55SOOMNHFPqmWmoAfpDdaMy0DMZcABwlbzG+GRtRxDnl7SLv0dNpwLZGY7Bj2uXHbTENGzHmf0VlaLUAwscL3RgXXTiHTiOycOSqaZl+OOMnl+q8vU20xRv08iJs3GrNo6GyMke0ajyOAaRyyHetEKodMbCW+APkszav3RAGIp1BdAP8Ag03RH3r6FW0lrqgaf7yvhO0WZrh5L0dnHDHu55aD/wBeWHwTHCRzeP5lR6I1jDg1tQgY4OnaQYDuMnP0L5rsvfPm4LJowesNmFC1MqEfR1muZU8nc4Id2havVW2F1C4/26DjTdxAMNPZEKDT+i+ns72x1mgVGe8yWuHNojmqDVnStypReThUHQVffaIpvPaLg/Ms/rZ35q9Ay5GeR9eKUZjmPMeCax2/sPr1kiT3j181qzMRRehKgCUIylKAQhCckqGwki5BA+EUIRXKkmV6Ae0tcAWuBBByIOYUiSg8j1l1fNmrFubDix28bjxGSqXDCN3qF7FpzQzbTRLHYHNjvsu2Hs2FeSW2yOpVHMqCHNMEH1kk/KMl3WccBfvWt1d0veAY89YZH7TfmFjbeYxGSjsGlLrhjBGLTuhZxHHbLSf5h6BpPRhH7sdV7hexyOzDYJkrloVw15eBLWC60HbsbnkZl2G5dOgtOstFI5H6rxuO/sKittjuENghkkzn39gHmtul1fVmN6bzCvttSAG7+sfgPNWGr9xzxTqNkPcCHbRdx7olUl++6ftHw2eCurFZjTD34QKLi0jES+KUcCLzsCNinSr+pM3k6k9sRWF1pAltN8nHoGukb6tqvyD2QpapDqrxjeNorN3zesxHLZ2rnr2gXKtOp7Lf2WmIwLXdGSeUt3KSpSc20G8MHWwgGMCH03BeiJ9T5YMwCWnLZBBHeCFe6H1kuBrKh6l5sTiW4jCds8e/fSU6rXg3r18kQ4nA5CHTl2z8xDWpwSHDEGCI7wu70i3+1rbHplKqCQ5pkXiJG5wDvOF5/p6w9BaalMYNqRVp8DJcAOfSN5hLR2srrMYeSaZjE4lpaRBJ7sdw2rQa2UmWmyttFBwd0RvAgz1Dg8csHfhK8l6zHltSVtoHSfTUQ760db3m4O78D+NXAMwd4j5HyXnuqWlLlaDg2pDuAMXXjw/2hb2z/Wbuy7Di34jkrWdhLRknxh2IJ/HfgfXcU26qgIJ0IQgSCdCUIaaUE4hJDTwkkkuVJKEUoQMqzdN0SYwEx47F5jp2zucHtfTaHY9Z1OHTsN7avUkpXFq77d1tj5mtVpxgwe9c4q7mjuK9h151Uuk2ikOqT9I0fVJ+uOB28e1YzoU7V1RaF006hVD2tMZPaGnrN3du5eg6T0qKlnaWGQ/EHLDbI2HZ3rOMs94gDMmBzXdajhDfZaLreW3mZKz6kRDSnJlmw6zjdkQ2TE44kTxVxYrQ3obpId09ZtNuOPUGYIzxqN9QmUNFUTTabjQ8tHWiTJAMkmV3WWiG17LTIHUHSEDi51Qn8rGr2dC8TTtj083WrPdpmlLW27WMyH2xrWkAkEBtSIIzGIVlQ0iOme17XGNINa0xF0kvgyfq4ePFcFic00KYqAi/aHwc7pDaeN3aCXGe0lPe+H1HGRFvpnHiauXzW1o3hizOkG1WPLTTu4mJMyJjD5LgqMqvMl5nADrbMgO4Ydi076jXVKlGtgA+pdftpgOOE7zlJ2YZYitq2JzKkPEEC9+bAdwERsKUvz228kx7hUP0VUcMThnBcTj3QurQFuq2SpLnfRkOD6WJa8OwIIOB5Y+Rt21TULGuLQR1Q92GEdVrnbtgJynEwua00SCWvEEYEEeY9eRXUxvkiUVgtjcejkXHuLL3tXZGB34R3Fen6KtgqUqVQHMXT8PHzK8us7Ax0tyPtMnquGWE+y7OCOwrbam1xD6QJLDLmHI7iCNhyMLxzXst/T0TPdH9teP1SdvUFKrIBOYMH3h68VP8V04NSSShQGEkISVBKCKSAowikphoQkikopSkAikpim1KYIIIkEQQciDmCvMdatXDZqktk0nzcO47WHiPJeorm0jo9lam6nUEhw5g7COIQiXjtB91wO4ypKrsFPpbRjrPVdTfmDgdjgcnDguVrsIWXVpsbDbp2xYaGtc/RuPWHs8RnHJXtOJLvrtpVA2NpNMsDfFYys4tc1zTB2HiCtVom2Cq0O25OHH5LLp3ms67vXUFKQ2yB22s8xsxqUmjDb7J9QuqpaHPZUDyOpa23L2YH0xDS4ccAMhezC67Vo7pK1mc3+7eJGwl1W8XcgfEqlv3qVcxgLTTM8Yrz5r6dLxeNh4rV7ZxBpql/aard9aoXdgecPILq0bVFZhp1cHEzTfnsutaeQHbluQ084dJaJJa81OpucHYQRsIJLp2iefAMoxhW9O+HMTh1psrmOLXCD4HiDtCZTLCHB8h2bXDESB7LhuO8ZHeCrShWbXaKVU9cfu37Sdx37O3tzqLTZHMcWuEEdxByI3g+uPNepM/GfP/AHKxHsw0oOIg7jhmJGB4Ry4Yjr0fbXUnh7TG/iMu/cfRYKxeGMcRgYDnZtB2F32RntjHmK9nLCWuEEZ/psIjblHDLXsiY5SbNvq9rELQS12DnNx2AubGPB0Rh90EYFaKlUvN47eBGBHevJrJVLHSCWnY4Zjt3ieY2bju9XtOXyW1IvEB0j2XHK8CN4A5grz2r2zku/PhoCEEWlCVyCglKKBJISkgckgkooooIwopJJQkiikkgoKTWvQH7TSlo+kYCWfeG1h+HFeYuZGBXtULCa86v3XdPTHVcfpBudsd2Hbx7UWGMr4tHDyT9H6RNF4dmMnDePmgQua1MwkZLC9M5hvS28S9DsFrHVe0yJDgd8GYVXpOw9HZatz61SlGWBIqgnsxlUurumLrujecHHqnc7dz81srwcwtcAQSJngHCe5xV6d5rLm9d4ZfT38SBwY//iZHifDghaahqkEM6903y3613EvujIxnsOeEro0/ZrtoJ2dFRaD7tMTzy7pXBTqljg5pggyCMwR68dxX0onYeSYyUJPr168Vc0aotLblQxVHsO+1vB47xtzGPtV7qLql+oGtgEFwbhdBOYbmGzuykZKBuGIwI9evks79Pv8A6mPErE4NagWOLXCCPU8QVLZ3B7mtqPLQBdBxcG7RI+zJxjfKtKbm2pl10Cq0G677Q2z8RzG2aerQLXFrhBGY9Zrvp9Tu+NuJhzMDXpFri10SM4II7QRgRHrYn2a1luEkDOWmHNOxzTvywOByOwo2QMkipIkQHDG4d5b9Zu/btCidSgkYGCRIxB4gruYieJSJxu9X9Yr7btQ4iOvBuuGw8DsI2SNhBWhLl5My0XcBkYnjGIjcRGB/otnq5p4Gm5rzIZdN77rsCI3gkYDYSRuHlvWa/wCmsTrSyleQY4EAjEHIjIokLkKUkoSQSJJqMoYKSEpShhyUpspSop0oIJSinJlai17S14lrgQQciCiClKg8o1j0KbNWLcS04sdvG7tG39VUPMr0bW2y9O4UjVbTDYcJYC4mMw4kR2Bedad0W+z1LpdeBEtdkDvw4Fc90eGkVlW1+q4bti2OrOnemZccfpG5/eH2vmsBaKjz/VTaENRlppEGOu0ci4AjuKymv8NNerWml0rYdlAAOEgj2SFlrRQcxxa7Aj0COB/RXVW3PBIkASY6o3rntBNSL8OzjDvXXT6/Z5cX6fcrLPXcxwc0wcceBEEGcwROG7sTzZD0fSCC2YMZsOy8Nk4wcs+IXX0QGwdykZImIF4QYAxEzB3iV6P3VY9Mv0Z/lVtcQQQYIxBGBBG718FcB7bS0AkNrAYbnRs/TYctw5xZhuH5QiKG3LsAWN//AERbmIyY9uo6Oe3BXs5YYdgR/XDhxUtjqU8W1MnRDx7TCMjH1m7x3ZLqNEHOD2hvyTf2cbI5AfJafu591P0I/lXFonOeOMHvx71LRtRYZbzzg8CrBtA8U/8AZ3bneKfut4mqfo57Xmr+mMMD1frN2tO8cFoaVuY4wHCdywH7M8mA13c5WehLC8V6ZLXQHZlroyOcrGLzuRDuaxjZygikt2RySSTUQYSSSQKEUElFFJBJFFBJJQZvTOrTjBs4EYy0uxkmSQXHwlYvWnQVZlK+6k+GnEiHAT2E7Y716yEyvRa9pa4S1wIIORBzCznpxuu4vMRj5xe15+o7uTBTqTIa4EYg4AjxWkr0wHEDYSooXXauuB2mrYdpPaKfyUY0nbftkdlwfBWcJpCdkGq0262H+9d+b5BN6W1nOs787lZkJpC6isOdQ0K1YDrVXn8R+anbaXz7bvzFJBaxEOXompmtTasUa4aKn1HQAH8PeWzDBu8F4TTcQZBgg4EL2jV60OqWWi95lzmAk7zvUtWPKa74STkFziaCUIoSgBCSJKSo/9k="/>
          <p:cNvSpPr>
            <a:spLocks noChangeAspect="1" noChangeArrowheads="1"/>
          </p:cNvSpPr>
          <p:nvPr/>
        </p:nvSpPr>
        <p:spPr bwMode="auto">
          <a:xfrm>
            <a:off x="155575" y="-1074738"/>
            <a:ext cx="2047875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196" name="Picture 4" descr="http://www.co.delaware.oh.us/engineer/photogallery/Stover11-14-0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95600" cy="3810000"/>
          </a:xfrm>
          <a:prstGeom prst="rect">
            <a:avLst/>
          </a:prstGeom>
          <a:noFill/>
        </p:spPr>
      </p:pic>
      <p:pic>
        <p:nvPicPr>
          <p:cNvPr id="8200" name="Picture 8" descr="http://teachers.egfi-k12.org/wp-content/uploads/2010/03/800px-GoldenGateBridge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743200" cy="3733800"/>
          </a:xfrm>
          <a:prstGeom prst="rect">
            <a:avLst/>
          </a:prstGeom>
          <a:noFill/>
        </p:spPr>
      </p:pic>
      <p:pic>
        <p:nvPicPr>
          <p:cNvPr id="13314" name="Picture 2" descr="http://www.atlaso.com/images/bri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810000"/>
            <a:ext cx="5715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85800"/>
            <a:ext cx="3962400" cy="34163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B0F0"/>
                </a:solidFill>
                <a:latin typeface="Candara" pitchFamily="34" charset="0"/>
              </a:rPr>
              <a:t>Load-</a:t>
            </a:r>
            <a:r>
              <a:rPr lang="en-US" sz="2400" b="1" dirty="0" smtClean="0">
                <a:solidFill>
                  <a:srgbClr val="00B0F0"/>
                </a:solidFill>
                <a:latin typeface="Candara" pitchFamily="34" charset="0"/>
              </a:rPr>
              <a:t> </a:t>
            </a:r>
            <a:r>
              <a:rPr lang="en-US" sz="2400" b="1" dirty="0" smtClean="0">
                <a:latin typeface="Candara" pitchFamily="34" charset="0"/>
              </a:rPr>
              <a:t>The distribution of weights on a structure </a:t>
            </a:r>
          </a:p>
          <a:p>
            <a:pPr algn="ctr"/>
            <a:endParaRPr lang="en-US" sz="2400" b="1" dirty="0" smtClean="0">
              <a:latin typeface="Candara" pitchFamily="34" charset="0"/>
            </a:endParaRPr>
          </a:p>
          <a:p>
            <a:pPr algn="ctr"/>
            <a:r>
              <a:rPr lang="en-US" sz="2400" b="1" u="sng" dirty="0" smtClean="0">
                <a:solidFill>
                  <a:srgbClr val="00B0F0"/>
                </a:solidFill>
                <a:latin typeface="Candara" pitchFamily="34" charset="0"/>
              </a:rPr>
              <a:t>Dead Load- </a:t>
            </a:r>
            <a:r>
              <a:rPr lang="en-US" sz="2400" b="1" dirty="0" smtClean="0">
                <a:latin typeface="Candara" pitchFamily="34" charset="0"/>
              </a:rPr>
              <a:t>The weight of the bridges structure</a:t>
            </a:r>
          </a:p>
          <a:p>
            <a:pPr algn="ctr"/>
            <a:endParaRPr lang="en-US" sz="2400" b="1" dirty="0" smtClean="0">
              <a:latin typeface="Candara" pitchFamily="34" charset="0"/>
            </a:endParaRPr>
          </a:p>
          <a:p>
            <a:pPr algn="ctr"/>
            <a:r>
              <a:rPr lang="en-US" sz="2400" b="1" u="sng" dirty="0" smtClean="0">
                <a:solidFill>
                  <a:srgbClr val="00B0F0"/>
                </a:solidFill>
                <a:latin typeface="Candara" pitchFamily="34" charset="0"/>
              </a:rPr>
              <a:t>Live Load- </a:t>
            </a:r>
            <a:r>
              <a:rPr lang="en-US" sz="2400" b="1" dirty="0" smtClean="0">
                <a:latin typeface="Candara" pitchFamily="34" charset="0"/>
              </a:rPr>
              <a:t>The weight of the traffic on the bridge</a:t>
            </a:r>
          </a:p>
          <a:p>
            <a:pPr algn="ctr"/>
            <a:endParaRPr lang="en-US" sz="2400" b="1" dirty="0" smtClean="0"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pperplate Gothic Bold" pitchFamily="34" charset="0"/>
              </a:rPr>
              <a:t>Loads and Forces</a:t>
            </a:r>
            <a:endParaRPr lang="en-US" sz="3200" b="1" dirty="0">
              <a:latin typeface="Copperplate Gothic Bold" pitchFamily="34" charset="0"/>
            </a:endParaRPr>
          </a:p>
        </p:txBody>
      </p:sp>
      <p:pic>
        <p:nvPicPr>
          <p:cNvPr id="7170" name="Picture 2" descr="http://3.bp.blogspot.com/-gk_ADsmCnDE/TkkKHLUfxoI/AAAAAAAAEzY/AxaYIv1dKgg/s1600/horton%2B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2000"/>
            <a:ext cx="4343400" cy="3276600"/>
          </a:xfrm>
          <a:prstGeom prst="rect">
            <a:avLst/>
          </a:prstGeom>
          <a:noFill/>
        </p:spPr>
      </p:pic>
      <p:pic>
        <p:nvPicPr>
          <p:cNvPr id="7172" name="Picture 4" descr="http://iricen.gov.in/IRICEN1/documents/Shared/SAX127/train%20on%20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43400"/>
            <a:ext cx="7696200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447800"/>
            <a:ext cx="5029200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/>
            <a:endParaRPr lang="en-US" sz="2400" b="1" dirty="0" smtClean="0">
              <a:solidFill>
                <a:srgbClr val="7030A0"/>
              </a:solidFill>
              <a:latin typeface="Candara" pitchFamily="34" charset="0"/>
            </a:endParaRPr>
          </a:p>
          <a:p>
            <a:pPr marL="457200" indent="-457200" algn="ctr"/>
            <a:r>
              <a:rPr lang="en-US" sz="2400" b="1" dirty="0" smtClean="0">
                <a:latin typeface="Candara" pitchFamily="34" charset="0"/>
              </a:rPr>
              <a:t>Bridges are kept stable by balancing the load forces with supporting forces of the structure</a:t>
            </a:r>
          </a:p>
          <a:p>
            <a:pPr marL="457200" indent="-457200" algn="ctr"/>
            <a:endParaRPr lang="en-US" sz="2400" b="1" dirty="0" smtClean="0">
              <a:latin typeface="Candara" pitchFamily="34" charset="0"/>
            </a:endParaRPr>
          </a:p>
          <a:p>
            <a:pPr marL="457200" indent="-457200" algn="ctr"/>
            <a:r>
              <a:rPr lang="en-US" sz="2400" b="1" u="sng" dirty="0" smtClean="0">
                <a:solidFill>
                  <a:srgbClr val="7030A0"/>
                </a:solidFill>
                <a:latin typeface="Candara" pitchFamily="34" charset="0"/>
              </a:rPr>
              <a:t>Tension </a:t>
            </a:r>
          </a:p>
          <a:p>
            <a:pPr marL="457200" indent="-457200" algn="ctr"/>
            <a:r>
              <a:rPr lang="en-US" sz="2400" b="1" dirty="0" smtClean="0">
                <a:latin typeface="Candara" pitchFamily="34" charset="0"/>
              </a:rPr>
              <a:t>A pulling force that acts to stretch the structure</a:t>
            </a:r>
          </a:p>
          <a:p>
            <a:pPr marL="457200" indent="-457200" algn="ctr"/>
            <a:endParaRPr lang="en-US" sz="2400" b="1" dirty="0" smtClean="0">
              <a:latin typeface="Candara" pitchFamily="34" charset="0"/>
            </a:endParaRPr>
          </a:p>
          <a:p>
            <a:pPr algn="ctr"/>
            <a:r>
              <a:rPr lang="en-US" sz="2400" b="1" u="sng" dirty="0" smtClean="0">
                <a:solidFill>
                  <a:srgbClr val="7030A0"/>
                </a:solidFill>
                <a:latin typeface="Candara" pitchFamily="34" charset="0"/>
              </a:rPr>
              <a:t>Compression</a:t>
            </a:r>
          </a:p>
          <a:p>
            <a:pPr algn="ctr"/>
            <a:r>
              <a:rPr lang="en-US" sz="2400" b="1" dirty="0" smtClean="0">
                <a:latin typeface="Candara" pitchFamily="34" charset="0"/>
              </a:rPr>
              <a:t>A force that acts to squeeze, push or shorten a structure</a:t>
            </a:r>
          </a:p>
          <a:p>
            <a:pPr algn="ctr"/>
            <a:endParaRPr lang="en-US" sz="2400" b="1" dirty="0" smtClean="0">
              <a:latin typeface="Candara" pitchFamily="34" charset="0"/>
            </a:endParaRPr>
          </a:p>
          <a:p>
            <a:pPr algn="ctr"/>
            <a:endParaRPr lang="en-US" sz="2400" b="1" dirty="0">
              <a:latin typeface="Candar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36860">
            <a:off x="375904" y="454083"/>
            <a:ext cx="3132912" cy="955589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400" b="1" dirty="0" smtClean="0">
                <a:latin typeface="Copperplate Gothic Bold" pitchFamily="34" charset="0"/>
              </a:rPr>
              <a:t>Forces on a Bridge </a:t>
            </a:r>
            <a:br>
              <a:rPr lang="en-US" sz="2400" b="1" dirty="0" smtClean="0">
                <a:latin typeface="Copperplate Gothic Bold" pitchFamily="34" charset="0"/>
              </a:rPr>
            </a:br>
            <a:r>
              <a:rPr lang="en-US" sz="2400" b="1" dirty="0" smtClean="0">
                <a:latin typeface="Copperplate Gothic Bold" pitchFamily="34" charset="0"/>
              </a:rPr>
              <a:t>(Push or Pull)</a:t>
            </a:r>
            <a:endParaRPr lang="en-US" sz="2400" b="1" dirty="0">
              <a:latin typeface="Copperplate Gothic Bold" pitchFamily="34" charset="0"/>
            </a:endParaRPr>
          </a:p>
        </p:txBody>
      </p:sp>
      <p:pic>
        <p:nvPicPr>
          <p:cNvPr id="19458" name="Picture 2" descr="http://www.tech.farmingdale.edu/~betzja/crane/t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"/>
            <a:ext cx="3276600" cy="3429000"/>
          </a:xfrm>
          <a:prstGeom prst="rect">
            <a:avLst/>
          </a:prstGeom>
          <a:noFill/>
        </p:spPr>
      </p:pic>
      <p:pic>
        <p:nvPicPr>
          <p:cNvPr id="6150" name="Picture 6" descr="http://images.icanhascheezburger.com/completestore/2009/5/6/128861202074916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0"/>
            <a:ext cx="3200400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533400"/>
            <a:ext cx="388620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latin typeface="Copperplate Gothic Bold" pitchFamily="34" charset="0"/>
              </a:rPr>
              <a:t>SPAN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The section of the bridge between two piers</a:t>
            </a:r>
          </a:p>
          <a:p>
            <a:pPr algn="ctr">
              <a:buFont typeface="Wingdings" pitchFamily="2" charset="2"/>
              <a:buChar char="Ø"/>
            </a:pPr>
            <a:endParaRPr lang="en-US" sz="2400" dirty="0" smtClean="0">
              <a:latin typeface="Candara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Different types of bridges have different distances for each span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4" name="Picture 2" descr="http://boatervoter.com/images/bridge-clearwater_memori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3733800" cy="3352800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1295400" y="40386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743200" y="40386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304800"/>
            <a:ext cx="4343400" cy="3323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Copperplate Gothic Bold" pitchFamily="34" charset="0"/>
              </a:rPr>
              <a:t>Shapes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Triangles and rectangles commonly used in bridge design</a:t>
            </a:r>
          </a:p>
          <a:p>
            <a:pPr algn="ctr"/>
            <a:endParaRPr lang="en-US" sz="2400" dirty="0" smtClean="0">
              <a:latin typeface="Candara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latin typeface="Candara" pitchFamily="34" charset="0"/>
              </a:rPr>
              <a:t>These shapes are strong and can handle large loads without tension and compression doing any damage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Candara" pitchFamily="34" charset="0"/>
            </a:endParaRPr>
          </a:p>
        </p:txBody>
      </p:sp>
      <p:pic>
        <p:nvPicPr>
          <p:cNvPr id="26626" name="Picture 2" descr="http://www.rogersconnection.com/triangles/images/brid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57600"/>
            <a:ext cx="432721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450</Words>
  <Application>Microsoft Office PowerPoint</Application>
  <PresentationFormat>On-screen Show (4:3)</PresentationFormat>
  <Paragraphs>96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Bridges</vt:lpstr>
      <vt:lpstr>What is a bridge?</vt:lpstr>
      <vt:lpstr>PowerPoint Presentation</vt:lpstr>
      <vt:lpstr>First Bridges-Natural Bridges</vt:lpstr>
      <vt:lpstr>The greatest bridge builders were in ancient Rome!</vt:lpstr>
      <vt:lpstr>       1. Beam  2. Suspension 2. Truss (type of beam)     </vt:lpstr>
      <vt:lpstr>PowerPoint Presentation</vt:lpstr>
      <vt:lpstr>Forces on a Bridge  (Push or Pull)</vt:lpstr>
      <vt:lpstr>PowerPoint Presentation</vt:lpstr>
      <vt:lpstr>Materials</vt:lpstr>
      <vt:lpstr>Beam Bridge</vt:lpstr>
      <vt:lpstr>Beam Bridge  Compression and Tension</vt:lpstr>
      <vt:lpstr>Truss Bridge</vt:lpstr>
      <vt:lpstr>Truss Bridge Compression and Tension </vt:lpstr>
      <vt:lpstr>Suspension Bridge</vt:lpstr>
      <vt:lpstr>PowerPoint Presentation</vt:lpstr>
      <vt:lpstr>Experiments</vt:lpstr>
      <vt:lpstr>Bridge 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Bridges</dc:title>
  <dc:creator>pc</dc:creator>
  <cp:lastModifiedBy>Windows User</cp:lastModifiedBy>
  <cp:revision>95</cp:revision>
  <dcterms:created xsi:type="dcterms:W3CDTF">2011-01-24T17:25:38Z</dcterms:created>
  <dcterms:modified xsi:type="dcterms:W3CDTF">2014-03-14T14:22:35Z</dcterms:modified>
</cp:coreProperties>
</file>