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36"/>
  </p:notesMasterIdLst>
  <p:sldIdLst>
    <p:sldId id="256" r:id="rId8"/>
    <p:sldId id="257" r:id="rId9"/>
    <p:sldId id="258" r:id="rId10"/>
    <p:sldId id="284" r:id="rId11"/>
    <p:sldId id="259" r:id="rId12"/>
    <p:sldId id="260" r:id="rId13"/>
    <p:sldId id="261" r:id="rId14"/>
    <p:sldId id="262" r:id="rId15"/>
    <p:sldId id="28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3" r:id="rId26"/>
    <p:sldId id="274" r:id="rId27"/>
    <p:sldId id="272" r:id="rId28"/>
    <p:sldId id="275" r:id="rId29"/>
    <p:sldId id="276" r:id="rId30"/>
    <p:sldId id="277" r:id="rId31"/>
    <p:sldId id="278" r:id="rId32"/>
    <p:sldId id="279" r:id="rId33"/>
    <p:sldId id="280" r:id="rId34"/>
    <p:sldId id="28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6C53"/>
    <a:srgbClr val="A9887E"/>
    <a:srgbClr val="FFCC66"/>
    <a:srgbClr val="E97A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8F229-719D-4E94-97F7-153EEB53A40A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01EE1-9C96-4DA5-8F51-913FA86BA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65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78D1A-9B12-471F-B606-11D63A9E068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82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B187-2289-451C-B08A-B7E66788D128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8E2F-DEA2-49D6-9CD9-E5F29E70C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495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B187-2289-451C-B08A-B7E66788D128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8E2F-DEA2-49D6-9CD9-E5F29E70C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17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B187-2289-451C-B08A-B7E66788D128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8E2F-DEA2-49D6-9CD9-E5F29E70C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96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C908-E5D3-4CA2-81F1-65927D92A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C41F-A5B4-43B2-953D-A1A5646F75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50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C908-E5D3-4CA2-81F1-65927D92A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C41F-A5B4-43B2-953D-A1A5646F75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405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C908-E5D3-4CA2-81F1-65927D92A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C41F-A5B4-43B2-953D-A1A5646F75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656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C908-E5D3-4CA2-81F1-65927D92A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C41F-A5B4-43B2-953D-A1A5646F75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713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C908-E5D3-4CA2-81F1-65927D92A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C41F-A5B4-43B2-953D-A1A5646F75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279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C908-E5D3-4CA2-81F1-65927D92A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C41F-A5B4-43B2-953D-A1A5646F75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615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C908-E5D3-4CA2-81F1-65927D92A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C41F-A5B4-43B2-953D-A1A5646F75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3813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C908-E5D3-4CA2-81F1-65927D92A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C41F-A5B4-43B2-953D-A1A5646F75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57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B187-2289-451C-B08A-B7E66788D128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8E2F-DEA2-49D6-9CD9-E5F29E70C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273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C908-E5D3-4CA2-81F1-65927D92A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C41F-A5B4-43B2-953D-A1A5646F75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2229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C908-E5D3-4CA2-81F1-65927D92A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C41F-A5B4-43B2-953D-A1A5646F75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655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C908-E5D3-4CA2-81F1-65927D92A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C41F-A5B4-43B2-953D-A1A5646F75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0215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C908-E5D3-4CA2-81F1-65927D92A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C41F-A5B4-43B2-953D-A1A5646F75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9682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C908-E5D3-4CA2-81F1-65927D92A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C41F-A5B4-43B2-953D-A1A5646F75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3650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C908-E5D3-4CA2-81F1-65927D92A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C41F-A5B4-43B2-953D-A1A5646F75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1433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C908-E5D3-4CA2-81F1-65927D92A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C41F-A5B4-43B2-953D-A1A5646F75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5125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C908-E5D3-4CA2-81F1-65927D92A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C41F-A5B4-43B2-953D-A1A5646F75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2157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C908-E5D3-4CA2-81F1-65927D92A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C41F-A5B4-43B2-953D-A1A5646F75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1589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C908-E5D3-4CA2-81F1-65927D92A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C41F-A5B4-43B2-953D-A1A5646F75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727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B187-2289-451C-B08A-B7E66788D128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8E2F-DEA2-49D6-9CD9-E5F29E70C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2887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C908-E5D3-4CA2-81F1-65927D92A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C41F-A5B4-43B2-953D-A1A5646F75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3498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C908-E5D3-4CA2-81F1-65927D92A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C41F-A5B4-43B2-953D-A1A5646F75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5779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C908-E5D3-4CA2-81F1-65927D92A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C41F-A5B4-43B2-953D-A1A5646F75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716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C908-E5D3-4CA2-81F1-65927D92A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C41F-A5B4-43B2-953D-A1A5646F75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8734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C908-E5D3-4CA2-81F1-65927D92A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C41F-A5B4-43B2-953D-A1A5646F75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683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C908-E5D3-4CA2-81F1-65927D92A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C41F-A5B4-43B2-953D-A1A5646F75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4845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C908-E5D3-4CA2-81F1-65927D92A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C41F-A5B4-43B2-953D-A1A5646F75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7251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C908-E5D3-4CA2-81F1-65927D92A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C41F-A5B4-43B2-953D-A1A5646F75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0695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C908-E5D3-4CA2-81F1-65927D92A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C41F-A5B4-43B2-953D-A1A5646F75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2866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C908-E5D3-4CA2-81F1-65927D92A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C41F-A5B4-43B2-953D-A1A5646F75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0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B187-2289-451C-B08A-B7E66788D128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8E2F-DEA2-49D6-9CD9-E5F29E70C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38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C908-E5D3-4CA2-81F1-65927D92A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C41F-A5B4-43B2-953D-A1A5646F75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7790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C908-E5D3-4CA2-81F1-65927D92A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C41F-A5B4-43B2-953D-A1A5646F75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79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C908-E5D3-4CA2-81F1-65927D92A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C41F-A5B4-43B2-953D-A1A5646F75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4672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C908-E5D3-4CA2-81F1-65927D92A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C41F-A5B4-43B2-953D-A1A5646F75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0985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C908-E5D3-4CA2-81F1-65927D92A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C41F-A5B4-43B2-953D-A1A5646F75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670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C908-E5D3-4CA2-81F1-65927D92A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C41F-A5B4-43B2-953D-A1A5646F75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1737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C908-E5D3-4CA2-81F1-65927D92A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C41F-A5B4-43B2-953D-A1A5646F75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4859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C908-E5D3-4CA2-81F1-65927D92A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C41F-A5B4-43B2-953D-A1A5646F75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9429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C908-E5D3-4CA2-81F1-65927D92A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C41F-A5B4-43B2-953D-A1A5646F75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202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C908-E5D3-4CA2-81F1-65927D92A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C41F-A5B4-43B2-953D-A1A5646F75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898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B187-2289-451C-B08A-B7E66788D128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8E2F-DEA2-49D6-9CD9-E5F29E70C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547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C908-E5D3-4CA2-81F1-65927D92A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C41F-A5B4-43B2-953D-A1A5646F75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9753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C908-E5D3-4CA2-81F1-65927D92A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C41F-A5B4-43B2-953D-A1A5646F75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3806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C908-E5D3-4CA2-81F1-65927D92A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C41F-A5B4-43B2-953D-A1A5646F75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4178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C908-E5D3-4CA2-81F1-65927D92A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C41F-A5B4-43B2-953D-A1A5646F75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297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C908-E5D3-4CA2-81F1-65927D92A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C41F-A5B4-43B2-953D-A1A5646F75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2656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C908-E5D3-4CA2-81F1-65927D92A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C41F-A5B4-43B2-953D-A1A5646F75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0792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C908-E5D3-4CA2-81F1-65927D92A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C41F-A5B4-43B2-953D-A1A5646F75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127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C908-E5D3-4CA2-81F1-65927D92A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C41F-A5B4-43B2-953D-A1A5646F75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4616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C908-E5D3-4CA2-81F1-65927D92A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C41F-A5B4-43B2-953D-A1A5646F75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0184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C908-E5D3-4CA2-81F1-65927D92A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C41F-A5B4-43B2-953D-A1A5646F75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6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B187-2289-451C-B08A-B7E66788D128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8E2F-DEA2-49D6-9CD9-E5F29E70C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445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C908-E5D3-4CA2-81F1-65927D92A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C41F-A5B4-43B2-953D-A1A5646F75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4779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C908-E5D3-4CA2-81F1-65927D92A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C41F-A5B4-43B2-953D-A1A5646F75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0256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C908-E5D3-4CA2-81F1-65927D92A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C41F-A5B4-43B2-953D-A1A5646F75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3864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C908-E5D3-4CA2-81F1-65927D92A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C41F-A5B4-43B2-953D-A1A5646F75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3567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C908-E5D3-4CA2-81F1-65927D92A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C41F-A5B4-43B2-953D-A1A5646F75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6114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C908-E5D3-4CA2-81F1-65927D92A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C41F-A5B4-43B2-953D-A1A5646F75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0164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C908-E5D3-4CA2-81F1-65927D92A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C41F-A5B4-43B2-953D-A1A5646F75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2237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C908-E5D3-4CA2-81F1-65927D92A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C41F-A5B4-43B2-953D-A1A5646F75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2951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C908-E5D3-4CA2-81F1-65927D92A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C41F-A5B4-43B2-953D-A1A5646F75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3198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C908-E5D3-4CA2-81F1-65927D92A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C41F-A5B4-43B2-953D-A1A5646F75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450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B187-2289-451C-B08A-B7E66788D128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8E2F-DEA2-49D6-9CD9-E5F29E70C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435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C908-E5D3-4CA2-81F1-65927D92A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C41F-A5B4-43B2-953D-A1A5646F75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6340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C908-E5D3-4CA2-81F1-65927D92A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C41F-A5B4-43B2-953D-A1A5646F75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0239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C908-E5D3-4CA2-81F1-65927D92A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C41F-A5B4-43B2-953D-A1A5646F75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5637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C908-E5D3-4CA2-81F1-65927D92A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C41F-A5B4-43B2-953D-A1A5646F75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6970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C908-E5D3-4CA2-81F1-65927D92A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C41F-A5B4-43B2-953D-A1A5646F75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1547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C908-E5D3-4CA2-81F1-65927D92A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C41F-A5B4-43B2-953D-A1A5646F75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157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C908-E5D3-4CA2-81F1-65927D92A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C41F-A5B4-43B2-953D-A1A5646F75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3996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C908-E5D3-4CA2-81F1-65927D92A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C41F-A5B4-43B2-953D-A1A5646F75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930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B187-2289-451C-B08A-B7E66788D128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8E2F-DEA2-49D6-9CD9-E5F29E70C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02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B187-2289-451C-B08A-B7E66788D128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8E2F-DEA2-49D6-9CD9-E5F29E70C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56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FB187-2289-451C-B08A-B7E66788D128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D8E2F-DEA2-49D6-9CD9-E5F29E70C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84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7C908-E5D3-4CA2-81F1-65927D92A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7C41F-A5B4-43B2-953D-A1A5646F75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4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7C908-E5D3-4CA2-81F1-65927D92A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7C41F-A5B4-43B2-953D-A1A5646F75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004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7C908-E5D3-4CA2-81F1-65927D92A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7C41F-A5B4-43B2-953D-A1A5646F75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230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7C908-E5D3-4CA2-81F1-65927D92A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7C41F-A5B4-43B2-953D-A1A5646F75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76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7C908-E5D3-4CA2-81F1-65927D92A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7C41F-A5B4-43B2-953D-A1A5646F75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1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7C908-E5D3-4CA2-81F1-65927D92A1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7C41F-A5B4-43B2-953D-A1A5646F75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75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star+wars+explosion&amp;source=images&amp;cd=&amp;cad=rja&amp;docid=ZYGThjPJL9LrHM&amp;tbnid=lhSzyUTQ_rietM:&amp;ved=0CAUQjRw&amp;url=http://www.ign.com/articles/2006/05/10/e3-2006-star-wars-next-gen-eyes-on&amp;ei=MRJTUcOnA-6P0QH-tIH4Ag&amp;bvm=bv.44342787,d.dmg&amp;psig=AFQjCNExsToiKDFnp89h9LkXIDOm6t5rKw&amp;ust=1364484976352630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/url?sa=i&amp;rct=j&amp;q=falling+brick&amp;source=images&amp;cd=&amp;docid=dhMIsQBzvtLBAM&amp;tbnid=7Fyiy99ZpdE1HM:&amp;ved=0CAUQjRw&amp;url=http://www.clipartof.com/portfolio/toonaday/illustration/cartoon-brick-falling-on-a-construction-guy-in-a-man-hole-1047124.html&amp;ei=bkNUUZH8EamW0QHu44GwDw&amp;bvm=bv.44342787,d.dmg&amp;psig=AFQjCNFN8RMn2ZZN1DP87yBebL29KN4u0A&amp;ust=136456313112851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://www.google.com/url?sa=i&amp;rct=j&amp;q=funny+high+diving+into+pool&amp;source=images&amp;cd=&amp;docid=RuSLDUpnoRonlM&amp;tbnid=nHdOVWpb18BuuM:&amp;ved=&amp;url=http://www.ebaumsworld.com/tags/pool&amp;ei=E0RUUbH5J43D4APkgIG4DQ&amp;bvm=bv.44342787,d.dmg&amp;psig=AFQjCNEQG6nOo81Nzg3Edz3SCriuU-c_tg&amp;ust=1364563348419964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fuel&amp;source=images&amp;cd=&amp;cad=rja&amp;docid=32B0-UOVUHm5dM&amp;tbnid=-e--8EK3aHls0M:&amp;ved=0CAUQjRw&amp;url=http://dimedigger.com/ways-save-money-fuel/&amp;ei=wiFTUajNIeW_0AHHoYDACg&amp;bvm=bv.44342787,d.dmg&amp;psig=AFQjCNGoL-CN1iPaN4lmXZtvjYyIKIiMWA&amp;ust=136448868448311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google.com/url?sa=i&amp;rct=j&amp;q=energy+lifting&amp;source=images&amp;cd=&amp;cad=rja&amp;docid=rbXKSAWkhXfmLM&amp;tbnid=IzuzbuffaK4eJM:&amp;ved=0CAUQjRw&amp;url=http://www.masterfile.com/stock-photography/image/400-04255416/Energy-superhero-lifting-a-car-in-his-fight-against-energy-wasters.&amp;ei=_iFTUfjhPIXN0wHVsICgAg&amp;bvm=bv.44342787,d.dmg&amp;psig=AFQjCNHcz_k3Hu4ouWsf47B8xzjrr0n-fQ&amp;ust=1364489063064641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google.com/url?sa=i&amp;rct=j&amp;q=&amp;esrc=s&amp;source=images&amp;cd=&amp;cad=rja&amp;uact=8&amp;docid=GV-CMhykaxjt0M&amp;tbnid=w7hfELah7ovFgM:&amp;ved=0CAYQjRw&amp;url=http://tiki.oneworld.net/energy/energy7.html&amp;ei=5y8qU4vTNemfyQGFnICACA&amp;bvm=bv.62922401,d.aWc&amp;psig=AFQjCNE8k8HuRIF27C5I7k83SlYI5hoqAA&amp;ust=1395360078489866" TargetMode="Externa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google.com/url?sa=i&amp;rct=j&amp;q=&amp;esrc=s&amp;source=images&amp;cd=&amp;cad=rja&amp;uact=8&amp;docid=jGP0WxS36EOFzM&amp;tbnid=uoTPTHuagReORM:&amp;ved=0CAYQjRw&amp;url=http://summerphysicshousehill.blogspot.com/2012/06/friction-moving-backwards.html&amp;ei=xzEqU_bfLKPsyQHO14HQDA&amp;bvm=bv.62922401,d.aWc&amp;psig=AFQjCNGUPDwcZchc-qMQkNhsut6AssGuDQ&amp;ust=1395360494493360" TargetMode="External"/><Relationship Id="rId1" Type="http://schemas.openxmlformats.org/officeDocument/2006/relationships/slideLayout" Target="../slideLayouts/slideLayout5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http://www.google.com/url?sa=i&amp;rct=j&amp;q=tug+pushing+barge&amp;source=images&amp;cd=&amp;cad=rja&amp;docid=8cMYb9pbB4A1dM&amp;tbnid=5H-1RMk1CtmT1M:&amp;ved=0CAUQjRw&amp;url=http://www.mysticriverpartners.com/marine-consulting-services.html&amp;ei=th5TUayrL-610AG514HgDQ&amp;bvm=bv.44342787,d.dmg&amp;psig=AFQjCNH7QDX9AIUO2tCUB87nQv-Efdr3RA&amp;ust=136448815099581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cannon+firing&amp;source=images&amp;cd=&amp;cad=rja&amp;docid=elxoDO4f4D4dcM&amp;tbnid=SJrFe06J9dg3sM:&amp;ved=0CAUQjRw&amp;url=http://www.ohiohistory.org/museums-and-historic-sites/museum--historic-sites-by-name/fort-meigs&amp;ei=dR9TUZ_TMe3O0QH_-oDABw&amp;bvm=bv.44342787,d.dmg&amp;psig=AFQjCNEZkBaYwJnQei6TdIyZ-1UjuS_uxg&amp;ust=1364488412808532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www.google.com/url?sa=i&amp;rct=j&amp;q=katniss+everdeen&amp;source=images&amp;cd=&amp;cad=rja&amp;docid=UuuBbLbTge_luM&amp;tbnid=Xj-bauvrgzishM:&amp;ved=0CAUQjRw&amp;url=http://www.guardian.co.uk/sport/2012/jul/27/hunger-games-credited-archery-cool&amp;ei=UsxQUd_ACojB0QGA-oHgDQ&amp;bvm=bv.44158598,d.dmg&amp;psig=AFQjCNHLH8GuAj7keHOjH_NvJOUuteZq3w&amp;ust=1364336008767706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www.google.com/url?sa=i&amp;rct=j&amp;q=tug+pushing+barge&amp;source=images&amp;cd=&amp;cad=rja&amp;docid=8cMYb9pbB4A1dM&amp;tbnid=5H-1RMk1CtmT1M:&amp;ved=0CAUQjRw&amp;url=http://www.mysticriverpartners.com/marine-consulting-services.html&amp;ei=th5TUayrL-610AG514HgDQ&amp;bvm=bv.44342787,d.dmg&amp;psig=AFQjCNH7QDX9AIUO2tCUB87nQv-Efdr3RA&amp;ust=1364488150995817" TargetMode="External"/><Relationship Id="rId7" Type="http://schemas.openxmlformats.org/officeDocument/2006/relationships/hyperlink" Target="http://www.google.com/url?sa=i&amp;rct=j&amp;q=funny+lifting+backpack&amp;source=images&amp;cd=&amp;cad=rja&amp;docid=h5Kb44g_kD8FcM&amp;tbnid=bAyXCmi5g-wRUM:&amp;ved=0CAUQjRw&amp;url=http://nakedenvelope.com/2013/01/20/the-dos-and-donts-of-backpacking-packing/&amp;ei=5DFTUYL2DuSL0QHJ8IH4CQ&amp;bvm=bv.44342787,d.dmg&amp;psig=AFQjCNHp4svHJhDHNsNZUy1jaUOMS4xahQ&amp;ust=1364493110189548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www.google.com/url?sa=i&amp;rct=j&amp;q=katniss+everdeen&amp;source=images&amp;cd=&amp;cad=rja&amp;docid=UuuBbLbTge_luM&amp;tbnid=Xj-bauvrgzishM:&amp;ved=0CAUQjRw&amp;url=http://www.guardian.co.uk/sport/2012/jul/27/hunger-games-credited-archery-cool&amp;ei=UsxQUd_ACojB0QGA-oHgDQ&amp;bvm=bv.44158598,d.dmg&amp;psig=AFQjCNHLH8GuAj7keHOjH_NvJOUuteZq3w&amp;ust=1364336008767706" TargetMode="Externa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2533" y="228600"/>
            <a:ext cx="3429000" cy="914399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Jokerman" pitchFamily="82" charset="0"/>
              </a:rPr>
              <a:t>Energy</a:t>
            </a:r>
            <a:endParaRPr lang="en-US" sz="6000" dirty="0">
              <a:solidFill>
                <a:schemeClr val="bg1"/>
              </a:solidFill>
              <a:latin typeface="Jokerman" pitchFamily="82" charset="0"/>
            </a:endParaRPr>
          </a:p>
        </p:txBody>
      </p:sp>
      <p:pic>
        <p:nvPicPr>
          <p:cNvPr id="1026" name="Picture 2" descr="http://ps3media.ign.com/ps3/image/article/705/705550/star-wars-force-unleashed-untitled-2006050711282379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7" y="1371599"/>
            <a:ext cx="9033933" cy="508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02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4724400" cy="762000"/>
          </a:xfrm>
        </p:spPr>
        <p:txBody>
          <a:bodyPr/>
          <a:lstStyle/>
          <a:p>
            <a:r>
              <a:rPr lang="en-US" dirty="0" smtClean="0"/>
              <a:t>Potential Energy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990600"/>
            <a:ext cx="571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Def: The energy an object has due to its </a:t>
            </a:r>
            <a:r>
              <a:rPr lang="en-US" sz="3200" b="1" dirty="0" smtClean="0"/>
              <a:t>position or condition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514600"/>
            <a:ext cx="4724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It is energy that is </a:t>
            </a:r>
            <a:r>
              <a:rPr lang="en-US" sz="3200" b="1" u="sng" dirty="0" smtClean="0"/>
              <a:t>stored</a:t>
            </a:r>
            <a:r>
              <a:rPr lang="en-US" sz="3200" dirty="0" smtClean="0"/>
              <a:t> and ready to use.</a:t>
            </a:r>
          </a:p>
          <a:p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381000"/>
            <a:ext cx="2994088" cy="2971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1" b="97753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969540">
            <a:off x="837039" y="4459053"/>
            <a:ext cx="1466619" cy="21191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4724400"/>
            <a:ext cx="2514600" cy="190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24200" y="38862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Chemical </a:t>
            </a:r>
            <a:r>
              <a:rPr lang="en-US" sz="2800" dirty="0" smtClean="0"/>
              <a:t>P.E.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715000" y="38862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Gravitational </a:t>
            </a:r>
            <a:r>
              <a:rPr lang="en-US" sz="2800" dirty="0" smtClean="0"/>
              <a:t>P.E.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" y="38862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Elastic </a:t>
            </a:r>
            <a:r>
              <a:rPr lang="en-US" sz="2800" dirty="0" smtClean="0"/>
              <a:t>P.E.</a:t>
            </a:r>
            <a:endParaRPr lang="en-US" sz="28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0" y="4495800"/>
            <a:ext cx="10668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152400"/>
            <a:ext cx="701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For us, the most common type of P.E. is </a:t>
            </a:r>
            <a:r>
              <a:rPr lang="en-US" sz="3200" b="1" u="sng" dirty="0" smtClean="0">
                <a:solidFill>
                  <a:schemeClr val="bg1"/>
                </a:solidFill>
              </a:rPr>
              <a:t>gravitational potential energy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510" t="5699" r="7857" b="4572"/>
          <a:stretch/>
        </p:blipFill>
        <p:spPr>
          <a:xfrm>
            <a:off x="2506893" y="1152442"/>
            <a:ext cx="6637108" cy="56293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1905000"/>
            <a:ext cx="2286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rgbClr val="FFFFFF"/>
                </a:solidFill>
              </a:rPr>
              <a:t>Def</a:t>
            </a:r>
            <a:r>
              <a:rPr lang="en-US" sz="3200" dirty="0">
                <a:solidFill>
                  <a:srgbClr val="FFFFFF"/>
                </a:solidFill>
              </a:rPr>
              <a:t>: The </a:t>
            </a:r>
            <a:r>
              <a:rPr lang="en-US" sz="3200" dirty="0" smtClean="0">
                <a:solidFill>
                  <a:srgbClr val="FFFFFF"/>
                </a:solidFill>
              </a:rPr>
              <a:t>P.E. </a:t>
            </a:r>
            <a:r>
              <a:rPr lang="en-US" sz="3200" dirty="0">
                <a:solidFill>
                  <a:srgbClr val="FFFFFF"/>
                </a:solidFill>
              </a:rPr>
              <a:t>of an object due to its elevation above a </a:t>
            </a:r>
            <a:r>
              <a:rPr lang="en-US" sz="3200" dirty="0" smtClean="0">
                <a:solidFill>
                  <a:srgbClr val="FFFFFF"/>
                </a:solidFill>
              </a:rPr>
              <a:t>surface.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58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" y="685800"/>
            <a:ext cx="4419600" cy="4800600"/>
            <a:chOff x="152400" y="685800"/>
            <a:chExt cx="4419600" cy="4800600"/>
          </a:xfrm>
        </p:grpSpPr>
        <p:sp>
          <p:nvSpPr>
            <p:cNvPr id="4" name="Can 3"/>
            <p:cNvSpPr/>
            <p:nvPr/>
          </p:nvSpPr>
          <p:spPr>
            <a:xfrm>
              <a:off x="2514600" y="3886200"/>
              <a:ext cx="533400" cy="1600200"/>
            </a:xfrm>
            <a:prstGeom prst="can">
              <a:avLst/>
            </a:prstGeom>
            <a:solidFill>
              <a:srgbClr val="A9887E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an 4"/>
            <p:cNvSpPr/>
            <p:nvPr/>
          </p:nvSpPr>
          <p:spPr>
            <a:xfrm>
              <a:off x="762000" y="2362200"/>
              <a:ext cx="533400" cy="3124200"/>
            </a:xfrm>
            <a:prstGeom prst="can">
              <a:avLst/>
            </a:prstGeom>
            <a:solidFill>
              <a:srgbClr val="A9887E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609600" y="5486400"/>
              <a:ext cx="3962400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371600" y="36576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2m</a:t>
              </a:r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1371600" y="2438400"/>
              <a:ext cx="0" cy="297180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3200400" y="3886200"/>
              <a:ext cx="0" cy="160020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200400" y="44958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dirty="0" smtClean="0"/>
                <a:t>m</a:t>
              </a:r>
              <a:endParaRPr lang="en-US" dirty="0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26571" y1="38571" x2="26571" y2="38571"/>
                          <a14:foregroundMark x1="28286" y1="40714" x2="28286" y2="40714"/>
                          <a14:foregroundMark x1="30000" y1="43571" x2="30000" y2="43571"/>
                          <a14:foregroundMark x1="27143" y1="41571" x2="27143" y2="41571"/>
                          <a14:foregroundMark x1="30143" y1="39857" x2="30143" y2="39857"/>
                          <a14:foregroundMark x1="23714" y1="39429" x2="23714" y2="39429"/>
                          <a14:foregroundMark x1="28429" y1="44143" x2="28429" y2="44143"/>
                          <a14:foregroundMark x1="31714" y1="42143" x2="31714" y2="42143"/>
                          <a14:foregroundMark x1="70714" y1="35286" x2="70714" y2="35286"/>
                          <a14:foregroundMark x1="73286" y1="35714" x2="73286" y2="35714"/>
                          <a14:foregroundMark x1="75143" y1="36714" x2="75143" y2="36714"/>
                          <a14:foregroundMark x1="75143" y1="41429" x2="75143" y2="41429"/>
                          <a14:foregroundMark x1="27000" y1="45143" x2="27000" y2="45143"/>
                          <a14:foregroundMark x1="25429" y1="43000" x2="25429" y2="43000"/>
                          <a14:foregroundMark x1="75429" y1="38571" x2="75429" y2="38571"/>
                        </a14:backgroundRemoval>
                      </a14:imgEffect>
                    </a14:imgLayer>
                  </a14:imgProps>
                </a:ext>
              </a:extLst>
            </a:blip>
            <a:srcRect l="15740" t="9240" r="22705" b="8290"/>
            <a:stretch/>
          </p:blipFill>
          <p:spPr>
            <a:xfrm>
              <a:off x="152400" y="685800"/>
              <a:ext cx="1500949" cy="201097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26571" y1="38571" x2="26571" y2="38571"/>
                          <a14:foregroundMark x1="28286" y1="40714" x2="28286" y2="40714"/>
                          <a14:foregroundMark x1="30000" y1="43571" x2="30000" y2="43571"/>
                          <a14:foregroundMark x1="27143" y1="41571" x2="27143" y2="41571"/>
                          <a14:foregroundMark x1="30143" y1="39857" x2="30143" y2="39857"/>
                          <a14:foregroundMark x1="23714" y1="39429" x2="23714" y2="39429"/>
                          <a14:foregroundMark x1="28429" y1="44143" x2="28429" y2="44143"/>
                          <a14:foregroundMark x1="31714" y1="42143" x2="31714" y2="42143"/>
                          <a14:foregroundMark x1="70714" y1="35286" x2="70714" y2="35286"/>
                          <a14:foregroundMark x1="73286" y1="35714" x2="73286" y2="35714"/>
                          <a14:foregroundMark x1="75143" y1="36714" x2="75143" y2="36714"/>
                          <a14:foregroundMark x1="75143" y1="41429" x2="75143" y2="41429"/>
                          <a14:foregroundMark x1="27000" y1="45143" x2="27000" y2="45143"/>
                          <a14:foregroundMark x1="25429" y1="43000" x2="25429" y2="43000"/>
                          <a14:foregroundMark x1="75429" y1="38571" x2="75429" y2="38571"/>
                        </a14:backgroundRemoval>
                      </a14:imgEffect>
                    </a14:imgLayer>
                  </a14:imgProps>
                </a:ext>
              </a:extLst>
            </a:blip>
            <a:srcRect l="15740" t="9240" r="22705" b="8290"/>
            <a:stretch/>
          </p:blipFill>
          <p:spPr>
            <a:xfrm>
              <a:off x="1905000" y="2209800"/>
              <a:ext cx="1500949" cy="2010975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1524000" y="609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More G.P.E.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3352800" y="2209800"/>
            <a:ext cx="1524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Less G.P.E.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4953000" y="228600"/>
            <a:ext cx="3733800" cy="4185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Remember W = ΔE.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So the G.P.E. of each Grumpy Cat is equal to the </a:t>
            </a:r>
            <a:r>
              <a:rPr lang="en-US" sz="2800" b="1" dirty="0" smtClean="0"/>
              <a:t>work</a:t>
            </a:r>
            <a:r>
              <a:rPr lang="en-US" sz="2800" dirty="0" smtClean="0"/>
              <a:t> it took to lift him up on to his post:</a:t>
            </a:r>
          </a:p>
          <a:p>
            <a:endParaRPr lang="en-US" sz="2400" dirty="0"/>
          </a:p>
          <a:p>
            <a:r>
              <a:rPr lang="en-US" sz="2800" dirty="0" smtClean="0"/>
              <a:t>G.P.E. = Work</a:t>
            </a:r>
          </a:p>
          <a:p>
            <a:r>
              <a:rPr lang="en-US" sz="2800" dirty="0" smtClean="0"/>
              <a:t>G.P.E. = Force x Distance</a:t>
            </a: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486400" y="4572000"/>
            <a:ext cx="1219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Weight</a:t>
            </a:r>
            <a:r>
              <a:rPr lang="en-US" sz="2400" dirty="0" smtClean="0"/>
              <a:t> of the cat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6934200" y="4572000"/>
            <a:ext cx="1524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Height </a:t>
            </a:r>
            <a:r>
              <a:rPr lang="en-US" sz="2400" dirty="0" smtClean="0"/>
              <a:t> of cat above ground</a:t>
            </a:r>
            <a:endParaRPr lang="en-US" sz="2400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6248400" y="4114800"/>
            <a:ext cx="3810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7543800" y="4114800"/>
            <a:ext cx="228600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505200" y="5943600"/>
            <a:ext cx="449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G.P.E. = Weight x Height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9859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349" y="228600"/>
            <a:ext cx="3124200" cy="958850"/>
          </a:xfrm>
        </p:spPr>
        <p:txBody>
          <a:bodyPr>
            <a:normAutofit/>
          </a:bodyPr>
          <a:lstStyle/>
          <a:p>
            <a:r>
              <a:rPr lang="en-US" sz="4800" u="sng" dirty="0" smtClean="0">
                <a:latin typeface="Jokerman" pitchFamily="82" charset="0"/>
              </a:rPr>
              <a:t>Example</a:t>
            </a:r>
            <a:endParaRPr lang="en-US" sz="4800" u="sng" dirty="0">
              <a:latin typeface="Jokerm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9600" y="228600"/>
            <a:ext cx="449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G.P.E. = Weight x Height</a:t>
            </a:r>
            <a:endParaRPr lang="en-US" sz="3200" dirty="0"/>
          </a:p>
        </p:txBody>
      </p:sp>
      <p:grpSp>
        <p:nvGrpSpPr>
          <p:cNvPr id="5" name="Group 4"/>
          <p:cNvGrpSpPr/>
          <p:nvPr/>
        </p:nvGrpSpPr>
        <p:grpSpPr>
          <a:xfrm>
            <a:off x="381000" y="1407337"/>
            <a:ext cx="4419600" cy="4800600"/>
            <a:chOff x="152400" y="685800"/>
            <a:chExt cx="4419600" cy="4800600"/>
          </a:xfrm>
        </p:grpSpPr>
        <p:sp>
          <p:nvSpPr>
            <p:cNvPr id="6" name="Can 5"/>
            <p:cNvSpPr/>
            <p:nvPr/>
          </p:nvSpPr>
          <p:spPr>
            <a:xfrm>
              <a:off x="2514600" y="3886200"/>
              <a:ext cx="533400" cy="1600200"/>
            </a:xfrm>
            <a:prstGeom prst="can">
              <a:avLst/>
            </a:prstGeom>
            <a:solidFill>
              <a:srgbClr val="A9887E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an 6"/>
            <p:cNvSpPr/>
            <p:nvPr/>
          </p:nvSpPr>
          <p:spPr>
            <a:xfrm>
              <a:off x="762000" y="2362200"/>
              <a:ext cx="533400" cy="3124200"/>
            </a:xfrm>
            <a:prstGeom prst="can">
              <a:avLst/>
            </a:prstGeom>
            <a:solidFill>
              <a:srgbClr val="A9887E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09600" y="5486400"/>
              <a:ext cx="3962400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371600" y="36576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2m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1371600" y="2438400"/>
              <a:ext cx="0" cy="297180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3200400" y="3886200"/>
              <a:ext cx="0" cy="160020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200400" y="44958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dirty="0" smtClean="0"/>
                <a:t>m</a:t>
              </a:r>
              <a:endParaRPr lang="en-US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26571" y1="38571" x2="26571" y2="38571"/>
                          <a14:foregroundMark x1="28286" y1="40714" x2="28286" y2="40714"/>
                          <a14:foregroundMark x1="30000" y1="43571" x2="30000" y2="43571"/>
                          <a14:foregroundMark x1="27143" y1="41571" x2="27143" y2="41571"/>
                          <a14:foregroundMark x1="30143" y1="39857" x2="30143" y2="39857"/>
                          <a14:foregroundMark x1="23714" y1="39429" x2="23714" y2="39429"/>
                          <a14:foregroundMark x1="28429" y1="44143" x2="28429" y2="44143"/>
                          <a14:foregroundMark x1="31714" y1="42143" x2="31714" y2="42143"/>
                          <a14:foregroundMark x1="70714" y1="35286" x2="70714" y2="35286"/>
                          <a14:foregroundMark x1="73286" y1="35714" x2="73286" y2="35714"/>
                          <a14:foregroundMark x1="75143" y1="36714" x2="75143" y2="36714"/>
                          <a14:foregroundMark x1="75143" y1="41429" x2="75143" y2="41429"/>
                          <a14:foregroundMark x1="27000" y1="45143" x2="27000" y2="45143"/>
                          <a14:foregroundMark x1="25429" y1="43000" x2="25429" y2="43000"/>
                          <a14:foregroundMark x1="75429" y1="38571" x2="75429" y2="38571"/>
                        </a14:backgroundRemoval>
                      </a14:imgEffect>
                    </a14:imgLayer>
                  </a14:imgProps>
                </a:ext>
              </a:extLst>
            </a:blip>
            <a:srcRect l="15740" t="9240" r="22705" b="8290"/>
            <a:stretch/>
          </p:blipFill>
          <p:spPr>
            <a:xfrm>
              <a:off x="152400" y="685800"/>
              <a:ext cx="1500949" cy="201097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26571" y1="38571" x2="26571" y2="38571"/>
                          <a14:foregroundMark x1="28286" y1="40714" x2="28286" y2="40714"/>
                          <a14:foregroundMark x1="30000" y1="43571" x2="30000" y2="43571"/>
                          <a14:foregroundMark x1="27143" y1="41571" x2="27143" y2="41571"/>
                          <a14:foregroundMark x1="30143" y1="39857" x2="30143" y2="39857"/>
                          <a14:foregroundMark x1="23714" y1="39429" x2="23714" y2="39429"/>
                          <a14:foregroundMark x1="28429" y1="44143" x2="28429" y2="44143"/>
                          <a14:foregroundMark x1="31714" y1="42143" x2="31714" y2="42143"/>
                          <a14:foregroundMark x1="70714" y1="35286" x2="70714" y2="35286"/>
                          <a14:foregroundMark x1="73286" y1="35714" x2="73286" y2="35714"/>
                          <a14:foregroundMark x1="75143" y1="36714" x2="75143" y2="36714"/>
                          <a14:foregroundMark x1="75143" y1="41429" x2="75143" y2="41429"/>
                          <a14:foregroundMark x1="27000" y1="45143" x2="27000" y2="45143"/>
                          <a14:foregroundMark x1="25429" y1="43000" x2="25429" y2="43000"/>
                          <a14:foregroundMark x1="75429" y1="38571" x2="75429" y2="38571"/>
                        </a14:backgroundRemoval>
                      </a14:imgEffect>
                    </a14:imgLayer>
                  </a14:imgProps>
                </a:ext>
              </a:extLst>
            </a:blip>
            <a:srcRect l="15740" t="9240" r="22705" b="8290"/>
            <a:stretch/>
          </p:blipFill>
          <p:spPr>
            <a:xfrm>
              <a:off x="1905000" y="2209800"/>
              <a:ext cx="1500949" cy="2010975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4191000" y="1082445"/>
            <a:ext cx="480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Calculate the GPE of each 5kg Grumpy Cat.</a:t>
            </a:r>
          </a:p>
          <a:p>
            <a:endParaRPr 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Step 1: We need the </a:t>
            </a:r>
            <a:r>
              <a:rPr lang="en-US" sz="2400" u="sng" dirty="0" smtClean="0">
                <a:latin typeface="Comic Sans MS" pitchFamily="66" charset="0"/>
              </a:rPr>
              <a:t>weight</a:t>
            </a:r>
            <a:r>
              <a:rPr lang="en-US" sz="2400" dirty="0" smtClean="0">
                <a:latin typeface="Comic Sans MS" pitchFamily="66" charset="0"/>
              </a:rPr>
              <a:t> of the cats.</a:t>
            </a:r>
          </a:p>
          <a:p>
            <a:pPr algn="ctr"/>
            <a:r>
              <a:rPr lang="en-US" sz="2400" dirty="0" smtClean="0">
                <a:latin typeface="Comic Sans MS" pitchFamily="66" charset="0"/>
              </a:rPr>
              <a:t>5kg x 9.8 m/s</a:t>
            </a:r>
            <a:r>
              <a:rPr lang="en-US" sz="2400" baseline="30000" dirty="0" smtClean="0">
                <a:latin typeface="Comic Sans MS" pitchFamily="66" charset="0"/>
              </a:rPr>
              <a:t>2</a:t>
            </a:r>
            <a:r>
              <a:rPr lang="en-US" sz="2400" dirty="0" smtClean="0">
                <a:latin typeface="Comic Sans MS" pitchFamily="66" charset="0"/>
              </a:rPr>
              <a:t> =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49N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US" sz="2400" dirty="0">
              <a:latin typeface="Comic Sans MS" pitchFamily="66" charset="0"/>
            </a:endParaRPr>
          </a:p>
          <a:p>
            <a:r>
              <a:rPr lang="en-US" sz="2400" u="sng" dirty="0" smtClean="0">
                <a:solidFill>
                  <a:srgbClr val="0070C0"/>
                </a:solidFill>
                <a:latin typeface="Comic Sans MS" pitchFamily="66" charset="0"/>
              </a:rPr>
              <a:t>Cat 1</a:t>
            </a:r>
            <a:r>
              <a:rPr lang="en-US" sz="2400" dirty="0" smtClean="0">
                <a:solidFill>
                  <a:srgbClr val="0070C0"/>
                </a:solidFill>
                <a:latin typeface="Comic Sans MS" pitchFamily="66" charset="0"/>
              </a:rPr>
              <a:t>: </a:t>
            </a:r>
            <a:r>
              <a:rPr lang="en-US" sz="2400" dirty="0" smtClean="0">
                <a:latin typeface="Comic Sans MS" pitchFamily="66" charset="0"/>
              </a:rPr>
              <a:t>GPE = W x H</a:t>
            </a:r>
          </a:p>
          <a:p>
            <a:r>
              <a:rPr lang="en-US" sz="2400" dirty="0" smtClean="0">
                <a:latin typeface="Comic Sans MS" pitchFamily="66" charset="0"/>
              </a:rPr>
              <a:t>	GPE = 49N x 2m =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98J</a:t>
            </a:r>
          </a:p>
          <a:p>
            <a:endParaRPr lang="en-US" sz="2400" dirty="0">
              <a:latin typeface="Comic Sans MS" pitchFamily="66" charset="0"/>
            </a:endParaRPr>
          </a:p>
          <a:p>
            <a:r>
              <a:rPr lang="en-US" sz="2400" u="sng" dirty="0" smtClean="0">
                <a:solidFill>
                  <a:srgbClr val="0070C0"/>
                </a:solidFill>
                <a:latin typeface="Comic Sans MS" pitchFamily="66" charset="0"/>
              </a:rPr>
              <a:t>Cat 2</a:t>
            </a:r>
            <a:r>
              <a:rPr lang="en-US" sz="2400" dirty="0" smtClean="0">
                <a:solidFill>
                  <a:srgbClr val="0070C0"/>
                </a:solidFill>
                <a:latin typeface="Comic Sans MS" pitchFamily="66" charset="0"/>
              </a:rPr>
              <a:t>: </a:t>
            </a:r>
            <a:r>
              <a:rPr lang="en-US" sz="2400" dirty="0" smtClean="0">
                <a:latin typeface="Comic Sans MS" pitchFamily="66" charset="0"/>
              </a:rPr>
              <a:t>GPE = W x H</a:t>
            </a:r>
          </a:p>
          <a:p>
            <a:r>
              <a:rPr lang="en-US" sz="2400" dirty="0" smtClean="0">
                <a:latin typeface="Comic Sans MS" pitchFamily="66" charset="0"/>
              </a:rPr>
              <a:t>	GPE = 49N x 1m =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49J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34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3009900" cy="6858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You Try It!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142998"/>
            <a:ext cx="5638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400" dirty="0" smtClean="0"/>
              <a:t>A </a:t>
            </a:r>
            <a:r>
              <a:rPr lang="en-US" sz="2400" dirty="0"/>
              <a:t>brick with a weight of 20 N falls off a building from a height of 50 m. What is the gravitational potential energy of the brick before it falls? </a:t>
            </a:r>
            <a:endParaRPr lang="en-US" sz="2400" dirty="0" smtClean="0"/>
          </a:p>
          <a:p>
            <a:pPr marL="342900" indent="-342900">
              <a:buFontTx/>
              <a:buAutoNum type="arabicPeriod"/>
            </a:pPr>
            <a:endParaRPr lang="en-US" sz="2400" dirty="0"/>
          </a:p>
          <a:p>
            <a:pPr marL="342900" indent="-342900">
              <a:buFontTx/>
              <a:buAutoNum type="arabicPeriod"/>
            </a:pPr>
            <a:endParaRPr lang="en-US" sz="2400" dirty="0" smtClean="0"/>
          </a:p>
          <a:p>
            <a:pPr marL="342900" indent="-342900">
              <a:buFontTx/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smtClean="0"/>
              <a:t>A 100 kg diver is standing on a platform 7m above the surface of the water. What is the gravitational potential energy of the diver relative to the water’s surface? </a:t>
            </a:r>
          </a:p>
        </p:txBody>
      </p:sp>
      <p:pic>
        <p:nvPicPr>
          <p:cNvPr id="1026" name="Picture 2" descr="http://images.clipartof.com/small/1047124-Royalty-Free-RF-Clip-Art-Illustration-Of-A-Cartoon-Brick-Falling-On-A-Construction-Guy-In-A-Man-Hol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606" y="0"/>
            <a:ext cx="23622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2.gstatic.com/images?q=tbn:ANd9GcRtcwL2yjzjR1cwfuXUyxLk7H8E340q0NYzjdU_FQ4INrQOw615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07"/>
          <a:stretch/>
        </p:blipFill>
        <p:spPr bwMode="auto">
          <a:xfrm>
            <a:off x="5753100" y="4038600"/>
            <a:ext cx="302101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16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9905"/>
            <a:ext cx="3810000" cy="71596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Work and GPE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10200" y="1524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Remember W = </a:t>
            </a:r>
            <a:r>
              <a:rPr lang="en-US" sz="2800" dirty="0" smtClean="0">
                <a:sym typeface="Webdings"/>
              </a:rPr>
              <a:t></a:t>
            </a:r>
            <a:r>
              <a:rPr lang="en-US" sz="2800" dirty="0" smtClean="0"/>
              <a:t>E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1197067" y="698544"/>
            <a:ext cx="6761814" cy="2154050"/>
            <a:chOff x="0" y="10263"/>
            <a:chExt cx="3295650" cy="1180362"/>
          </a:xfrm>
        </p:grpSpPr>
        <p:sp>
          <p:nvSpPr>
            <p:cNvPr id="7" name="Right Triangle 6"/>
            <p:cNvSpPr/>
            <p:nvPr/>
          </p:nvSpPr>
          <p:spPr>
            <a:xfrm flipH="1">
              <a:off x="114300" y="361950"/>
              <a:ext cx="2305050" cy="781050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0" y="885825"/>
              <a:ext cx="219075" cy="219075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1052360" y="305538"/>
              <a:ext cx="523875" cy="3143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effectLst/>
                  <a:latin typeface="Calibri"/>
                  <a:ea typeface="Calibri"/>
                  <a:cs typeface="Times New Roman"/>
                </a:rPr>
                <a:t>10m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14136" y="10263"/>
              <a:ext cx="2181225" cy="74295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2895600" y="657225"/>
              <a:ext cx="400050" cy="21309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effectLst/>
                  <a:latin typeface="Calibri"/>
                  <a:ea typeface="Calibri"/>
                  <a:cs typeface="Times New Roman"/>
                </a:rPr>
                <a:t>4m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2781300" y="361950"/>
              <a:ext cx="0" cy="828675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2447925" y="923925"/>
              <a:ext cx="219075" cy="219075"/>
            </a:xfrm>
            <a:prstGeom prst="ellipse">
              <a:avLst/>
            </a:prstGeom>
            <a:solidFill>
              <a:srgbClr val="00206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52400" y="2971800"/>
            <a:ext cx="8839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The bowling ball has a weight of </a:t>
            </a:r>
            <a:r>
              <a:rPr lang="en-US" sz="2000" b="1" dirty="0" smtClean="0">
                <a:latin typeface="Comic Sans MS" pitchFamily="66" charset="0"/>
              </a:rPr>
              <a:t>50N</a:t>
            </a:r>
            <a:r>
              <a:rPr lang="en-US" sz="2000" dirty="0" smtClean="0">
                <a:latin typeface="Comic Sans MS" pitchFamily="66" charset="0"/>
              </a:rPr>
              <a:t>. The work done to lift it straight up to the top of the ramp is:</a:t>
            </a:r>
          </a:p>
          <a:p>
            <a:pPr algn="ctr"/>
            <a:endParaRPr lang="en-US" sz="2000" dirty="0" smtClean="0">
              <a:latin typeface="Comic Sans MS" pitchFamily="66" charset="0"/>
            </a:endParaRPr>
          </a:p>
          <a:p>
            <a:pPr algn="ctr"/>
            <a:r>
              <a:rPr lang="en-US" sz="2000" dirty="0" smtClean="0">
                <a:latin typeface="Comic Sans MS" pitchFamily="66" charset="0"/>
              </a:rPr>
              <a:t>50N x 4m = 200J</a:t>
            </a:r>
            <a:endParaRPr lang="en-US" sz="2000" dirty="0">
              <a:latin typeface="Comic Sans MS" pitchFamily="66" charset="0"/>
            </a:endParaRPr>
          </a:p>
          <a:p>
            <a:endParaRPr lang="en-US" sz="2000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200J is also the amount of GPE the ball will have at the top of the ramp.</a:t>
            </a:r>
          </a:p>
          <a:p>
            <a:endParaRPr lang="en-US" sz="2000" dirty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So…how much work will you do pushing the same bowling ball up the ramp? </a:t>
            </a:r>
          </a:p>
          <a:p>
            <a:r>
              <a:rPr lang="en-US" sz="2000" dirty="0" smtClean="0">
                <a:latin typeface="Comic Sans MS" pitchFamily="66" charset="0"/>
              </a:rPr>
              <a:t>When the ball gets to the top it has to have 200J of GPE so you must have done 200J of work to get it there. </a:t>
            </a:r>
            <a:endParaRPr lang="en-US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50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" y="4572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Lifting the same object the same vertical height requires the same amount of work, no matter the path. 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2052" name="Picture 4" descr="http://my.hrw.com/sh2/sh07_10/student/images/hst/wrk/ph05se_wrk_p01_080_p_p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4" y="1600200"/>
            <a:ext cx="6391776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58463" y="1905000"/>
            <a:ext cx="25760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Figure 4 </a:t>
            </a:r>
            <a:r>
              <a:rPr lang="en-US" sz="2400" dirty="0"/>
              <a:t>Climbers going to the top of a mountain do the same amount of work whether they hike up a slope or go straight up a cliff.</a:t>
            </a:r>
          </a:p>
        </p:txBody>
      </p:sp>
    </p:spTree>
    <p:extLst>
      <p:ext uri="{BB962C8B-B14F-4D97-AF65-F5344CB8AC3E}">
        <p14:creationId xmlns:p14="http://schemas.microsoft.com/office/powerpoint/2010/main" val="84304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Kinetic Energy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/>
              <a:t>If an object is moving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/>
              <a:t>It is capable of doing </a:t>
            </a:r>
            <a:r>
              <a:rPr lang="en-US" dirty="0" smtClean="0"/>
              <a:t>work</a:t>
            </a:r>
            <a:endParaRPr lang="en-US" dirty="0"/>
          </a:p>
          <a:p>
            <a:r>
              <a:rPr lang="en-US" dirty="0"/>
              <a:t>It has energy                                                              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Kinetic Energy (KE) is the energy of motion</a:t>
            </a:r>
          </a:p>
          <a:p>
            <a:endParaRPr lang="en-US" dirty="0"/>
          </a:p>
        </p:txBody>
      </p:sp>
      <p:pic>
        <p:nvPicPr>
          <p:cNvPr id="1026" name="Picture 2" descr="C:\Users\Lusardi\AppData\Local\Microsoft\Windows\Temporary Internet Files\Content.IE5\38E9P5IU\MC900434709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800600"/>
            <a:ext cx="300099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485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Since </a:t>
            </a:r>
            <a:r>
              <a:rPr lang="en-US" b="1" dirty="0">
                <a:solidFill>
                  <a:srgbClr val="FFFF00"/>
                </a:solidFill>
              </a:rPr>
              <a:t>Kinetic Energy </a:t>
            </a:r>
            <a:r>
              <a:rPr lang="en-US" dirty="0"/>
              <a:t>is the </a:t>
            </a:r>
            <a:r>
              <a:rPr lang="en-US" b="1" dirty="0">
                <a:solidFill>
                  <a:srgbClr val="FFFF00"/>
                </a:solidFill>
              </a:rPr>
              <a:t>energy of motion </a:t>
            </a:r>
            <a:r>
              <a:rPr lang="en-US" dirty="0"/>
              <a:t>it depends on both</a:t>
            </a:r>
            <a:r>
              <a:rPr lang="en-US" dirty="0" smtClean="0"/>
              <a:t>:</a:t>
            </a:r>
            <a:endParaRPr lang="en-US" dirty="0"/>
          </a:p>
          <a:p>
            <a:pPr lvl="1">
              <a:buFont typeface="Wingdings" pitchFamily="2" charset="2"/>
              <a:buChar char="Ø"/>
            </a:pPr>
            <a:r>
              <a:rPr lang="en-US" b="1" dirty="0">
                <a:solidFill>
                  <a:srgbClr val="FFFF00"/>
                </a:solidFill>
              </a:rPr>
              <a:t>Mass</a:t>
            </a:r>
            <a:r>
              <a:rPr lang="en-US" dirty="0"/>
              <a:t> of the object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>
                <a:solidFill>
                  <a:srgbClr val="FFFF00"/>
                </a:solidFill>
              </a:rPr>
              <a:t>Speed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(velocity) of the object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latin typeface="Candara" pitchFamily="34" charset="0"/>
              </a:rPr>
              <a:t>KE =   </a:t>
            </a:r>
            <a:r>
              <a:rPr lang="en-US" b="1" u="sng" dirty="0">
                <a:latin typeface="Candara" pitchFamily="34" charset="0"/>
              </a:rPr>
              <a:t>1</a:t>
            </a:r>
            <a:r>
              <a:rPr lang="en-US" b="1" dirty="0">
                <a:latin typeface="Candara" pitchFamily="34" charset="0"/>
              </a:rPr>
              <a:t> Mass x Velocity</a:t>
            </a:r>
            <a:r>
              <a:rPr lang="en-US" sz="3600" b="1" baseline="30000" dirty="0">
                <a:latin typeface="Candara" pitchFamily="34" charset="0"/>
              </a:rPr>
              <a:t>2   </a:t>
            </a:r>
          </a:p>
          <a:p>
            <a:pPr marL="0" indent="0">
              <a:buNone/>
            </a:pPr>
            <a:r>
              <a:rPr lang="en-US" sz="4000" b="1" baseline="30000" dirty="0">
                <a:latin typeface="Candara" pitchFamily="34" charset="0"/>
              </a:rPr>
              <a:t>              2 </a:t>
            </a:r>
          </a:p>
          <a:p>
            <a:pPr marL="0" indent="0">
              <a:buNone/>
            </a:pPr>
            <a:r>
              <a:rPr lang="en-US" sz="4000" b="1" dirty="0">
                <a:latin typeface="Candara" pitchFamily="34" charset="0"/>
              </a:rPr>
              <a:t>Or…    </a:t>
            </a:r>
            <a:r>
              <a:rPr lang="en-US" sz="4000" b="1" u="sng" dirty="0">
                <a:latin typeface="Candara" pitchFamily="34" charset="0"/>
              </a:rPr>
              <a:t>M(V)</a:t>
            </a:r>
            <a:r>
              <a:rPr lang="en-US" sz="4000" b="1" u="sng" baseline="30000" dirty="0">
                <a:latin typeface="Candara" pitchFamily="34" charset="0"/>
              </a:rPr>
              <a:t>2</a:t>
            </a:r>
            <a:endParaRPr lang="en-US" sz="4000" b="1" baseline="30000" dirty="0">
              <a:latin typeface="Candara" pitchFamily="34" charset="0"/>
            </a:endParaRPr>
          </a:p>
          <a:p>
            <a:pPr marL="0" indent="0">
              <a:buNone/>
            </a:pPr>
            <a:r>
              <a:rPr lang="en-US" sz="4000" b="1" baseline="30000" dirty="0">
                <a:latin typeface="Candara" pitchFamily="34" charset="0"/>
              </a:rPr>
              <a:t> </a:t>
            </a:r>
            <a:r>
              <a:rPr lang="en-US" sz="4000" b="1" dirty="0">
                <a:latin typeface="Candara" pitchFamily="34" charset="0"/>
              </a:rPr>
              <a:t>                2      </a:t>
            </a:r>
            <a:endParaRPr lang="en-US" sz="4000" b="1" baseline="30000" dirty="0">
              <a:latin typeface="Candara" pitchFamily="34" charset="0"/>
            </a:endParaRPr>
          </a:p>
        </p:txBody>
      </p:sp>
      <p:pic>
        <p:nvPicPr>
          <p:cNvPr id="2050" name="Picture 2" descr="C:\Users\Lusardi\AppData\Local\Microsoft\Windows\Temporary Internet Files\Content.IE5\0KEV0LL0\MC90043262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10000"/>
            <a:ext cx="2285714" cy="22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usardi\AppData\Local\Microsoft\Windows\Temporary Internet Files\Content.IE5\B0IW6M7V\MC90021535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472" y="1676400"/>
            <a:ext cx="1811569" cy="204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111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609600"/>
            <a:ext cx="8420100" cy="58674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andara" pitchFamily="34" charset="0"/>
              </a:rPr>
              <a:t>The </a:t>
            </a:r>
            <a:r>
              <a:rPr lang="en-US" b="1" dirty="0" smtClean="0">
                <a:solidFill>
                  <a:schemeClr val="tx1"/>
                </a:solidFill>
                <a:latin typeface="Candara" pitchFamily="34" charset="0"/>
              </a:rPr>
              <a:t>mass </a:t>
            </a:r>
            <a:r>
              <a:rPr lang="en-US" dirty="0" smtClean="0">
                <a:solidFill>
                  <a:schemeClr val="tx1"/>
                </a:solidFill>
                <a:latin typeface="Candara" pitchFamily="34" charset="0"/>
              </a:rPr>
              <a:t>of an object           kinetic energy</a:t>
            </a:r>
          </a:p>
          <a:p>
            <a:pPr>
              <a:buFont typeface="Wingdings" pitchFamily="2" charset="2"/>
              <a:buChar char="Ø"/>
            </a:pPr>
            <a:endParaRPr lang="en-US" dirty="0">
              <a:solidFill>
                <a:schemeClr val="tx1"/>
              </a:solidFill>
              <a:latin typeface="Candar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andara" pitchFamily="34" charset="0"/>
              </a:rPr>
              <a:t>The </a:t>
            </a:r>
            <a:r>
              <a:rPr lang="en-US" b="1" dirty="0" smtClean="0">
                <a:solidFill>
                  <a:schemeClr val="tx1"/>
                </a:solidFill>
                <a:latin typeface="Candara" pitchFamily="34" charset="0"/>
              </a:rPr>
              <a:t>speed</a:t>
            </a:r>
            <a:r>
              <a:rPr lang="en-US" dirty="0" smtClean="0">
                <a:solidFill>
                  <a:schemeClr val="tx1"/>
                </a:solidFill>
                <a:latin typeface="Candara" pitchFamily="34" charset="0"/>
              </a:rPr>
              <a:t> of an object          the  kinetic energy</a:t>
            </a:r>
            <a:endParaRPr lang="en-US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 rot="10800000">
            <a:off x="4673855" y="652459"/>
            <a:ext cx="485775" cy="5524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10800000">
            <a:off x="4911980" y="1657350"/>
            <a:ext cx="495300" cy="5524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10800000">
            <a:off x="2057400" y="2209801"/>
            <a:ext cx="461962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0800000">
            <a:off x="8077200" y="659833"/>
            <a:ext cx="476257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3810000"/>
            <a:ext cx="723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ndara" pitchFamily="34" charset="0"/>
              </a:rPr>
              <a:t>However one has more impact on kinetic energy. Which variable is it and why?</a:t>
            </a:r>
            <a:endParaRPr lang="en-US" sz="4000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22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7A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9547" y="2027187"/>
            <a:ext cx="426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</a:rPr>
              <a:t>You can think of Energy as the “universal fuel” needed to do </a:t>
            </a:r>
            <a:r>
              <a:rPr lang="en-US" sz="3200" b="1" u="sng" dirty="0" smtClean="0">
                <a:solidFill>
                  <a:schemeClr val="bg1"/>
                </a:solidFill>
                <a:latin typeface="Comic Sans MS" pitchFamily="66" charset="0"/>
              </a:rPr>
              <a:t>work</a:t>
            </a:r>
          </a:p>
          <a:p>
            <a:endParaRPr lang="en-US" sz="32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</a:rPr>
              <a:t>….And when </a:t>
            </a:r>
            <a:r>
              <a:rPr lang="en-US" sz="3200" b="1" u="sng" dirty="0" smtClean="0">
                <a:solidFill>
                  <a:schemeClr val="bg1"/>
                </a:solidFill>
                <a:latin typeface="Comic Sans MS" pitchFamily="66" charset="0"/>
              </a:rPr>
              <a:t>work</a:t>
            </a:r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</a:rPr>
              <a:t> is done on an object, that object </a:t>
            </a:r>
            <a:r>
              <a:rPr lang="en-US" sz="3200" b="1" u="sng" dirty="0" smtClean="0">
                <a:solidFill>
                  <a:schemeClr val="bg1"/>
                </a:solidFill>
                <a:latin typeface="Comic Sans MS" pitchFamily="66" charset="0"/>
              </a:rPr>
              <a:t>gains energy.</a:t>
            </a:r>
            <a:endParaRPr lang="en-US" sz="3200" b="1" u="sng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5029200" cy="9445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Jokerman" pitchFamily="82" charset="0"/>
              </a:rPr>
              <a:t>What is energy? </a:t>
            </a:r>
            <a:endParaRPr lang="en-US" dirty="0">
              <a:solidFill>
                <a:schemeClr val="bg1"/>
              </a:solidFill>
              <a:latin typeface="Jokerman" pitchFamily="82" charset="0"/>
            </a:endParaRPr>
          </a:p>
        </p:txBody>
      </p:sp>
      <p:pic>
        <p:nvPicPr>
          <p:cNvPr id="2054" name="Picture 6" descr="http://dimedigger.com/wp-content/uploads/2012/11/how-to-reduce-fuel-consumpt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053" y="761997"/>
            <a:ext cx="3026782" cy="168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age1.masterfile.com/em_w/04/25/54/400-04255416w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591" y="2743200"/>
            <a:ext cx="2750223" cy="381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9522" y="1340816"/>
            <a:ext cx="4967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imSun" pitchFamily="2" charset="-122"/>
                <a:ea typeface="SimSun" pitchFamily="2" charset="-122"/>
              </a:rPr>
              <a:t>“The ability to do work”</a:t>
            </a:r>
            <a:endParaRPr lang="en-US" sz="2800" dirty="0">
              <a:latin typeface="SimSun" pitchFamily="2" charset="-122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16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0"/>
            <a:ext cx="3276600" cy="914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Example: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Mrs. Lusardi throws a tennis ball at a dunk tank.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Mass of ball = 5kg</a:t>
            </a:r>
          </a:p>
          <a:p>
            <a:pPr marL="0" indent="0">
              <a:buNone/>
            </a:pPr>
            <a:r>
              <a:rPr lang="en-US" dirty="0" smtClean="0"/>
              <a:t>Speed of ball = 80 m/s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KE = </a:t>
            </a:r>
            <a:r>
              <a:rPr lang="en-US" u="sng" dirty="0" smtClean="0"/>
              <a:t>5 x 80</a:t>
            </a:r>
            <a:r>
              <a:rPr lang="en-US" u="sng" baseline="30000" dirty="0" smtClean="0"/>
              <a:t>2</a:t>
            </a:r>
            <a:r>
              <a:rPr lang="en-US" dirty="0" smtClean="0"/>
              <a:t>  =    </a:t>
            </a:r>
            <a:r>
              <a:rPr lang="en-US" u="sng" dirty="0"/>
              <a:t> </a:t>
            </a:r>
            <a:r>
              <a:rPr lang="en-US" u="sng" dirty="0" smtClean="0"/>
              <a:t>5 x 6,400</a:t>
            </a:r>
            <a:r>
              <a:rPr lang="en-US" dirty="0"/>
              <a:t> </a:t>
            </a:r>
            <a:r>
              <a:rPr lang="en-US" dirty="0" smtClean="0"/>
              <a:t>=   </a:t>
            </a:r>
            <a:r>
              <a:rPr lang="en-US" u="sng" dirty="0" smtClean="0"/>
              <a:t>32,000</a:t>
            </a:r>
            <a:r>
              <a:rPr lang="en-US" dirty="0" smtClean="0"/>
              <a:t> =   16,000J </a:t>
            </a:r>
            <a:endParaRPr lang="en-US" u="sng" baseline="30000" dirty="0"/>
          </a:p>
          <a:p>
            <a:pPr marL="0" indent="0">
              <a:buNone/>
            </a:pPr>
            <a:r>
              <a:rPr lang="en-US" dirty="0" smtClean="0"/>
              <a:t>               2                        2              2           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2876550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73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Increase 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b="1" dirty="0" smtClean="0"/>
              <a:t>Unsuccessful, Mrs. Lusardi </a:t>
            </a:r>
            <a:r>
              <a:rPr lang="en-US" b="1" dirty="0"/>
              <a:t>picks up an throws a tennis ball with more mass</a:t>
            </a:r>
            <a:r>
              <a:rPr lang="en-US" dirty="0"/>
              <a:t>.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Mass of ball = 10kg (</a:t>
            </a:r>
            <a:r>
              <a:rPr lang="en-US" b="1" dirty="0">
                <a:solidFill>
                  <a:srgbClr val="FFFF00"/>
                </a:solidFill>
              </a:rPr>
              <a:t>doubled</a:t>
            </a:r>
            <a:r>
              <a:rPr lang="en-US" b="1" dirty="0"/>
              <a:t>)</a:t>
            </a:r>
          </a:p>
          <a:p>
            <a:pPr marL="0" indent="0">
              <a:buNone/>
            </a:pPr>
            <a:r>
              <a:rPr lang="en-US" b="1" dirty="0"/>
              <a:t>Speed of ball = 80 m/s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KE = </a:t>
            </a:r>
            <a:r>
              <a:rPr lang="en-US" b="1" u="sng" dirty="0"/>
              <a:t>10 x 80</a:t>
            </a:r>
            <a:r>
              <a:rPr lang="en-US" b="1" u="sng" baseline="30000" dirty="0"/>
              <a:t>2</a:t>
            </a:r>
            <a:r>
              <a:rPr lang="en-US" b="1" dirty="0"/>
              <a:t>  =    </a:t>
            </a:r>
            <a:r>
              <a:rPr lang="en-US" b="1" u="sng" dirty="0"/>
              <a:t>10 x 6,400</a:t>
            </a:r>
            <a:r>
              <a:rPr lang="en-US" b="1" dirty="0"/>
              <a:t> =  </a:t>
            </a:r>
            <a:r>
              <a:rPr lang="en-US" b="1" u="sng" dirty="0"/>
              <a:t>64,000</a:t>
            </a:r>
            <a:r>
              <a:rPr lang="en-US" b="1" dirty="0"/>
              <a:t> =  </a:t>
            </a:r>
            <a:r>
              <a:rPr lang="en-US" b="1" dirty="0">
                <a:solidFill>
                  <a:srgbClr val="FFFF00"/>
                </a:solidFill>
              </a:rPr>
              <a:t>32,000J</a:t>
            </a:r>
            <a:r>
              <a:rPr lang="en-US" b="1" dirty="0"/>
              <a:t> </a:t>
            </a:r>
            <a:endParaRPr lang="en-US" b="1" u="sng" baseline="30000" dirty="0"/>
          </a:p>
          <a:p>
            <a:pPr marL="0" indent="0">
              <a:buNone/>
            </a:pPr>
            <a:r>
              <a:rPr lang="en-US" b="1" dirty="0"/>
              <a:t>               2                        2               2            </a:t>
            </a:r>
          </a:p>
          <a:p>
            <a:pPr>
              <a:buFont typeface="Wingdings" pitchFamily="2" charset="2"/>
              <a:buChar char="Ø"/>
            </a:pPr>
            <a:endParaRPr lang="en-US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930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Increase 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534400" cy="4525963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>
                <a:latin typeface="Candara" pitchFamily="34" charset="0"/>
              </a:rPr>
              <a:t>Just then… a unicorn appeared </a:t>
            </a:r>
            <a:r>
              <a:rPr lang="en-US" dirty="0" smtClean="0">
                <a:latin typeface="Candara" pitchFamily="34" charset="0"/>
              </a:rPr>
              <a:t>and </a:t>
            </a:r>
            <a:r>
              <a:rPr lang="en-US" dirty="0">
                <a:latin typeface="Candara" pitchFamily="34" charset="0"/>
              </a:rPr>
              <a:t>with all of its magical </a:t>
            </a:r>
            <a:r>
              <a:rPr lang="en-US" dirty="0" smtClean="0">
                <a:latin typeface="Candara" pitchFamily="34" charset="0"/>
              </a:rPr>
              <a:t>powers, handed Mrs. Lusardi a magic tennis ball with </a:t>
            </a:r>
            <a:r>
              <a:rPr lang="en-US" dirty="0">
                <a:latin typeface="Candara" pitchFamily="34" charset="0"/>
              </a:rPr>
              <a:t>more speed!</a:t>
            </a:r>
          </a:p>
          <a:p>
            <a:pPr marL="0" indent="0" algn="ctr">
              <a:buNone/>
            </a:pPr>
            <a:endParaRPr lang="en-US" dirty="0">
              <a:latin typeface="Candara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ndara" pitchFamily="34" charset="0"/>
              </a:rPr>
              <a:t>Mass of ball= 5kg</a:t>
            </a:r>
          </a:p>
          <a:p>
            <a:pPr marL="0" indent="0">
              <a:buNone/>
            </a:pPr>
            <a:r>
              <a:rPr lang="en-US" dirty="0">
                <a:latin typeface="Candara" pitchFamily="34" charset="0"/>
              </a:rPr>
              <a:t>Speed of ball = 360 m/s </a:t>
            </a:r>
            <a:r>
              <a:rPr lang="en-US" b="1" dirty="0">
                <a:solidFill>
                  <a:srgbClr val="FF0000"/>
                </a:solidFill>
                <a:latin typeface="Candara" pitchFamily="34" charset="0"/>
              </a:rPr>
              <a:t>(doubled)</a:t>
            </a:r>
          </a:p>
          <a:p>
            <a:pPr marL="0" indent="0" algn="ctr">
              <a:buNone/>
            </a:pPr>
            <a:endParaRPr lang="en-US" dirty="0">
              <a:latin typeface="Candara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ndara" pitchFamily="34" charset="0"/>
              </a:rPr>
              <a:t>KE = </a:t>
            </a:r>
            <a:r>
              <a:rPr lang="en-US" u="sng" dirty="0">
                <a:latin typeface="Candara" pitchFamily="34" charset="0"/>
              </a:rPr>
              <a:t>5 x 360</a:t>
            </a:r>
            <a:r>
              <a:rPr lang="en-US" u="sng" baseline="30000" dirty="0">
                <a:latin typeface="Candara" pitchFamily="34" charset="0"/>
              </a:rPr>
              <a:t>2</a:t>
            </a:r>
            <a:r>
              <a:rPr lang="en-US" dirty="0">
                <a:latin typeface="Candara" pitchFamily="34" charset="0"/>
              </a:rPr>
              <a:t>  =    </a:t>
            </a:r>
            <a:r>
              <a:rPr lang="en-US" u="sng" dirty="0">
                <a:latin typeface="Candara" pitchFamily="34" charset="0"/>
              </a:rPr>
              <a:t> 5 x 129,600 </a:t>
            </a:r>
            <a:r>
              <a:rPr lang="en-US" dirty="0">
                <a:latin typeface="Candara" pitchFamily="34" charset="0"/>
              </a:rPr>
              <a:t>=   </a:t>
            </a:r>
            <a:r>
              <a:rPr lang="en-US" u="sng" dirty="0">
                <a:latin typeface="Candara" pitchFamily="34" charset="0"/>
              </a:rPr>
              <a:t>648,000</a:t>
            </a:r>
            <a:r>
              <a:rPr lang="en-US" dirty="0">
                <a:latin typeface="Candara" pitchFamily="34" charset="0"/>
              </a:rPr>
              <a:t> = </a:t>
            </a:r>
            <a:r>
              <a:rPr lang="en-US" b="1" dirty="0" smtClean="0">
                <a:latin typeface="Candara" pitchFamily="34" charset="0"/>
              </a:rPr>
              <a:t>324,000J</a:t>
            </a:r>
            <a:endParaRPr lang="en-US" b="1" dirty="0">
              <a:latin typeface="Candara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ndara" pitchFamily="34" charset="0"/>
              </a:rPr>
              <a:t>              2                         2                      2            </a:t>
            </a:r>
          </a:p>
        </p:txBody>
      </p:sp>
    </p:spTree>
    <p:extLst>
      <p:ext uri="{BB962C8B-B14F-4D97-AF65-F5344CB8AC3E}">
        <p14:creationId xmlns:p14="http://schemas.microsoft.com/office/powerpoint/2010/main" val="3719998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Energy Conversions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38250"/>
            <a:ext cx="89916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Energy conversion </a:t>
            </a:r>
            <a:r>
              <a:rPr lang="en-US" dirty="0" smtClean="0"/>
              <a:t>is a change from one form of energy to another</a:t>
            </a:r>
          </a:p>
          <a:p>
            <a:pPr marL="0" indent="0" algn="ctr">
              <a:buNone/>
            </a:pPr>
            <a:endParaRPr lang="en-US" sz="1100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Any form of energy can change into any other form of energy</a:t>
            </a:r>
          </a:p>
          <a:p>
            <a:pPr marL="0" indent="0">
              <a:buNone/>
            </a:pPr>
            <a:endParaRPr lang="en-US" sz="1100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Energy can change into multiple forms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AutoShape 2" descr="data:image/jpeg;base64,/9j/4AAQSkZJRgABAQAAAQABAAD/2wCEAAkGBhQSERUUEhQVFRQVGBcaGBcYFxoaGhcYGxgXHBwcHRgYHCYeGBwjHxUYHy8gIygpLCwsHB4xNTAqNScsLCkBCQoKDgwOGg8PGjAlHyQsLDYtKiwpMCwsMiwvLywsLSwvNSwsKiwtNCwwLCwsLCwsLC0sLywqLywsLCksLywsLP/AABEIAJYBUQMBIgACEQEDEQH/xAAcAAACAgMBAQAAAAAAAAAAAAAABgQFAQMHAgj/xABLEAACAQMCAwUFBQUFBQUJAQABAgMABBESIQUGMRMiQVFhBzJxgZEUI0KhsVJicsHRJDOCkvAIFaLh8RdDU3PiJTQ2RGN0k7PCFv/EABsBAAEFAQEAAAAAAAAAAAAAAAABAgMEBQYH/8QANxEAAQQABAMFBgYCAgMAAAAAAQACAxEEEiExBUFRE2FxgfAiMpGhsdEGFBUjweFS8TNiQnKC/9oADAMBAAIRAxEAPwDuNFFFCFjNZqh4nPKLkCM9FB052PXO3jUpOPoUYnKso3U9euNvPfb51nt4hFncx+lE77Gt68FYOHfQI1tTlvELlM94DJG/T9K3UqKrppuTuSxLD90/6P5VeXPGI4wCTqLAEBdyc9PhUWG4i17XOm9mtf8A5Ox9c06TDkEBmv3G6nZrNUnDb6VrgrJ3RoJC7bbjGfHO9XdXMNiG4hpe29yNe5QyRmM0UUUUVZUaKKKKEIooooQiqnmfjwsrZ7ho3kSPBcJjUEJALAE74zkjyzVlcSlVYhS5AJCjGWPkMkDJ9TSd/wBpPDriN453aFX1xOtxG0YzjDoWI0hhnoTSEgIWE9plhd2s3YXCdp2Uh7OTuPnQ22lsZ+WaoOSuazYfZ7S7Ym2uI0a1uHPuEqpMEh9C3dPlgfCkS0sHsn+1xRz/AGOQQvPHjWYsgRTB4zlxoZM7no3lW/mW2hlFtZA6rSW3CpKCGEUmpUt5NXjk5Q+equefxV/bhgYRRcHcxQF2D1A1qtQe9T9mMt2pnLvO0kfEu3mb+xcTkdISekbxN2cfXoJFX8wfCuuZrmHHOUEm4Z9iQjXDGnZkfhlRcqf3dW/yaoHCLridwy211frA8cal4rYAzaRhcyTHIjYnwG5pcJxyGSJ75TRBOla5eR07tP8AaHwuBAC6tfcTihXVNIka+bsFH1Y144VxeK5jEsDiSMkgOM4OkkHBI3GQRkbVx72jcDRLWO3gQvcXc8cQkkYyStvqOXclsZ05xgV17gnCktbeKCP3YkVB64GM/M5PzrTwOMbjI+1aCBZAvu5qN7MhoqfRRRV5MWDSm/M9zcFjZQxiBCQbm4YhHIOD2SJ3nAIPeJUHwzTYwzStLyHgn7Pd3MCnPcVlZB6AOpIX0zShIUi8Uke/l/tMxIAA7H7KJoVPnphu3LN6kE+WK28I4DarOimSyz4o6yRORj8KXIZ1PqjqR61eXnswlkOXuIJT/wDVs1JP+ISZ8/Cq679lcxGFKgeAikdVPxilBjpwrqmEHelYdv8AZxLJFcXVokUgTRcrJcxy5YKugMDJhiRjs36EHHhTJY8xuDouoxG233iHVEc406sgPCx8pFA8ia5U813w9zGZCqooJiZdC6SxCsffgxkEDITODuKueE8RjnRxCRbyyOXPv6ZWYd/MayDUpzuYpGx1xjajKjMuthhWa41LPdI6o7vbtuFxPcvDIBvmNhMBt4qQGUdRiptve8UTZZtZIyuX2Yde7qifO3rRkKXOF1jNFc74Z7QrmMYurV3GcaoihOfIqWGT8APhV9Ze0Wycd+QwHpidWi3/AInAU/I00tITg4FM1Q+J8TSCMyPnGwAAyST0AHnS1zFxoyuiwSHssMXZDjJ8AGHh45FQrq/aQIjnVo3XOcjAK59c58d/KnhmxKYX8gs8Z4lJcvgM8cHgg7rMcb6iPDcjHpVNJbmAh4JHR84AyTq9MAb/AAO1SuIXDImVGT0+Hr60z8I5VKPFLJLrZNRxpAGWGNiOoFTWGhRUXFS7bjMuhTJbSjujUw0HfG5CBtXXwxmrS0u0kQOjBlPQj/Wx9K24qn4raTJmW3bp3mhIyr4648QxGOniPWq+hU+oVzRVdcccjjQO+sKeraSQn8RHTHQ+R2qfG4YAg5BGQR4g02ktr1RRRQlXiXOk4642+NL9pxi4wcoHwcHwYEdcgf0phdwBucUsXt52czlCGDjoPBunh6/rWJxaR0WSRryORrv51z2rzVzCtD7blB8V5l4mTcB9DZ06dPjnf+oqQ/CnmbVIVT0Ayfma3WFroGpt3bqf5VMD1kxR9oCcQbs3W2vfX+lYfLlP7Y2FWoh4FkY7WT8sfSo68IkhbWgWXHyYD0q3WStqSVoDCYaSiBRGxB+9hQ9vINDqOiXrfiyi4aRsgaMYxvnu7fkamT8zHGVjbHgW2H5Z/I1t4tw/P3sezruf3h/WoVtP28yDHdXvEE9Tj898fnVMuxWGf2Afq46EDezqedVzCnqKQZ8ugGuu1fdMUDkqCRgkDI8jXuvKtXqusGgWUiiiilQiiiihCxSlzFy4Fka6jQMHAFzDpyJUGwkCnYyIP8y5HUCvfOfC7slZrSeZdAIkhjKZkXfePtFI7QeRwGG2Qd6WG47MqI44wFST3TPbQ4z0KlsLpYHYqcEHrWZxCaFrOynuncwCfpeo3UjAbsKFf8GsrR2RV7CHiEbRa1b7ntTumVPuHfKsDj3gQNjVXe8NiSyjutTKl2UinhHSF0E32h4x+HEiLNpHimfGmbiHDEvbF4JJbeZz3g0WFUsp1KdIYlc9Dg43OKpOYOW/sFvbwqxaCa7Msavu8eq2k1ox/EM9D165rI4NL+3K4utzd750DR111Gh8FaEYklYzYEj5qNDwDicD3hmuRHAVjmubtV3JEWWS3zjJwQurbGB06VI5buLS0u7oQLIxZLZUjRHmmfMQkd2Kg7lpNySBt4Vt4zxcz8Nhsy3QlZTndo0/ux88rn+A+dTuC+1K3teG2yKDPdCFQ8UeBpKDSWlf3Yx3fHfHhWm/D4TExPiboDlsihpyHlSWTDTwEFw1sgeSW+YObLe6v4ba4g7HsSdUstwYzECAW2gfAkIUDBYkE/GrixVxdwPw6aae1iJM6i9L6mIOlMSPgDYE+YNe+Cxh7T7XcWtms962izt+xjVEU5PaNldT7Zck7kAAY1Yq7WzHDbFlt4XlaMEhFXvSyHqxC9Mnc46AYHSsfHuHDHRswzjfJhJy68zr36bDmo2DtbLvirHh/P0sl+lmbQqzIZHbtkYRxjozBAdycADPiKc65n7GI4+zmnmlV7+4ctOh2kjUHCoUPeAHXpjcDwrpYNdVFnyDOQTzrbyVU1eizRWqacKNzUCXjQHQVDPjIYP+R1J7I3P2CtKi8Qv1hjLuQAPXGT4AepqJHxsHw+lZ4jbwXMRSaNZI9jpYZGR0PoR502HH4eb3HIfE9u4XORfuZSqB5LmZi7aASxJ23wdIiVQFBbSMDzJzYweyntMySOLeRhkiAA97r31I7Nz8F+B8atopYLMaIEESsc6UGS3hknqfnVjw3j4bxzjqCMEfKqv67AX5ACB1Uv5CQNzlJnGJ7ixHZ30XbW7EATR509dsgnVG48Bnc+6+Tis8M4TbiVJdUk1pNpGTcTZhfoHBDglGPcZTurYOwyA+cyW0s9q6QdjqcAHtl1IUPvAr4nGcZBGeopJseV5LWDQsjOSd1VlxkjBIYqo3wM7evXJOm/FRMaDI4C1VEbifZCa05EthnSZxqOT/AGmc/DYuRt6ilvmrloQMhEkjJMxV9ehgNugwqnffck1c8A4pefaFimQSQurETLp7hABCtpxnO+5UdBuc7X3GraJ4WE3uDB2zkEdMY3z8KkjlaRmBsJHMJ0rVIkaiKNEz7qhVz46V2z8hvWbWJgpLYLtuf5D4Db86njhkKqQGlQMc5wWCouCQXcaQMgFvkN9sybfll5TkSuiZ6lV1ONt1GBpXruc58qow8RbNiC0NOm2mn/sfHl3eKlMBaz6/YLfyjwiJoO0kAkkYsGLDOnBI0gHpt+tXEvGES3MqglF2UAY176Rp9Cdgfn0waU75OwuDAsjRQSFRIxbOond8bZXu4UkYAyKn33FTcER26IYY2X7xicFlwQEA3x4Zq81/avOXYfXp5KMjIwXuV5bi9/nWBCB17Lx+Grz+db045eMNWiFdxiM6ixHiNQOAflW2ip9Oii16qx4ZxGO7hbAK9UdT1U4wR5HrWma4+wxJnLwIApbq6DoCR+MZ8sEbdagcIv4rVnWV9Pas0gdjs3TIxjukZHx/KvHHuNC5iaC3jkkMhCh9JEfUEnUfDam5da5J2bTvTF/vSP8AarFKX/Zyf/FH+X/nRRlZ1Rmd0Uu+sGjfMpZ0P48n8+tEUadqugDAAPxJq04lxkDKRgM+4PkP61VWCaZSDjJAO3TrXnXEI4IZssLr11513Xz9arfje90dv00+PfSs5pTkjy2ryJz51m6XDH1rVVKeWRsrhZ3KgaBQUiO586lI9VFzdBBk/IeJ+FeYrKWQZkYxIeiL7xHr5VucKGJn1Pu9T619aqCUtb4q/SYeY+tLstinbSKTjG6kHoD/ANalx8FhH/davVmJJ+m1b4eExA5EYU+ak/odq28bw78xGAXajUaf36pRxTmMmuagwTyKwxIxXIznfYdeucVfw3yt41zDjHEOzJkdn3dlUKwGkLjwI361tsOZ2I7rLIPJiEb8zg/ImufweMxOFbr7QPXl4dFuS8KfKwPH0r150upBqM0l8O5jJYAhkJ6Z3B+B6Ve3PFu55HxPlW1FxmJzSXiiOSx5cFJG4NKt9VZpHi5oGr8QUnAc9DTLb8VGnfr+tPw/GIpSQ8ZfFE2CkiqwrI1z7ma2QXf9kVZZJGAvIcAwlCPfkY92OYDp1Zh1GMEWnEeZgjYJOepCjOB61XSTQFzdBU1KPfUaWdmyADj3sDzrOx3F4pYXMa272saX8R/SkZgZRTq3S7Py3Ja3SLwYaZHbMsbqr28a+LMWGqM9O6p+m1TOcZJry4iQAdja7lwMCWcqVYqDnEagkDfcn0zQvMHZO69osROzDDtnzBIycjNRpONp01g+WmMkf8ZXFVmYzEDCiMak7ucRdeuq1YOFyMlEpG2o0NfRQv8Adb5xjx8KlrytBHHpKrhmyy4Pf3yQdO5zW604shkELHSGIw4UA4PmAcA1G5klZGfQxGlzHnODgAjw8DiqLWzkjWhfJaz+0xDxE8VY36361TVxXiZnQJ9mJjAHda31r/hyBionBp4oe60ki+SPkKPgGyR9aSZrdIm0yOdWAThQcEgHG5GevXapGZNOUkEqr+Ek5A/gb/8Akn41NjWuxAyyuPnVfSlH+kQtb7J89R8zadOPxrIAI4EuJvwZYIE8mMvvIB+7v8KuuVLG7t4W+23Kzsd1CpgRj9kOx1SfFt6RrO8YIHCsAOq77Y6lG6j1B/OmfhnF2eIkuGjHQ/i+DeFLw7F/kY3Monvvn4bfBYmL4e5rr3FrPH+PaehGrGd+ijzNJj8XklYlQXA6s2QPpkAfU1O4hZtMCzHAJyfh4fILlvmKX7S0e7m7OPuovTyA8/U+ZqNlSXI82eZK6LA4aKOMnTTc9FP/AN5SRsNa6QejIen/ABEH4U18C4/rJic4kHl0Yef86WLvghhVo3YHJVlY7A4znr6Go/Drr+2xBDnARSR0OFUH9KRzWuBc3lzT5oIsTGS3kCb8PVJn5ltznI/GpUfHII+pGPnS5w/iboVcE5Q6XHmpOx/UfSn2+sO0jIPQ9D5GlSPhWXfI73Rh5+f194eRFQtcGgteFSweIjMRa/l69eCcDxULDqz3MZz/ACpO4jzE2oHJGfdQHGB5nbx8PrRDwyf3GyY1zpB/mPL0+VVl8wtsyMdUzZ05/CP2j6+Q+flT2/uEBxzVsn4TCRNeQPaJ29fUpu4DzB952bHEgxjwyCAcHyNN03FgFXALu3uoOpPifQDxNcl5M4PJLN27ZCg/U11WORIIjJJhfXxPkB5k+VbHDHOjldG0+zWp5ArJ4zh4opQGGzzA69FEuo+zw82JJ3OI0306j0GN8hc5J6Ab9dzL4hxPQAmpe0I7xyBpGN2x5+Q9fSqWHiTdsZmCySEaY4w5ymRqKgBGBYjTls/MAirKW/dj2aIhmyuvSQeyB/afHvdeg+VaTJmPjd2JryJN+e5PjosdzCCM3r+gq+DTGWaOU9AmNAc7ZOkZGWYltR6nJGareGu0H3TRTjBwiiME4PiWXZiTnpsPWmd+DOsbGJx2+CFkdc6QTkgDwH1J6nNSpLsxxAqDMRhcL1Zs6T6DfOfLFWeG4OSBvtvJvZt6D+PXmq88ocSK5b16KWxxQAkSpJD5GRcAj4jYfA0DiOs6YEMzfu7KPi52HwpplvUDrGzDW+SF6kgdT8PWpIUDpWpmrkoAL2KVeHcIlknSSeIIkYbClgxZmxvsMYxTSi4GBsPKs4rNMc61IBSKKKKalVG/LIG8cjKfXB/TFVE5aOXDHUVwCQPA/wDWm28uRGjM3QD/AKD60o/7wXDM+Szkk/yFcbxnCYeIsZC323Hl08O8rVw0sjgXP1Cu/wC8UEdRUQyDzH1FRrLhTOoMrMqndY16kep8BU0cDhx/dfPU2frVr9CdM0OldTq1rX7eaqmcNJDdlo4VH2rmQjIU6Y89M/ib5bVfxWoG53NauGxKihFBAUbA9eu5z41Nro4YmwxiNmwVUkuNleQg8qCK9Vg1KkXHua7bOR5TSj8ozVfxFbaOQx6XTScZDas48SDjr6GnyTg/a3E4xsrk+P4kZfD5Up33AVk4oIpejFc49QK45g9mj4fDT+F3+DxbHDI4n2WlxryKqrjiUccWInLMWUju4xjPqcnf9ac4r5nsdbe8Vx/Kpjeyq2yCC23wqRzDw1YrbSg7gwB6U3FYCRrC8tqt9R/FqjPxDC4h0bIrJzakhIEl9i6MZOFbufDYAH5EA/KmTljix0PHIe9Hnr5Dr9KirymJGkkbIYsdP18ao+Y4ZIZlYZBcYPqcaW+vX51SuOU5GnVaJEGL/ZadaHxH3/hTb++btF0kjWSxOf3iB9Ap+ppc+3MZjgnGc4+f/OnJeE/diUjcR7f/AIm/m35VR8v8PDxztjcAY/zj+lPiewNJ6aKzhpYmsc6tqHxK8S26dtMzLkLqKqc/tjGSPQ1ogvWkP3UCZB8FJ/UmnCTgf3LtjdkJ9d1B/UVB5L4gsUbqQNeru528x18MVEZ6jLgLIrmoBiwYXPaMxbQq1C4ZyxO8pkmwrEEqDgFiB0Aqde8N7Yux2Jdj8ypOPqaYG4bqXWZGM2dQf8I/dA/Z/Oo8dxhu94MzNgdTgY+Wcn5VXlmlsEuGvTksn8/NI4vqq0AHJKkFgJeIhJMMM746HAH9KYJOXo3eZYxoMZUDHmVDYP1qrjb/ANpnThTvjboceVM8AMZkZsa5WBwOhIRVBH0qSV7s4c46Zfnamx00rXxBhr2RotfCrcNEMgZyc48+h+v9aRvtrwXLwqe4zYI9M09y24hjLliNIJO+xPWudWNu8s5lxlQwyfiafhho4u2pWuGhru1e73f55J+41Oi20gHULj9BVTyHoSFmJAZmxV9xmEPbyADquf50j8mSGOQu4JjXIz10k/8ASmxC4XUeahwzBJg5ADrY8+5PHFIVmjKlGby2xj61QcF4MtpJrlUjJwrHGAflTJYcWimz2bZx1qg5/uCI40H4mpseY+xe6r4QyF35XYO3T3YyK8ZX5586o7hNMylerZB+AqXy/blIVB6qg/Sor5Mw9FP51PiZC6GOxrr8FmRtDJHgHTVROO8c+zxamXvHIApK4PwWS+m7STITOST41ce0FyeyTzP86deWeHqERcbKo+uKdhI3OysZ7zufQLYE4wODErB7T716AKZwXhCoowMKOgr3xO9Zj2UAV5NskjKRD9pvM9cL1Pwq2ArykQGcADO5wOp867HD4RsEfZs8zzXIPlL3ZnaqsteC9mO62XbOuRt2wd8KOi74/U5NSE7K3VVyqAnAyd2Ynrk7sSTuTUxq4TzNxB7i5uEe4aGYykYYlVtLaIK5lUKw1M4IGrxyRtpyLkMLG6bD19eaqzzOA7122K0AL5Zm7Q5OSNhjGBgDAwPjUe2szCY4oVAhUMWLMSdzkAZOckknJrmnKVzxRLCK7jkNyCHLwSgISoYhTGwXu5VQ3fBB1ZyPG9uvaYZ4hFYRk3zuY+ykGPs5HvSSjwVdseDEgDO9HbUSD65IDAQCEz8Y43Z2jCS5liiYjSGcgEjc488das7K+jmQPE4dD0ZTkGljl/2fRRfe3BNxdMO/M/vNt4fsj0XA2XOcZqs5Pi+x8VurFNoGjW4iXSABk4kxjoNRXu9N2xgVHndYvZSAAbLoNFFFSoRRRRQhUPFeIvI5ghCnA77MMhfTBGPL67Vqi4JlozI6sqZ7vZhAc+ox4461u5cVS0/n2rZ+GTj+dXZ3puUXmrVLZql5jhA+Pia2YrAFZpyRa3iB36HzrYKKKEIrBrNYNCEtxXLrNdGNdRBTb5kGtXE+UzcSJcKxjmAB6bAgD+lb+F3Ohrl8E/eY2+dUnMftGa1uDGEDKMdevQH+dctE6FzB2hJsn2Rytzqdy5WFuwxYh82XDD2q36ihY10TBY8WeOXsLkrrIyjDo3/Ojm1gIQP2nX+dcy4lzRLfXcRVNOnAAGfP/nXSeO7tbq3nk/EAU+Sdxw8kRJI0oneia1UmIwJwssT36OIJIHKvuoscytnSehqr5m4X20QwMspyP51r5qvxDFqXZtQ6fP8ArVtwy6WWJX/aGfnXO5XZi4VuaKkY18LW4hu1qBeXYSFl0nIjPht7tL/Jo+4nP+uppp4uw7CT+E0q8pti2l/iH60N/wCJ3j91fw9HCvr/ACb9U2W4coB0BTr45xWuSOGJDr09NycZNZu5WSBiOoT88UjcB4K14XaSQgKenxz/AEpIow4FxOg9aKDD4cSNdK92Vo6K75N4k0jyrkmMbr6b1fWbrqceOo154TwuKBdEePU53NbLHHfI/bNMkILramYmRkj3uYKGn+1W3XLGq57dXKn086to7QDfct+0dzS9x/mx4peyiTU3nVrwHiLzRZcYcHBH/KnPa4tBdtyTpo8R2LZJNq060lnmHiclzN9ljGBnB9aZ7DgSxW/ZgdRufM1SzW/YcQEh92Tx8s/9af7MK8enxq7DCMQRE01pp3lLj8R2UUbYx7NA+fO/BUVhKGTB6r3WFQY+X9BcxMAsnVSMirHinB2B1IdL+fgfjVLNxG8TbsVb1H/KqZjexxa7QqKG32YnDXcE/dS+CcvJbFipyzdap+e51+5Ge8G6elYkXiExx/dr9K32PImXDyuZCDnFSs97MTZ7tT9lfjLIZe3xEoJ6DXlXgm3hz/dH+EfpUCL+9f4CmGxsMIQfH9Ko+M8Kfco2l/Bv5GrWKwcrII3OHLXuWDDKx0jm3uk7nHvXcK/D9a6VwVMA/Sud2PKk7XIlncNg565zXS+GQlV38atcLbmxDcuoaDqrnFpGCGOJjrocupU2g0Ut888ea1tiYwDJIRHHnOnW5CLkjcDLAn0z44rrnOyiyuaVlxPmC3gGZpUQZx3mA332yfHY7VzWSaxveNkSm2mh+zhkyUb7wyNnBHeLaY128B5AnLHy57LbaP767zeXLqNbzgMozuQkZGEUHoOo/KqfmDla1i4rbA20CwTRSoyiNMMw0EAKB7wAkII3/SoXucBmS0DumnmbmyCxtC6YJOViReryEHSqjBJJOPA+fQGlSXla4toVvwcXoZpZgpYiRcf3Gd8rpCqmxwVXHvNmq5S5Fgvpp5oddvbQvotzE5XMqghphjZjvpBOxA3BBwGeTlLiUIxbXwlTGClygbqSSdcegk9MA7Yz6Ux2Z+p9fVAoaJw4HxhLqBJozlXUEfMA/wAxt4dKVIP/AIkb/wCwb/8AelK/K/N0vDbq5t7yBkWRxMojBkWNHZgxLL3gpcbZTqxzgYNXfJ/FEn4vdzo6tHJHbhXDAqSBP3dQ2JGwpS+6tKuk0VjNZq0moooooQlfj0htJBcKwAkOllPifl+vgfjWmfn5dPdUBvVsgH4AZP5U03NsroyOAysMEHoRSTx7kpDqNsR2inLRZGy6cgAdR02z11eAoQrDl/nmKZcO4JGxYbjI8GA901W8Z9oX2W/wxV7ERQ9q67mCSR5QrnG5Q6AD5HHwrnh5BzxArN29q9wpaKRDp+9jALqR+LKkN1HQ1d8J5eltkvZbqaO9haAr0wzCLWWRvAHcjOSc1k43ikeGJZ/5jLp1BPI7bX5hSsjLteSZufPacLSOI2qiZmcM2Mkdio1SEf4fxdBkdabOCcww3UavEwOpQwHjgj8/lXIuQeUSlzI7sZrTsALVm3DRTnJHxCqVI9fWqKzv5uGXMtjollCtqtwilmZGOR6j4+eqnwcThmndC07AG/r8NLSOjIaCvozNGa5nwe74tKBrZbRD4Me2l/y+6nzJ+FLXKXNNzPxK4eS4lkgjdo4wzAKd8atKALnAz08aljx8ErnMidmLRrW3x2+CQxkVa6pwm6VO1z4ynakXmHh5PEhK0ZeHUCcDORtTD24V2BONW4ycA+dexxJQcdov+YVzrJS6JsZIGUn6m+YW7h5X4eV0jGk5hXka2Uuxu7FGDJGEbwyuP12FeeKXOuWM+ROPpUW6nj0MXdMYPiKU+XeNPPcrGTlUJI+H+hVeed8kTo25a0JIFKXD4N0odPr7IN5jfLkp/P8AbD7OCP2v5V65FmYRdm/kGX4GtvPTYth6sK32UWiCGQfhUZ/hJqhmqECua0A+8C1h5uNKx4sPuZP4TSryoP7M/wDGv6mrrmjiqR2zYIJcYHrUHk+xJtDnYucj5UUeyJ6n7psA7PBuc7m4fLdMssQdSp6EY+tVthyzDFnSCc+tV1/zh2I0GNu0G3p8agRS39zuPu1PypGxuy2TQPf6tMiwk7WG3BrT1O6m84SrBGGiOiTO2DvUbgPMBihJuFfLHUDjrW+y5GZnDTyFz5DenNeA6kAKrgdFI6VZjgdK3JG3N1NJZsVhoYhCTn11O3kEgcADXN6ZypCjpn8qZ7kmKTtMZRvfx4HzpisuCBPAADwAwK33fDAw2q47hWIkZnqiNh3LOxHEmSyih7IFV3LnnN3HIjDpVgzkjGPCmDkx3MURf3sflXmbk6LX2jRgY3JJwo9T5VS8X9odjb5X7S8jDPctgvl0MrbD/Cc1Jw7h2Inma1kZ0Nk0lxeMw4wwij63ZXS3jB6iorcLQ+FcIvfayj5C2jEHxlup5Tj+HWoHy/OiXn51VGNtFIhUOexkuYym5GCyzHSw2yOm4rtp+DyOIEsWp2ulzzZq2K7wnDUHhUlYgOgrinBPapHqGme4tzn3Z2F3AduhY6bhB6gkV07lTm1LzWuY+0i06hG4dGVgdLo2AdJwwwwDAqQR0JrnA/lTRjy+VJTIX80wV4eIHqK90UEAiikWhbJR4CtwFZoprI2s90UlJJ3RSh7SeESS2ySQrqkt5ElVcgFtLAlQx90soK59ab6h314iqwZgpx9M7Z8h86VzcwpNLsuqV+F+1Gxdooe2HaOAMYOx37p/Zfu+4e94Yqq9t0gSyimVwkscyGM4JzqyrL3dwCpJPmFI3yK59c8MttE0K39smuRy2lWlDqWdldsDCSoXwGQ9Bg5pyv8AjNtfSWwkurcQwhiy9tpbWECowEgAOAzNnbDBcZwaJG00AaqNjne84GvAq3vuKx8L4Gj2zKQI17NgdmLDOQcEEnc5I6kk71z2Hma/tHW5Ny0gBUzRvnTpxg/iJJUYG+SeoIp14Jyy13wMWVxpWYKwiLEHTpZhGcocMNIUbdfHOTSs3IXE7gmCSGKNH7rSam2HiQMY3xt161mztlD20NPXz3+S28E+AxPDt/H1pt802803a9vwy/VcCWQQuMZOJVIC77EBkBPQ4XbqRVfyzyOt015cxu9tI1zII3iIwVQ6DqXdHDNGXOpc5PjgGj2sXaJYrYRjXLHEJWKghYo4sMXJAOkuUZQBvlt8Cuh8qcPjhtIEiUKgjXAG+Nhtnxx0zVljLOvn68VmvrMcu3JKFnzTc8OPZ8SVOzztPHns9+mrO8ZOCc7puBlfF+s71ZVDIcg/lReWSSLpcZH+h/OkHgVoeEXS2w1G1l1diSc6WGpmQnxGO+pOSNMg8qdrFvt69fZN3XRqK8dqPOsVYsJq2Uoc98jreBJ41X7VDuhJKiVfGJmUggHwbOVOD50zcRlkWJ2hQSSAZVC+gMfLVg6c+eKT7H2hXEq6hw6Q4JVlWeLWjDqrI+kqw8vnUU0scbf3XAA9TSUAnZKPFOAztFHcW97MEgkEvYXRL9k6ZVlMmC6YyytnIxk5xvRxLg1wbi8S1OoXKRyPASCrxyjspJIyOkkbLqONmVvhTVBxgTztqs7m3Mi9/tFQxuQMe8jMAdO2+MjA8BSpy1wW8suIxlcy2kErRY3MkVvcBSh/eiDqOmdJRvCuXwlzY0xSPDwAa2Nt3Go3LSB36nZWXaMsClXS84yWaARRN9lFwJGcDKwwmZklh9D2ikqOulhUzj/E7y7gMkI+yQSPDEmRi5uFlk0g7bxRY1keJwal+zaWJyYbhVeKX74Bt1E0RPewdjlQD8Uz41ngUY4pxK6Fw0ixyCGeERuUZVgeSNBqG4yJdZxjdq1BgMJJJ2waM5zb/wCXM0nyRyx207AA33HZNPGeKxW8bdpNFCdJCGRgN8HTt7xxt0pH5VSS0sO1QWE9vGZJTLIk6SOQTlgSO9n3RsAcDbxMjnPgfDJJI7C0LG5kbDJAEdyRg6p7mQMyqoBYqDn06VM4Zyo8V2sMV7cyWtqAsisyhGkABWJQoGyjDP8AEDrms38i/hMDpGSjlmsb9w0Js31TM/auAIUuDikPELON3eKKSRdWgSBmTc4B6Hcb4xtmqy39n7Nv2wIPQgk1v5pvzcXcXC7TCySkNcSKBmGEbkZ8GI/UD8VdUtuHpGqqqgKoAA9AMCkwuClxTe3Z7AdsDr57BacPFpsI3s2Fcpl9nr9O229c1tsuW1tW1JKDKPw+HwPlTB7TOazaQGK2AN1IO6dvu1OQX38djgee/hXIeCXk0RLSFi58dYIx6jx3860m/h/FSt0dYPdQUE/4oe0ZHu05jRNXGry4u5VjaMqFPlt8d6Y5uara3VIZS3uge7kfPfalm65sdgAuldgN9R3HoKUeIcKkncu82T6L/U0sP4bxL3ZZWU0Xz3791Xxv4kw0kbGR00DkLOvwXRJOWobiUMk3cJzp/pmugcL4OFQLjAAwBXz0OCyAYFw2P4f/AFU9ck883FmOyuX+0wgd0naRPTUSdS+h3Hn4Vbh/DMrHZpPaA2Gipz/iRmIaGOft3H7LpM/LwZskKcdCRvU634Uo671RW3tNtG94yJ/EufzXNX3D+NQzjMMiP6A7j4jqKcOCxQOzmM+eyQcQEwyteD5qUsIHQVsrANZq21obsEXaxmue8ye2W1tLkwAGUIrdoyYOJB7sY8Ceuo5wvTc5AtfadzV9gsXdDiWT7uL0Yg5b/CAT8QOtfNdnatPJjJJO7Mcn4k+f866HhfDY5mOnn90bePr5qCSTLsrrmTmy64nPlySuT2cSnuxggDA9cAZY9fTNbLDlqNd52DbeBIUZx44BOMnbYZ8cb1JkeO1j2Hl/E59T/oVQNLNdNpHTy6KvxP8Aomt4u/b0PZsGmm/9n1qqgeXmxsr+fi9tEB2eglc7IhB2xvrzgkjOevTr40R833TYMaMyhSuHLyqQQdQIGFKnO64I2HlmosHCooca/vZCMgbAYHU6SdKqP2nP57VpuuZJmGmMLGoYd0d5skEfjzqJ391RuTt0rKfG15OVt9S40BfWi2uWllSMN6heW5XZl1BgCQO6cDfx267ZxsDjG/hXVvYhy6IBLLLtNINKDHWFSMsD0bLkZGSQAvTNc/sOS+LzLrSC4wdwXYJ/wSOPT8NdH9lnLXEIpGe7VYYwSdGhNcr6CuolDgAA9epIHlVTHYl0kHZmQOAI0vXaugv4qWNrgbK6hRRRWErCKwTQTSV7Qud1tItMeHmcYRM+9vjUcb6F8f2jsDsxAjUmhuvPPHtCW1AjhHazPnSoOMDbvMRuqevVt8Y96uQ8Uuri6YtdMz77L/3S7nGlAcfM97zNeobrJZ5WZ5X3d23LfToBgYAx+gGxr4eAJ/Ko5Gdo2rrwVzB4kYSTtAwPP/YfToqsKg27o+lRZAGI20g4wT0+H6eXxqx4je5XTgAsQM9fEf6+RrW1qWXAwAv4j0Hz8TjOAN/HpVMYZrCXE3S6OXjkuJY2KOMNLumum1jTrfwKk8IvZ7Zv7NIYx1KjGjHiSrZU/TJ+NdJuPa0lrZRNKrGeaLVGOiM+ooV1scKAwJyx90jqdq5gY2YhYgSzAk7jOEVnYnw2CscV1P2a8vJNbW084DOsJCrnbs5JWkXbzI0ZPy88zRvL8xb7vLXmsjieGGGbGyUjtSbNDZpGgsb6heLLhsTWN3O00c81xGTIy4IY6dgoyQFVT3RucEkkkmm/kW8MvDrWRsanhjY46AsoJ/Wqvi/sw4eyFlt1iZQSpizHg46/dkZPqc0p8h8mPPw2KeK8uon0uugPrQ9m7IAEl1KmezXoNtwNtqGNLHLIJ0XSF5utDN2H2iLth+DVv1x+u1K/tfZDZpv96s8DR497V20anGN86XOw8zXNuH8q3f3duFukmE6uzhYOyDdocyrJoEhYrq23IyA3d69a4F7Nre3dZXaS4mUYEk7GRgMY2LE6erHbHvHwqzM00AFDE/Ndrx2H7v5UU39mKKz/AMj/ANvkrOdeqWOaOVjITPbYW406XUkqlwg6I5G6sPwyDdfUZFM9UPO1p2lo/wDaGt1UamYAMGUDdGGQxVumFIJ6Zq7LG2Rha8WDyTAaOi51HDdyL2/D7uVlVmWW1uGQsjqe8gmZWAIPnketMPLHP9s9nPdMsyCEaJC4UhnBOEjePuyEscDAHvDzpf5ssLn/AHdGuuKFFVBLDEjKZnYgLAmknQGJCnGcknwFaOKcPvrkxRQWHZW1qoEalhFB2oGHlzJh3AJKqdPTLdW25zhDGPa6YNBIJDaHteBdQB+26tkAuDHGhzP9Kl4LC0cEYbusAcjPTJO23o2PrRd2TM4ZJZIhoZH7M6S6MVOnUNwMr4Vp4zwy5t2t3lurd0eZkdLc6lTQmshpD12xkVgzXDQm4MEiWb6ljuQM6cbdoy9VQno2MbUrsLiWSF7d9TpytdS3HYOWEMd7ugF861Hoq99kc1rHJcSEFboApDbBdMghGCWTXgSSOdzvnuio3Bucrhbv7HaxSzqCzMl2qW8yZbLEurESbkkkrk9d6mWkVpa8Gi4p9kS6uEKiQyyM2lxIUZlJ1BcOARgDrWL2+v8AiqJI/DLaPYNFO8zJIoO4ZHQhx4HGMVpY6PDnDZJy0dM219dwfgbXJOe4ylzb3TVJyrCZftEYa3uT70sD6WJOCQ22mQZH4l3xXrhXPsn2kWyq1/g4klgjC9j/AOYxbsmPnpI6dPCtFlwW4kszBezB3OB2kOpGI/ezsx89sMOorzYc7/7veO0uIo2Q7RyWijI/8y1TLIfVcg/lWBwGc9qYnTXWzdwR3E6+WiknbpYalr2iM54hKXxp7oTA6BVXIJzucsD86WqdfadwG9kuEmtrZpocFiQQGGpUHukhx7nTH6mk6WBlOGBBHUHYivUsFiWdmGOOoXIY/CvEhe0aFVspmMixWy65HyxLEaUXIHViAAScb+g6mpkUjY0yqFkXrggqw3AZWBIIOCPQgirnlizDyN1yxRTgEghRI6gkHK5YAg+YFQeKoEeM6JQraAuoBY0Gg5jXBJ16lJbJ67/GP8y5mJynbalIcIx+Fz17W9+u5XY4dbC1ZxKr3AxhGlCKenoTjfrS5dzgWatG0jXXasChQaez1MFPQY7oU5z4npWbq4QDIBAAOd9X8hUC241HI+hSckZG2Mj61IIzYD5XAnkSL+WijLxRLIWkDnRr56q8tJNVurCNTNrw4Yk6UKjGArDPeDZO/wCGt/aaSpCKvcJYgkMr4bodWRvp2waWOIcdWJtJVicA52xvUROZWdgqR5J2GWP8hTZHMEhuU+GqdEx5jFQt8dPWi+g/Z5x37RbkMzF0Zhh2DSaCcqWI69SM+lNdc09jcBxcu2M5jUAdcAMSfqfyrpdZOIYGSlo+a2cM8yRBzvkuDf7QczfbLdcnSISQPAEyMCceZCr9BSxy6qiHIO5Pe/p8gaZv9oJD9tgODjsOvhkSPnf5j6iueWPFDHG6ZOCpwPDUSNz8s13GCj7TARhvrVQTtzEhbLyVrmYBemcL6DxY/Lf6UxYS2hOB3VHTxZjjqfFicb/02rOVbUYeTxzoHoMBm+pKj/DW3mmTEaDfdifQ4X/1Cq8gMstN5HK3u1on46+ACidq4M5KuhlEsned8MuuY7fgDMQoB2VRlRv67ZxXevZpyJHbwpcyxr9qlVT0H3KFRpRdgA2kDU3Vjnwr58s7xEinByWeMKNgR/eIx+HdQj519RcXhuZBC1pKiJgl1bbUpUFSH0sVwfDG4PUVh8YBhkELbDQPj3nr0vuV+IA6rZxjizRyRxxlQzAsQys2V6dV90Z6tvjbbeoX/wDsG1sos7jSpIMhMKKT5rrkDFT54qFxe0ZFUys8twwOlY2CKqrpJLSSAkKDjfxzjTjIqqk4oZYyiqt1GQVd1wy5xup7LYsM7kAeBwK517y3Wv5K0Y4hIKHJOvD+PJKQuGjc5wkgwTj9kglX/wAJNWVJnJMCzxyB0GILjCMMqW0rG41YC62Rm05I/DvvmnJuhx5VKx2YAqo4UaSJ7Qed2twIYNLSv0zuFHizDyzkAbaiG8F35Vf3OrWGYyySHMkrblt8gJ+wg2wBj5DapnOPEX+2Tx93HaR94nGM28Yxqx0wfHozHwNVE0TJjWpUHxPT/MNqz8YZC4ht0F2n4eiwTI2umLe0drqeXIC9PIc91pEZHRv82/5jepFtaySHCqNupLaVUeZZhgVJ4faayAiPM/XQgJ2/eK7gfD616412kRKTqE04IiUrpyR4hCcbYzk5+VQsnmAvktDGcM4c9xY1oD+gNfL+arxVWYMjW2wBwoG5O+Mj0AJOrpvgZ8MpEQCMklsnp448APQVoW4diCcEHyI2AGd/2QAP+tdN5M9m5kIkuV7v/hsPeGPxg7geIj6+L/sCbsJZXe1oFnfqeC4fBcHtP2A8BV+HfzN7DZd5X5NvJlMsRWNWQxqXDHKSIVdlCqdQwe6SVBOcHHeL1dcnXVosE9g5aSCNImt3ICzRL0GeiydTnpvjpmugW9uEGFGBW2tDI0NyNXHzTS4iQyzGyVzi79p5eN0FrcpKQVCGBydXgNQzHg7b6vHqKY/Z5wdrbh1vDICrhdTKTnDuS7DI/eZsemKv3t1JyVUnzIFbaY1hBslMtYxWaKKlSIooooQsGkvjnEPtd4LZN4bUrJOR0ebrFF66f7xh56BTowpNj9lVphgz3Th2Z2BuZAGdjlmIjK5J/lVTGRSTQujjdROl93NOYQDZVLzFwi4ubiEwXMUK2517qJX7QgqG0HujSM6SfEk1Wz8t20tytveXt1eXDAt2TSkKqqM5aOPAQeQJ3q2sfZvLFcXK2pSytpTEA6kyTsETcrrJEZLM3eJJ22HjUS05TgsuMKsCnK2bO7uxd5HecDUzHqcIfKuakwWKwWGf+7TGDQNFEk8zz3PX4KyHte4aalJ3BbO1HC7SOZGnmNzPNHZxjLzdY11n/u4hpyWPUDHnVwOdOIXCvw44tr77SunQvcitQmvbGzINIHjqDY9Kn8H4KsbyWvClBnJP2m8calhyc6c/jk8ol2HVq2cu3hhuJIuIqFv4IiO28Li2Ul9anoSMb+P51em4liRC6eOP2K0v3r5Or/H589lGI23lJ1Wi8vOz4bdWF5bpbPKkjRyx/wDu00uNQ0npAzFAdBwCc464ofjU8XCeHm2KCWf7LCGddQGtdOdPoRVryzypdPw+KUT5lnVpHguB2kDLIxZVx70eFYbqcfumoNzORJY2c1o9s63duUXGuFljLMezlG2AB7pwR5UzF4fEzuhbOwOAcLI2rvB1HzCVjmtBylX1n7Mnk34hfXFz5xoewi+GmM5YfE018I5dt7VdNvDHEPHQoBPxbq3zNWArNdDHEyIVG0AdwpQEk7rGKg8T4HDcLiaNX8iR3h8GG4+tT6KkSLmvF/Z89vqktmd166QMyRuuSjqB/eaSxyvvYJxkgA8m5svHa4AjEksgk1OdMqqdJOgFZFB1hSVLEDOF9a+o8VC4hwSCf++iR/Vhv9etKHEahIWgiivntI8jvDGRuOuPT1r0tuo6D6Yrtp9n9j/4A+TyD9Hr0nIViP8A5dfmzn9Wq6cfN1+QVD9Og6H4lcMl4fGxyyqT0GQOlW3AuBS9oHhtjLj8JjzH8xgA/M12215ft4v7uCJfUIM/XFT8VXdPI42SrLcPE0UG/wA/VL3KYuQCs9tDAuNuzwCT5FFyB475piooqEm1MBWypeZuVLe9RRcRCQxkshyQynbYMpBwdIBHjgeQI+VZLWQyshVmky2obs2oZ1ZxnJ2JJ+NfYlUcvJdmboXhgX7QNw+WG+MZKg6S2PxEZ6eVbfDOKfkw5rgSK07j/fNMezMvnfgt8qwRg+Llf8Ryd/rWvmuIlUOTgEgjOwJxvjzOMfIeVWHtS5SNjet2aFLaQ6oiPdBwNSjy0knAPhjwqhvluIk++iZUuFDqWUgMCFYOp6HYgn4jpXVQNY/LNGfe1rx3+CpGMtdapxXd+Uuc5brh8Qic9vagLPENnkiAAWVPE7AZA8cjyzwipNhxCSGRZInZHU5VlJBHzH6dD403ivDRjWCveH0PLTUdx5KzBKI3WRY6evryXcJr4XLJLMDJGdmiYd2Qofuw+k7qup2KeLMM5AxU3jE2ubs4CIDL9nhDLpHYoe2kkdfw5IQgHzA/ZrnPD/aKsh/tK6JDjMsSjQ/rJDkDV+8hH8NW9lzPbyMAHXyYtuCA2od19O43AJ3GT1ya4GfheMw590lou9L6VqLPjWa+7ZagbE/2oneR3/vyvwGy7fYWqxxqi5IUAAsSxOB1LHdifOpFJXLN/MhRQrtG5GMq2kKR7ysRhR6ZwfD1dBVdjsw2I8RXr1zsKvIzKa+ui4/z/wAkzpefa7eNZg4AaNkDjIUrnQffGnAwNwRkD9lIvb2EIVjhmgmDaZUEpaLBBz3Xy6N0wMnx3r6WeMEYIBHkapuKcoW1wQZYkdhsCyqxA8gWGQPQGlcwO50pIMS6Kg5ocByP06EeK4TwfnG4hi7OOZIlBbunGdydyezOrPx2rxwm5invIftcgCs4eQsMg4GoBiBgBiACcV2Cb2S8PY5MO4GO68q/ksg39anQ+z2yUAdhFttuik+fVwWPXxNRflwSLO3irv6s8NkDWC3irpoIB390AnzSeskfEOJwG20slpqLTKuVZyCqxq2MZXVr9MH0z1OKIKABsBUXhvCIoFCxIqgdAAABnrsMAfKptWD0WQAbsoooopE5FFFFCEUUUUIRRRRQhFFFFCEVzninCprvjE8aS9jGLa3WV1z2ugtKdMZxhNWd3O4xsPEZopkkbZG5XiwlBrZPPCOFRW0SwwII40Gyj9SepJ6knc1W828oQ8QjCTZVlOUkQ4dM7MAfJhlSOhBrNFOpIrqKMKAFGABgAeAGwFZdAcZGcHPzoopUL0KKKKEIooooQiiiihCKKKKEIooooQiiiihCKKKKEKq5i5at72MR3MYdQcjcgqR4hgQR5bda18T5Vtp7dbaWJWhVQqL+wFXSpU9VIGwNFFPE0jaAcdNRrse5FBfO3tG5KHDLkRq+uORdaE+8BkjDYAGQR1HXyHSus8J9kfD5rGDVGwdoVYyK5D6nUMSfwnBO2VwBWKK6XHYyf8nBIHEE3ZGmyga0ZiFQcQ/2ezq/s92NOW2kTcDPdGVPeOOpwPh5S+F/7P0SshuLl5AMFkRAgJ8tZJOn5A48qzRWYeMYwty5/kL+ik7NvRdXs7ZY41jTZUVVUZzgKABudzsK3UUVlXe6eiiiihCKKKKEIooooQiiiihCKKKKEIooooQiiiihC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914400"/>
            <a:ext cx="4286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495800"/>
            <a:ext cx="4571683" cy="203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37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4.agr.gc.ca/resources/prod/img/pfra/images/1239730144711_energy_chain_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61" y="1256326"/>
            <a:ext cx="4006109" cy="203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914400"/>
            <a:ext cx="8820150" cy="579120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dirty="0" smtClean="0"/>
              <a:t>Light (radiant) energy from sun           chemical energy in our food </a:t>
            </a:r>
          </a:p>
          <a:p>
            <a:pPr marL="0" indent="0">
              <a:buNone/>
            </a:pPr>
            <a:r>
              <a:rPr lang="en-US" sz="2400" dirty="0" smtClean="0"/>
              <a:t>          kinetic energy in our bodies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2. </a:t>
            </a:r>
            <a:r>
              <a:rPr lang="en-US" sz="2400" dirty="0"/>
              <a:t>Solar </a:t>
            </a:r>
            <a:r>
              <a:rPr lang="en-US" sz="2400" dirty="0" smtClean="0"/>
              <a:t>cells change light energy               electrical energy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4721245" y="915084"/>
            <a:ext cx="500908" cy="4058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81000" y="1320934"/>
            <a:ext cx="481012" cy="451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418867" y="3581400"/>
            <a:ext cx="803286" cy="35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098" name="Picture 2" descr="http://static.themetapicture.com/media/funny-electric-fence-fak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67" y="4114800"/>
            <a:ext cx="74676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75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887" y="161092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  <a:p>
            <a:pPr algn="ctr"/>
            <a:r>
              <a:rPr lang="en-US" sz="2400" dirty="0">
                <a:solidFill>
                  <a:prstClr val="white"/>
                </a:solidFill>
              </a:rPr>
              <a:t>3. A car engine burns gasoline, converting the  chemical energy in gasoline             mechanical energy. 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429000" y="912913"/>
            <a:ext cx="685800" cy="4485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122" name="Picture 2" descr="http://www.clutchd.com/wp-content/gallery/22_may_2009-camaro-bumble-bee/img_81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8229600" cy="451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56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Roller Coaster Conversion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51054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</a:rPr>
              <a:t>PE</a:t>
            </a:r>
            <a:r>
              <a:rPr lang="en-US" sz="3600" dirty="0" smtClean="0">
                <a:solidFill>
                  <a:prstClr val="black"/>
                </a:solidFill>
              </a:rPr>
              <a:t>           </a:t>
            </a:r>
            <a:r>
              <a:rPr lang="en-US" sz="3600" b="1" dirty="0" smtClean="0">
                <a:solidFill>
                  <a:prstClr val="black"/>
                </a:solidFill>
              </a:rPr>
              <a:t> KE            </a:t>
            </a:r>
            <a:r>
              <a:rPr lang="en-US" sz="3600" dirty="0" smtClean="0">
                <a:solidFill>
                  <a:prstClr val="black"/>
                </a:solidFill>
              </a:rPr>
              <a:t>and         </a:t>
            </a:r>
            <a:r>
              <a:rPr lang="en-US" sz="3600" b="1" dirty="0" smtClean="0">
                <a:solidFill>
                  <a:prstClr val="black"/>
                </a:solidFill>
              </a:rPr>
              <a:t>KE </a:t>
            </a:r>
            <a:r>
              <a:rPr lang="en-US" sz="3600" dirty="0" smtClean="0">
                <a:solidFill>
                  <a:prstClr val="black"/>
                </a:solidFill>
              </a:rPr>
              <a:t>            </a:t>
            </a:r>
            <a:r>
              <a:rPr lang="en-US" sz="3600" b="1" dirty="0" smtClean="0">
                <a:solidFill>
                  <a:prstClr val="black"/>
                </a:solidFill>
              </a:rPr>
              <a:t>PE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295400" y="5105400"/>
            <a:ext cx="838200" cy="646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477000" y="5105400"/>
            <a:ext cx="838200" cy="646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76" name="id_4f66eef56ce29" r:id="rId2" imgW="8609524" imgH="3200000"/>
        </mc:Choice>
        <mc:Fallback>
          <p:control name="id_4f66eef56ce29" r:id="rId2" imgW="8609524" imgH="3200000">
            <p:pic>
              <p:nvPicPr>
                <p:cNvPr id="0" name="id_4f66eef56ce2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8600" y="990600"/>
                  <a:ext cx="8609013" cy="3962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06013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/>
          <a:lstStyle/>
          <a:p>
            <a:r>
              <a:rPr lang="en-US" dirty="0" smtClean="0"/>
              <a:t>Friction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Anytime one form of energy is converted into another form, some of the original energy always gets converted into thermal energy due to friction!</a:t>
            </a:r>
          </a:p>
          <a:p>
            <a:pPr marL="0" indent="0" algn="ctr">
              <a:buNone/>
            </a:pPr>
            <a:endParaRPr lang="en-US" sz="2400" dirty="0" smtClean="0"/>
          </a:p>
          <a:p>
            <a:pPr algn="ctr">
              <a:buFont typeface="Wingdings" pitchFamily="2" charset="2"/>
              <a:buChar char="Ø"/>
            </a:pPr>
            <a:r>
              <a:rPr lang="en-US" sz="2400" dirty="0" smtClean="0"/>
              <a:t>Thermal energy due to friction not useful energy</a:t>
            </a:r>
          </a:p>
          <a:p>
            <a:pPr marL="0" indent="0" algn="ctr">
              <a:buNone/>
            </a:pPr>
            <a:endParaRPr lang="en-US" sz="2400" dirty="0" smtClean="0"/>
          </a:p>
          <a:p>
            <a:pPr algn="ctr">
              <a:buFont typeface="Wingdings" pitchFamily="2" charset="2"/>
              <a:buChar char="Ø"/>
            </a:pPr>
            <a:r>
              <a:rPr lang="en-US" sz="2400" dirty="0" smtClean="0"/>
              <a:t>Cannot be used to do work!</a:t>
            </a:r>
            <a:endParaRPr lang="en-US" sz="2400" dirty="0"/>
          </a:p>
        </p:txBody>
      </p:sp>
      <p:pic>
        <p:nvPicPr>
          <p:cNvPr id="4098" name="Picture 2" descr="https://encrypted-tbn3.gstatic.com/images?q=tbn:ANd9GcQ8mV8I4EdCLRU3AvcKsRKG-irgx7saBQ3ZNL0V6jylnaDxkRFbF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471727"/>
            <a:ext cx="5089071" cy="23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3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Conservation of Energy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5867400" cy="5029199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When we use energy, 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it doesn’t 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disappear. </a:t>
            </a:r>
            <a:endParaRPr lang="en-US" sz="2400" dirty="0" smtClean="0">
              <a:solidFill>
                <a:schemeClr val="bg1"/>
              </a:solidFill>
              <a:latin typeface="Candara" pitchFamily="34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Energy </a:t>
            </a:r>
            <a:r>
              <a:rPr lang="en-US" sz="2400" dirty="0">
                <a:solidFill>
                  <a:schemeClr val="bg1"/>
                </a:solidFill>
                <a:latin typeface="Candara" pitchFamily="34" charset="0"/>
              </a:rPr>
              <a:t>changes form, but the total amount of energy in the universe stays the same. </a:t>
            </a:r>
            <a:endParaRPr lang="en-US" sz="2400" dirty="0" smtClean="0">
              <a:solidFill>
                <a:schemeClr val="bg1"/>
              </a:solidFill>
              <a:latin typeface="Candara" pitchFamily="34" charset="0"/>
            </a:endParaRPr>
          </a:p>
          <a:p>
            <a:pPr algn="ctr">
              <a:buFont typeface="Wingdings" pitchFamily="2" charset="2"/>
              <a:buChar char="Ø"/>
            </a:pPr>
            <a:endParaRPr lang="en-US" sz="2400" dirty="0">
              <a:latin typeface="Candara" pitchFamily="34" charset="0"/>
            </a:endParaRPr>
          </a:p>
          <a:p>
            <a:pPr marL="0" indent="0" algn="ctr">
              <a:buNone/>
            </a:pPr>
            <a:r>
              <a:rPr lang="en-US" sz="3600" b="1" u="sng" dirty="0" smtClean="0">
                <a:solidFill>
                  <a:srgbClr val="FFFF00"/>
                </a:solidFill>
                <a:latin typeface="Candara" pitchFamily="34" charset="0"/>
              </a:rPr>
              <a:t>The Law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FFFF00"/>
                </a:solidFill>
                <a:latin typeface="Candara" pitchFamily="34" charset="0"/>
              </a:rPr>
              <a:t>The law states that energy cannot be created or destroyed but can be changed from one form to another</a:t>
            </a:r>
          </a:p>
        </p:txBody>
      </p:sp>
      <p:pic>
        <p:nvPicPr>
          <p:cNvPr id="8194" name="Picture 2" descr="http://theinsanityreport.com/home/wp-content/uploads/2009/07/funny-police-officer-south-park-barbra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3962400"/>
            <a:ext cx="2962275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16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7" y="274638"/>
            <a:ext cx="4648200" cy="1135062"/>
          </a:xfrm>
        </p:spPr>
        <p:txBody>
          <a:bodyPr/>
          <a:lstStyle/>
          <a:p>
            <a:r>
              <a:rPr lang="en-US" dirty="0" smtClean="0">
                <a:latin typeface="Jokerman" pitchFamily="82" charset="0"/>
              </a:rPr>
              <a:t>Examples:</a:t>
            </a:r>
            <a:endParaRPr lang="en-US" dirty="0">
              <a:latin typeface="Jokerm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937" y="1524000"/>
            <a:ext cx="50292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You use </a:t>
            </a:r>
            <a:r>
              <a:rPr lang="en-US" sz="2400" u="sng" dirty="0" smtClean="0">
                <a:solidFill>
                  <a:srgbClr val="FF0000"/>
                </a:solidFill>
                <a:latin typeface="Comic Sans MS" pitchFamily="66" charset="0"/>
              </a:rPr>
              <a:t>energy</a:t>
            </a:r>
            <a:r>
              <a:rPr lang="en-US" sz="2400" dirty="0" smtClean="0">
                <a:latin typeface="Comic Sans MS" pitchFamily="66" charset="0"/>
              </a:rPr>
              <a:t> when you do </a:t>
            </a:r>
            <a:r>
              <a:rPr lang="en-US" sz="2400" b="1" u="sng" dirty="0" smtClean="0">
                <a:latin typeface="Comic Sans MS" pitchFamily="66" charset="0"/>
              </a:rPr>
              <a:t>work</a:t>
            </a:r>
            <a:r>
              <a:rPr lang="en-US" sz="2400" dirty="0" smtClean="0">
                <a:latin typeface="Comic Sans MS" pitchFamily="66" charset="0"/>
              </a:rPr>
              <a:t> to pick up your back-pack.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A tug boat uses </a:t>
            </a:r>
            <a:r>
              <a:rPr lang="en-US" sz="2400" u="sng" dirty="0" smtClean="0">
                <a:solidFill>
                  <a:srgbClr val="FF0000"/>
                </a:solidFill>
                <a:latin typeface="Comic Sans MS" pitchFamily="66" charset="0"/>
              </a:rPr>
              <a:t>energy</a:t>
            </a:r>
            <a:r>
              <a:rPr lang="en-US" sz="2400" dirty="0" smtClean="0">
                <a:latin typeface="Comic Sans MS" pitchFamily="66" charset="0"/>
              </a:rPr>
              <a:t> when it does </a:t>
            </a:r>
            <a:r>
              <a:rPr lang="en-US" sz="2400" b="1" u="sng" dirty="0" smtClean="0">
                <a:latin typeface="Comic Sans MS" pitchFamily="66" charset="0"/>
              </a:rPr>
              <a:t>work</a:t>
            </a:r>
            <a:r>
              <a:rPr lang="en-US" sz="2400" dirty="0" smtClean="0">
                <a:latin typeface="Comic Sans MS" pitchFamily="66" charset="0"/>
              </a:rPr>
              <a:t> to push a barge.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The </a:t>
            </a:r>
            <a:r>
              <a:rPr lang="en-US" sz="2400" dirty="0">
                <a:latin typeface="Comic Sans MS" pitchFamily="66" charset="0"/>
              </a:rPr>
              <a:t>gunpowder does </a:t>
            </a:r>
            <a:r>
              <a:rPr lang="en-US" sz="2400" b="1" u="sng" dirty="0" smtClean="0">
                <a:latin typeface="Comic Sans MS" pitchFamily="66" charset="0"/>
              </a:rPr>
              <a:t>work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on </a:t>
            </a:r>
            <a:r>
              <a:rPr lang="en-US" sz="2400" dirty="0">
                <a:latin typeface="Comic Sans MS" pitchFamily="66" charset="0"/>
              </a:rPr>
              <a:t>the cannonball </a:t>
            </a:r>
            <a:r>
              <a:rPr lang="en-US" sz="2400" dirty="0" smtClean="0">
                <a:latin typeface="Comic Sans MS" pitchFamily="66" charset="0"/>
              </a:rPr>
              <a:t>which gives the cannonball </a:t>
            </a:r>
            <a:r>
              <a:rPr lang="en-US" sz="2400" u="sng" dirty="0" smtClean="0">
                <a:solidFill>
                  <a:srgbClr val="FF0000"/>
                </a:solidFill>
                <a:latin typeface="Comic Sans MS" pitchFamily="66" charset="0"/>
              </a:rPr>
              <a:t>energy</a:t>
            </a:r>
            <a:r>
              <a:rPr lang="en-US" sz="2400" dirty="0" smtClean="0">
                <a:latin typeface="Comic Sans MS" pitchFamily="66" charset="0"/>
              </a:rPr>
              <a:t>.</a:t>
            </a:r>
          </a:p>
          <a:p>
            <a:r>
              <a:rPr lang="en-US" sz="2400" dirty="0" smtClean="0">
                <a:latin typeface="Comic Sans MS" pitchFamily="66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>
                <a:latin typeface="Comic Sans MS" pitchFamily="66" charset="0"/>
              </a:rPr>
              <a:t>Katniss</a:t>
            </a:r>
            <a:r>
              <a:rPr lang="en-US" sz="2400" dirty="0" smtClean="0">
                <a:latin typeface="Comic Sans MS" pitchFamily="66" charset="0"/>
              </a:rPr>
              <a:t> does </a:t>
            </a:r>
            <a:r>
              <a:rPr lang="en-US" sz="2400" b="1" u="sng" dirty="0" smtClean="0">
                <a:latin typeface="Comic Sans MS" pitchFamily="66" charset="0"/>
              </a:rPr>
              <a:t>work</a:t>
            </a:r>
            <a:r>
              <a:rPr lang="en-US" sz="2400" dirty="0" smtClean="0">
                <a:latin typeface="Comic Sans MS" pitchFamily="66" charset="0"/>
              </a:rPr>
              <a:t> pulling back on the bowstring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which gives the bowstring </a:t>
            </a:r>
            <a:r>
              <a:rPr lang="en-US" sz="2400" u="sng" dirty="0" smtClean="0">
                <a:solidFill>
                  <a:srgbClr val="FF0000"/>
                </a:solidFill>
                <a:latin typeface="Comic Sans MS" pitchFamily="66" charset="0"/>
              </a:rPr>
              <a:t>energy</a:t>
            </a:r>
            <a:r>
              <a:rPr lang="en-US" sz="2400" dirty="0" smtClean="0">
                <a:latin typeface="Comic Sans MS" pitchFamily="66" charset="0"/>
              </a:rPr>
              <a:t>.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5" name="Picture 2" descr="http://www.mysticriverpartners.com/images/tug-boat-barg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022" y="152400"/>
            <a:ext cx="333375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rc_mi" descr="http://static.guim.co.uk/sys-images/Guardian/Pix/pictures/2012/7/27/1343414306862/Katniss-Everdeen-Hunger-G-008.jpg">
            <a:hlinkClick r:id="rId4"/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6" r="9396" b="14989"/>
          <a:stretch/>
        </p:blipFill>
        <p:spPr bwMode="auto">
          <a:xfrm>
            <a:off x="5595436" y="4579429"/>
            <a:ext cx="3333750" cy="21462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4" descr="http://www.ohiohistory.org/Image%20Library/Museums%20and%20Historic%20Sites/Fort%20Meigs/Top%20Images/Cannon-firing-Ft-Meigs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3"/>
          <a:stretch/>
        </p:blipFill>
        <p:spPr bwMode="auto">
          <a:xfrm>
            <a:off x="5533022" y="2514600"/>
            <a:ext cx="3458578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84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The transfer of energy to an object by using a force that causes the object to move in the direction of the force</a:t>
            </a:r>
          </a:p>
          <a:p>
            <a:endParaRPr lang="en-US" dirty="0"/>
          </a:p>
          <a:p>
            <a:r>
              <a:rPr lang="en-US" dirty="0" smtClean="0"/>
              <a:t>W = F x d</a:t>
            </a:r>
          </a:p>
          <a:p>
            <a:endParaRPr lang="en-US" dirty="0"/>
          </a:p>
          <a:p>
            <a:r>
              <a:rPr lang="en-US" dirty="0" smtClean="0"/>
              <a:t>Units (J)</a:t>
            </a:r>
            <a:endParaRPr lang="en-US" dirty="0"/>
          </a:p>
        </p:txBody>
      </p:sp>
      <p:pic>
        <p:nvPicPr>
          <p:cNvPr id="5122" name="Picture 2" descr="C:\Users\glusardi\AppData\Local\Microsoft\Windows\Temporary Internet Files\Content.IE5\G7ZTXHW8\MC90044193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81400"/>
            <a:ext cx="2301875" cy="164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45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0787" y="784200"/>
            <a:ext cx="8462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>
                <a:solidFill>
                  <a:schemeClr val="bg1"/>
                </a:solidFill>
                <a:latin typeface="Jokerman" pitchFamily="82" charset="0"/>
              </a:rPr>
              <a:t>Important Concept:</a:t>
            </a:r>
            <a:r>
              <a:rPr lang="en-US" sz="3600" u="sng" dirty="0" smtClean="0">
                <a:latin typeface="Jokerman" pitchFamily="82" charset="0"/>
              </a:rPr>
              <a:t> </a:t>
            </a:r>
          </a:p>
          <a:p>
            <a:pPr algn="ctr"/>
            <a:r>
              <a:rPr lang="en-US" sz="2400" b="1" dirty="0" smtClean="0">
                <a:latin typeface="Comic Sans MS" pitchFamily="66" charset="0"/>
              </a:rPr>
              <a:t>Work</a:t>
            </a:r>
            <a:r>
              <a:rPr lang="en-US" sz="2400" dirty="0" smtClean="0">
                <a:latin typeface="Comic Sans MS" pitchFamily="66" charset="0"/>
              </a:rPr>
              <a:t> and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energy</a:t>
            </a:r>
            <a:r>
              <a:rPr lang="en-US" sz="2400" dirty="0" smtClean="0">
                <a:latin typeface="Comic Sans MS" pitchFamily="66" charset="0"/>
              </a:rPr>
              <a:t> are </a:t>
            </a:r>
            <a:r>
              <a:rPr lang="en-US" sz="2400" b="1" dirty="0" smtClean="0">
                <a:latin typeface="Comic Sans MS" pitchFamily="66" charset="0"/>
              </a:rPr>
              <a:t>VERY CLOSELY </a:t>
            </a:r>
            <a:r>
              <a:rPr lang="en-US" sz="2400" dirty="0" smtClean="0">
                <a:latin typeface="Comic Sans MS" pitchFamily="66" charset="0"/>
              </a:rPr>
              <a:t>related…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388" y="2514600"/>
            <a:ext cx="876701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ndara" pitchFamily="34" charset="0"/>
              </a:rPr>
              <a:t>The </a:t>
            </a:r>
            <a:r>
              <a:rPr lang="en-US" sz="3200" b="1" dirty="0" smtClean="0">
                <a:latin typeface="Candara" pitchFamily="34" charset="0"/>
              </a:rPr>
              <a:t>work</a:t>
            </a:r>
            <a:r>
              <a:rPr lang="en-US" sz="3200" dirty="0" smtClean="0">
                <a:latin typeface="Candara" pitchFamily="34" charset="0"/>
              </a:rPr>
              <a:t> done on an object is equal to the amount of </a:t>
            </a:r>
            <a:r>
              <a:rPr lang="en-US" sz="3200" b="1" dirty="0" smtClean="0">
                <a:solidFill>
                  <a:srgbClr val="FF0000"/>
                </a:solidFill>
                <a:latin typeface="Candara" pitchFamily="34" charset="0"/>
              </a:rPr>
              <a:t>energy</a:t>
            </a:r>
            <a:r>
              <a:rPr lang="en-US" sz="3200" dirty="0" smtClean="0">
                <a:latin typeface="Candara" pitchFamily="34" charset="0"/>
              </a:rPr>
              <a:t> the object gains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latin typeface="Candara" pitchFamily="34" charset="0"/>
              </a:rPr>
              <a:t>OR…</a:t>
            </a:r>
          </a:p>
          <a:p>
            <a:pPr algn="ctr"/>
            <a:r>
              <a:rPr lang="en-US" sz="3200" dirty="0" smtClean="0">
                <a:latin typeface="Candara" pitchFamily="34" charset="0"/>
              </a:rPr>
              <a:t>The amount of </a:t>
            </a:r>
            <a:r>
              <a:rPr lang="en-US" sz="3200" b="1" dirty="0" smtClean="0">
                <a:solidFill>
                  <a:srgbClr val="FF0000"/>
                </a:solidFill>
                <a:latin typeface="Candara" pitchFamily="34" charset="0"/>
              </a:rPr>
              <a:t>energy</a:t>
            </a:r>
            <a:r>
              <a:rPr lang="en-US" sz="3200" dirty="0" smtClean="0">
                <a:latin typeface="Candara" pitchFamily="34" charset="0"/>
              </a:rPr>
              <a:t> an object gains is equal to the amount of </a:t>
            </a:r>
            <a:r>
              <a:rPr lang="en-US" sz="3200" b="1" dirty="0" smtClean="0">
                <a:latin typeface="Candara" pitchFamily="34" charset="0"/>
              </a:rPr>
              <a:t>work</a:t>
            </a:r>
            <a:r>
              <a:rPr lang="en-US" sz="3200" dirty="0" smtClean="0">
                <a:latin typeface="Candara" pitchFamily="34" charset="0"/>
              </a:rPr>
              <a:t> done on the object. </a:t>
            </a:r>
            <a:endParaRPr lang="en-US" sz="3200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68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783" y="122238"/>
            <a:ext cx="4038601" cy="925591"/>
          </a:xfrm>
        </p:spPr>
        <p:txBody>
          <a:bodyPr/>
          <a:lstStyle/>
          <a:p>
            <a:r>
              <a:rPr lang="en-US" dirty="0" smtClean="0">
                <a:latin typeface="Jokerman" pitchFamily="82" charset="0"/>
              </a:rPr>
              <a:t>Examples:</a:t>
            </a:r>
            <a:endParaRPr lang="en-US" dirty="0">
              <a:latin typeface="Jokerman" pitchFamily="8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4484" y="1047829"/>
                <a:ext cx="5029200" cy="5376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400" dirty="0" smtClean="0">
                    <a:latin typeface="Comic Sans MS" pitchFamily="66" charset="0"/>
                  </a:rPr>
                  <a:t>If you do </a:t>
                </a:r>
                <a:r>
                  <a:rPr lang="en-US" sz="2400" b="1" dirty="0" smtClean="0">
                    <a:latin typeface="Comic Sans MS" pitchFamily="66" charset="0"/>
                  </a:rPr>
                  <a:t>100J of work </a:t>
                </a:r>
                <a:r>
                  <a:rPr lang="en-US" sz="2400" dirty="0" smtClean="0">
                    <a:latin typeface="Comic Sans MS" pitchFamily="66" charset="0"/>
                  </a:rPr>
                  <a:t>to lift your backpack: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2400" dirty="0" smtClean="0">
                    <a:latin typeface="Comic Sans MS" pitchFamily="66" charset="0"/>
                  </a:rPr>
                  <a:t> your backpack gains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Comic Sans MS" pitchFamily="66" charset="0"/>
                  </a:rPr>
                  <a:t>100J of energy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sz="2400" b="1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400" dirty="0" smtClean="0">
                    <a:latin typeface="Comic Sans MS" pitchFamily="66" charset="0"/>
                  </a:rPr>
                  <a:t>If a tug boat uses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Comic Sans MS" pitchFamily="66" charset="0"/>
                  </a:rPr>
                  <a:t>50,000J of energy</a:t>
                </a:r>
                <a:r>
                  <a:rPr lang="en-US" sz="2400" dirty="0" smtClean="0">
                    <a:latin typeface="Comic Sans MS" pitchFamily="66" charset="0"/>
                  </a:rPr>
                  <a:t> to push a barge: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Comic Sans MS" pitchFamily="66" charset="0"/>
                  </a:rPr>
                  <a:t>the tug boat does </a:t>
                </a:r>
                <a:r>
                  <a:rPr lang="en-US" sz="2400" b="1" dirty="0" smtClean="0">
                    <a:latin typeface="Comic Sans MS" pitchFamily="66" charset="0"/>
                  </a:rPr>
                  <a:t>50,000J of work </a:t>
                </a:r>
                <a:r>
                  <a:rPr lang="en-US" sz="2400" dirty="0" smtClean="0">
                    <a:latin typeface="Comic Sans MS" pitchFamily="66" charset="0"/>
                  </a:rPr>
                  <a:t>on the barge.</a:t>
                </a:r>
              </a:p>
              <a:p>
                <a:r>
                  <a:rPr lang="en-US" sz="2400" dirty="0" smtClean="0">
                    <a:latin typeface="Comic Sans MS" pitchFamily="66" charset="0"/>
                  </a:rPr>
                  <a:t>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400" dirty="0" smtClean="0">
                    <a:latin typeface="Comic Sans MS" pitchFamily="66" charset="0"/>
                  </a:rPr>
                  <a:t>If </a:t>
                </a:r>
                <a:r>
                  <a:rPr lang="en-US" sz="2400" dirty="0" err="1" smtClean="0">
                    <a:latin typeface="Comic Sans MS" pitchFamily="66" charset="0"/>
                  </a:rPr>
                  <a:t>Katniss</a:t>
                </a:r>
                <a:r>
                  <a:rPr lang="en-US" sz="2400" dirty="0" smtClean="0">
                    <a:latin typeface="Comic Sans MS" pitchFamily="66" charset="0"/>
                  </a:rPr>
                  <a:t> does </a:t>
                </a:r>
                <a:r>
                  <a:rPr lang="en-US" sz="2400" b="1" dirty="0" smtClean="0">
                    <a:latin typeface="Comic Sans MS" pitchFamily="66" charset="0"/>
                  </a:rPr>
                  <a:t>80J of work </a:t>
                </a:r>
                <a:r>
                  <a:rPr lang="en-US" sz="2400" dirty="0" smtClean="0">
                    <a:latin typeface="Comic Sans MS" pitchFamily="66" charset="0"/>
                  </a:rPr>
                  <a:t>pulling back on the bowstring,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Comic Sans MS" pitchFamily="66" charset="0"/>
                  </a:rPr>
                  <a:t>the bowstring gains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Comic Sans MS" pitchFamily="66" charset="0"/>
                  </a:rPr>
                  <a:t>80J of energy.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84" y="1047829"/>
                <a:ext cx="5029200" cy="5376152"/>
              </a:xfrm>
              <a:prstGeom prst="rect">
                <a:avLst/>
              </a:prstGeom>
              <a:blipFill rotWithShape="1">
                <a:blip r:embed="rId2"/>
                <a:stretch>
                  <a:fillRect l="-1576" t="-907" r="-1091" b="-1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http://www.mysticriverpartners.com/images/tug-boat-barg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579" y="2209800"/>
            <a:ext cx="333375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rc_mi" descr="http://static.guim.co.uk/sys-images/Guardian/Pix/pictures/2012/7/27/1343414306862/Katniss-Everdeen-Hunger-G-008.jpg">
            <a:hlinkClick r:id="rId5"/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6" r="9396" b="14989"/>
          <a:stretch/>
        </p:blipFill>
        <p:spPr bwMode="auto">
          <a:xfrm>
            <a:off x="5181600" y="4579429"/>
            <a:ext cx="3333750" cy="21462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6" name="Picture 6" descr="http://mirandaryan33.files.wordpress.com/2013/01/big-backpack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733" y="197953"/>
            <a:ext cx="2851484" cy="189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96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6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6046" y="304800"/>
            <a:ext cx="2743200" cy="8683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Jokerman" pitchFamily="82" charset="0"/>
              </a:rPr>
              <a:t>So….</a:t>
            </a:r>
            <a:endParaRPr lang="en-US" dirty="0">
              <a:solidFill>
                <a:schemeClr val="bg1"/>
              </a:solidFill>
              <a:latin typeface="Jokerman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1894" y="1291389"/>
            <a:ext cx="74315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</a:rPr>
              <a:t>The </a:t>
            </a:r>
            <a:r>
              <a:rPr lang="en-US" sz="3200" b="1" dirty="0" smtClean="0">
                <a:latin typeface="Comic Sans MS" pitchFamily="66" charset="0"/>
              </a:rPr>
              <a:t>work</a:t>
            </a:r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</a:rPr>
              <a:t> done on an object is equal to the amount of 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energy</a:t>
            </a:r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</a:rPr>
              <a:t> the object gains…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3124200"/>
            <a:ext cx="670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Comic Sans MS" pitchFamily="66" charset="0"/>
              </a:rPr>
              <a:t>Work = Change in Energy</a:t>
            </a:r>
          </a:p>
          <a:p>
            <a:pPr algn="ctr"/>
            <a:endParaRPr lang="en-US" sz="36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en-US" sz="4400" dirty="0" smtClean="0">
                <a:solidFill>
                  <a:schemeClr val="bg1"/>
                </a:solidFill>
                <a:latin typeface="Comic Sans MS" pitchFamily="66" charset="0"/>
              </a:rPr>
              <a:t>W = </a:t>
            </a:r>
            <a:r>
              <a:rPr lang="en-US" sz="4400" dirty="0" smtClean="0">
                <a:solidFill>
                  <a:schemeClr val="bg1"/>
                </a:solidFill>
                <a:latin typeface="Comic Sans MS" pitchFamily="66" charset="0"/>
                <a:sym typeface="Webdings"/>
              </a:rPr>
              <a:t></a:t>
            </a:r>
            <a:r>
              <a:rPr lang="en-US" sz="4400" dirty="0" smtClean="0">
                <a:solidFill>
                  <a:schemeClr val="bg1"/>
                </a:solidFill>
                <a:latin typeface="Comic Sans MS" pitchFamily="66" charset="0"/>
              </a:rPr>
              <a:t>E</a:t>
            </a:r>
          </a:p>
          <a:p>
            <a:pPr algn="ctr"/>
            <a:endParaRPr lang="en-US" sz="36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omic Sans MS" pitchFamily="66" charset="0"/>
                <a:sym typeface="Webdings"/>
              </a:rPr>
              <a:t>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means “change in”</a:t>
            </a:r>
            <a:endParaRPr lang="en-US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27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74638"/>
            <a:ext cx="47244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Understanding Check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295400"/>
            <a:ext cx="5334000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If you do 150 J of work to lift your binder off the table, how much energy did your binder gain? 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If you pull back the launcher block of the matchbox car launcher by doing 20 J of work on it, how much energy did you give the rubber band?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066800"/>
            <a:ext cx="2209800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3962400"/>
            <a:ext cx="33020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94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828800"/>
            <a:ext cx="8763000" cy="5016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/>
              <a:t>The rate at which work is done 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or energy is transferred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/>
              <a:t>Unit = Watt</a:t>
            </a:r>
          </a:p>
          <a:p>
            <a:r>
              <a:rPr lang="en-US" sz="3200" dirty="0" smtClean="0"/>
              <a:t>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/>
              <a:t>Increasing Power –when an amount of work is done in less time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3200" dirty="0"/>
          </a:p>
          <a:p>
            <a:pPr marL="2286000" lvl="4" indent="-457200">
              <a:buFont typeface="Wingdings" panose="05000000000000000000" pitchFamily="2" charset="2"/>
              <a:buChar char="ü"/>
            </a:pPr>
            <a:r>
              <a:rPr lang="en-US" sz="3200" dirty="0" smtClean="0"/>
              <a:t>Longer it takes to accomplish “work”, the less power output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3200" dirty="0"/>
          </a:p>
        </p:txBody>
      </p:sp>
      <p:pic>
        <p:nvPicPr>
          <p:cNvPr id="7170" name="Picture 2" descr="C:\Users\Lusardi\AppData\Local\Microsoft\Windows\Temporary Internet Files\Content.IE5\B0IW6M7V\MP900442465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85800"/>
            <a:ext cx="2265538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Lusardi\AppData\Local\Microsoft\Windows\Temporary Internet Files\Content.IE5\7JJ9068H\MC90044150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7" y="5029428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93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2587</TotalTime>
  <Words>1155</Words>
  <Application>Microsoft Office PowerPoint</Application>
  <PresentationFormat>On-screen Show (4:3)</PresentationFormat>
  <Paragraphs>187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Energy</vt:lpstr>
      <vt:lpstr>What is energy? </vt:lpstr>
      <vt:lpstr>Examples:</vt:lpstr>
      <vt:lpstr>Work</vt:lpstr>
      <vt:lpstr>PowerPoint Presentation</vt:lpstr>
      <vt:lpstr>Examples:</vt:lpstr>
      <vt:lpstr>So….</vt:lpstr>
      <vt:lpstr>Understanding Check</vt:lpstr>
      <vt:lpstr>POWER</vt:lpstr>
      <vt:lpstr>Potential Energy</vt:lpstr>
      <vt:lpstr>PowerPoint Presentation</vt:lpstr>
      <vt:lpstr>PowerPoint Presentation</vt:lpstr>
      <vt:lpstr>Example</vt:lpstr>
      <vt:lpstr>You Try It! </vt:lpstr>
      <vt:lpstr>Work and GPE</vt:lpstr>
      <vt:lpstr>PowerPoint Presentation</vt:lpstr>
      <vt:lpstr>Kinetic Energy </vt:lpstr>
      <vt:lpstr>PowerPoint Presentation</vt:lpstr>
      <vt:lpstr>PowerPoint Presentation</vt:lpstr>
      <vt:lpstr>Example:</vt:lpstr>
      <vt:lpstr>Increase Mass</vt:lpstr>
      <vt:lpstr>Increase Speed</vt:lpstr>
      <vt:lpstr>Energy Conversions</vt:lpstr>
      <vt:lpstr>Examples</vt:lpstr>
      <vt:lpstr>PowerPoint Presentation</vt:lpstr>
      <vt:lpstr>Roller Coaster Conversion</vt:lpstr>
      <vt:lpstr>Friction</vt:lpstr>
      <vt:lpstr>Conservation of Energy</vt:lpstr>
    </vt:vector>
  </TitlesOfParts>
  <Company>Fairfield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</dc:title>
  <dc:creator>Windows User</dc:creator>
  <cp:lastModifiedBy>Windows User</cp:lastModifiedBy>
  <cp:revision>55</cp:revision>
  <dcterms:created xsi:type="dcterms:W3CDTF">2013-03-27T15:29:40Z</dcterms:created>
  <dcterms:modified xsi:type="dcterms:W3CDTF">2014-03-20T15:00:02Z</dcterms:modified>
</cp:coreProperties>
</file>