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56" r:id="rId2"/>
    <p:sldId id="257" r:id="rId3"/>
    <p:sldId id="258" r:id="rId4"/>
    <p:sldId id="259" r:id="rId5"/>
    <p:sldId id="268" r:id="rId6"/>
    <p:sldId id="260" r:id="rId7"/>
    <p:sldId id="266" r:id="rId8"/>
    <p:sldId id="269" r:id="rId9"/>
    <p:sldId id="261" r:id="rId10"/>
    <p:sldId id="262" r:id="rId11"/>
    <p:sldId id="263" r:id="rId12"/>
    <p:sldId id="264" r:id="rId13"/>
    <p:sldId id="265" r:id="rId14"/>
    <p:sldId id="267" r:id="rId15"/>
    <p:sldId id="270"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D926BC-8E78-4CCF-A7B2-8DF8460C404D}" type="datetime1">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72853-67FE-4B33-8352-7E4108629A36}" type="datetime1">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F43FD-ABDB-43CF-A014-C9419E2A3211}" type="datetime1">
              <a:rPr lang="en-US" smtClean="0"/>
              <a:pPr/>
              <a:t>9/17/2014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250A7-F2AC-4A3A-BAC6-4433188AF404}" type="datetime1">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48785BE-30D6-45E9-9828-9A90A2D6DF6D}" type="datetime1">
              <a:rPr lang="en-US" smtClean="0"/>
              <a:pPr/>
              <a:t>9/17/2014</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03B8-852C-4305-A8B5-259A7A1815FE}" type="datetime1">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025EA-66B7-4B75-BC7E-E841861BC2EE}" type="datetime1">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C081B-7565-4E7A-9F9F-F1076E2DDB85}" type="datetime1">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121CF1C-1A92-4FD7-820B-88967322F7A9}" type="datetime1">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9/17/2014</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hf sldNum="0"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hyperlink" Target="http://www.brainyquote.com/quotes/quotes/c/chuckclose196985.html" TargetMode="External"/><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w="13335" cmpd="sng">
                  <a:solidFill>
                    <a:schemeClr val="tx2">
                      <a:lumMod val="10000"/>
                    </a:schemeClr>
                  </a:solidFill>
                  <a:prstDash val="solid"/>
                </a:ln>
                <a:solidFill>
                  <a:schemeClr val="bg2">
                    <a:lumMod val="90000"/>
                    <a:lumOff val="10000"/>
                  </a:schemeClr>
                </a:solidFill>
                <a:effectLst>
                  <a:outerShdw blurRad="50800" dist="38100" dir="10800000" algn="r" rotWithShape="0">
                    <a:prstClr val="black">
                      <a:alpha val="40000"/>
                    </a:prstClr>
                  </a:outerShdw>
                </a:effectLst>
              </a:rPr>
              <a:t>8</a:t>
            </a:r>
            <a:r>
              <a:rPr lang="en-US" baseline="30000" dirty="0" smtClean="0">
                <a:ln w="13335" cmpd="sng">
                  <a:solidFill>
                    <a:schemeClr val="tx2">
                      <a:lumMod val="10000"/>
                    </a:schemeClr>
                  </a:solidFill>
                  <a:prstDash val="solid"/>
                </a:ln>
                <a:solidFill>
                  <a:schemeClr val="bg2">
                    <a:lumMod val="90000"/>
                    <a:lumOff val="10000"/>
                  </a:schemeClr>
                </a:solidFill>
                <a:effectLst>
                  <a:outerShdw blurRad="50800" dist="38100" dir="10800000" algn="r" rotWithShape="0">
                    <a:prstClr val="black">
                      <a:alpha val="40000"/>
                    </a:prstClr>
                  </a:outerShdw>
                </a:effectLst>
              </a:rPr>
              <a:t>th</a:t>
            </a:r>
            <a:r>
              <a:rPr lang="en-US" dirty="0" smtClean="0">
                <a:ln w="13335" cmpd="sng">
                  <a:solidFill>
                    <a:schemeClr val="tx2">
                      <a:lumMod val="10000"/>
                    </a:schemeClr>
                  </a:solidFill>
                  <a:prstDash val="solid"/>
                </a:ln>
                <a:solidFill>
                  <a:schemeClr val="bg2">
                    <a:lumMod val="90000"/>
                    <a:lumOff val="10000"/>
                  </a:schemeClr>
                </a:solidFill>
                <a:effectLst>
                  <a:outerShdw blurRad="50800" dist="38100" dir="10800000" algn="r" rotWithShape="0">
                    <a:prstClr val="black">
                      <a:alpha val="40000"/>
                    </a:prstClr>
                  </a:outerShdw>
                </a:effectLst>
              </a:rPr>
              <a:t> Grade Art</a:t>
            </a:r>
            <a:endParaRPr lang="en-US" dirty="0">
              <a:ln w="13335" cmpd="sng">
                <a:solidFill>
                  <a:schemeClr val="tx2">
                    <a:lumMod val="10000"/>
                  </a:schemeClr>
                </a:solidFill>
                <a:prstDash val="solid"/>
              </a:ln>
              <a:solidFill>
                <a:schemeClr val="bg2">
                  <a:lumMod val="90000"/>
                  <a:lumOff val="10000"/>
                </a:schemeClr>
              </a:solidFill>
              <a:effectLst>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228600" y="3733800"/>
            <a:ext cx="4495800" cy="1066800"/>
          </a:xfrm>
        </p:spPr>
        <p:txBody>
          <a:bodyPr>
            <a:normAutofit lnSpcReduction="1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Working in Studio &amp; Design to Create Original Works in Drawing, Painting, Sculpture &amp; Relief</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1267122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FWMS Photos\8th Grade Work\hot air ballon f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3294112" cy="2209800"/>
          </a:xfrm>
          <a:prstGeom prst="rect">
            <a:avLst/>
          </a:prstGeom>
          <a:noFill/>
          <a:ln w="19050">
            <a:solidFill>
              <a:schemeClr val="bg2">
                <a:lumMod val="75000"/>
                <a:lumOff val="25000"/>
              </a:schemeClr>
            </a:solidFill>
          </a:ln>
          <a:extLst>
            <a:ext uri="{909E8E84-426E-40DD-AFC4-6F175D3DCCD1}">
              <a14:hiddenFill xmlns:a14="http://schemas.microsoft.com/office/drawing/2010/main">
                <a:solidFill>
                  <a:srgbClr val="FFFFFF"/>
                </a:solidFill>
              </a14:hiddenFill>
            </a:ext>
          </a:extLst>
        </p:spPr>
      </p:pic>
      <p:pic>
        <p:nvPicPr>
          <p:cNvPr id="6147" name="Picture 3" descr="H:\FWMS Photos\8th Grade Work\tree f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396" y="3030057"/>
            <a:ext cx="2165604" cy="3116912"/>
          </a:xfrm>
          <a:prstGeom prst="rect">
            <a:avLst/>
          </a:prstGeom>
          <a:noFill/>
          <a:ln w="19050">
            <a:solidFill>
              <a:schemeClr val="bg2">
                <a:lumMod val="75000"/>
                <a:lumOff val="25000"/>
              </a:schemeClr>
            </a:solidFill>
          </a:ln>
          <a:extLst>
            <a:ext uri="{909E8E84-426E-40DD-AFC4-6F175D3DCCD1}">
              <a14:hiddenFill xmlns:a14="http://schemas.microsoft.com/office/drawing/2010/main">
                <a:solidFill>
                  <a:srgbClr val="FFFFFF"/>
                </a:solidFill>
              </a14:hiddenFill>
            </a:ext>
          </a:extLst>
        </p:spPr>
      </p:pic>
      <p:pic>
        <p:nvPicPr>
          <p:cNvPr id="6148" name="Picture 4" descr="C:\Users\kchase\AppData\Local\Microsoft\Windows\Temporary Internet Files\Content.Outlook\2KTF5MAP\057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84416"/>
            <a:ext cx="1786128" cy="2662551"/>
          </a:xfrm>
          <a:prstGeom prst="rect">
            <a:avLst/>
          </a:prstGeom>
          <a:noFill/>
          <a:ln w="19050">
            <a:solidFill>
              <a:schemeClr val="bg2">
                <a:lumMod val="75000"/>
                <a:lumOff val="25000"/>
              </a:schemeClr>
            </a:solidFill>
          </a:ln>
          <a:extLst>
            <a:ext uri="{909E8E84-426E-40DD-AFC4-6F175D3DCCD1}">
              <a14:hiddenFill xmlns:a14="http://schemas.microsoft.com/office/drawing/2010/main">
                <a:solidFill>
                  <a:srgbClr val="FFFFFF"/>
                </a:solidFill>
              </a14:hiddenFill>
            </a:ext>
          </a:extLst>
        </p:spPr>
      </p:pic>
      <p:pic>
        <p:nvPicPr>
          <p:cNvPr id="6149" name="Picture 5" descr="C:\Users\kchase\AppData\Local\Microsoft\Windows\Temporary Internet Files\Content.Outlook\2KTF5MAP\055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484417"/>
            <a:ext cx="1786128" cy="2662551"/>
          </a:xfrm>
          <a:prstGeom prst="rect">
            <a:avLst/>
          </a:prstGeom>
          <a:noFill/>
          <a:ln w="19050">
            <a:solidFill>
              <a:schemeClr val="bg2">
                <a:lumMod val="75000"/>
                <a:lumOff val="25000"/>
              </a:schemeClr>
            </a:solidFill>
          </a:ln>
          <a:extLst>
            <a:ext uri="{909E8E84-426E-40DD-AFC4-6F175D3DCCD1}">
              <a14:hiddenFill xmlns:a14="http://schemas.microsoft.com/office/drawing/2010/main">
                <a:solidFill>
                  <a:srgbClr val="FFFFFF"/>
                </a:solidFill>
              </a14:hiddenFill>
            </a:ext>
          </a:extLst>
        </p:spPr>
      </p:pic>
      <p:pic>
        <p:nvPicPr>
          <p:cNvPr id="6150" name="Picture 6" descr="C:\Users\kchase\AppData\Local\Microsoft\Windows\Temporary Internet Files\Content.Outlook\2KTF5MAP\053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914400"/>
            <a:ext cx="1475704" cy="2199807"/>
          </a:xfrm>
          <a:prstGeom prst="rect">
            <a:avLst/>
          </a:prstGeom>
          <a:noFill/>
          <a:ln w="19050">
            <a:solidFill>
              <a:schemeClr val="bg2">
                <a:lumMod val="75000"/>
                <a:lumOff val="2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381000"/>
            <a:ext cx="28194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accent5">
                    <a:lumMod val="60000"/>
                    <a:lumOff val="40000"/>
                  </a:schemeClr>
                </a:solidFill>
                <a:effectLst>
                  <a:outerShdw blurRad="75057" dist="38100" dir="5400000" sy="-20000" rotWithShape="0">
                    <a:prstClr val="black">
                      <a:alpha val="25000"/>
                    </a:prstClr>
                  </a:outerShdw>
                </a:effectLst>
              </a:rPr>
              <a:t>Mixed-Media work to create low relief designs in paper, foil, &amp; glass with acrylic paint &amp; craft items.</a:t>
            </a:r>
            <a:endParaRPr lang="en-US" sz="2400" dirty="0">
              <a:solidFill>
                <a:schemeClr val="accent5">
                  <a:lumMod val="60000"/>
                  <a:lumOff val="40000"/>
                </a:schemeClr>
              </a:solidFill>
              <a:effectLst>
                <a:outerShdw blurRad="75057" dist="38100" dir="5400000" sy="-20000" rotWithShape="0">
                  <a:prstClr val="black">
                    <a:alpha val="25000"/>
                  </a:prstClr>
                </a:outerShdw>
              </a:effectLst>
            </a:endParaRPr>
          </a:p>
        </p:txBody>
      </p:sp>
    </p:spTree>
    <p:extLst>
      <p:ext uri="{BB962C8B-B14F-4D97-AF65-F5344CB8AC3E}">
        <p14:creationId xmlns:p14="http://schemas.microsoft.com/office/powerpoint/2010/main" val="38070242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InflateTop">
              <a:avLst/>
            </a:prstTxWarp>
            <a:scene3d>
              <a:camera prst="orthographicFront"/>
              <a:lightRig rig="threePt" dir="t"/>
            </a:scene3d>
            <a:sp3d extrusionH="57150">
              <a:bevelT w="38100" h="38100" prst="relaxedInset"/>
            </a:sp3d>
          </a:bodyPr>
          <a:lstStyle/>
          <a:p>
            <a:r>
              <a:rPr lang="en-US" dirty="0" smtClean="0">
                <a:ln w="13335" cmpd="sng">
                  <a:solidFill>
                    <a:schemeClr val="accent5">
                      <a:lumMod val="75000"/>
                    </a:schemeClr>
                  </a:solidFill>
                  <a:prstDash val="solid"/>
                </a:ln>
              </a:rPr>
              <a:t>Sculptural Forms</a:t>
            </a:r>
            <a:endParaRPr lang="en-US" dirty="0">
              <a:ln w="13335" cmpd="sng">
                <a:solidFill>
                  <a:schemeClr val="accent5">
                    <a:lumMod val="75000"/>
                  </a:schemeClr>
                </a:solidFill>
                <a:prstDash val="solid"/>
              </a:ln>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570451" y="3135149"/>
            <a:ext cx="2366489" cy="1582588"/>
          </a:xfrm>
          <a:prstGeom prst="round2DiagRect">
            <a:avLst>
              <a:gd name="adj1" fmla="val 16667"/>
              <a:gd name="adj2" fmla="val 0"/>
            </a:avLst>
          </a:prstGeom>
          <a:ln w="88900" cap="sq">
            <a:solidFill>
              <a:srgbClr val="FFFFFF"/>
            </a:solidFill>
            <a:miter lim="800000"/>
          </a:ln>
          <a:effectLst>
            <a:glow rad="139700">
              <a:schemeClr val="accent3">
                <a:satMod val="175000"/>
                <a:alpha val="40000"/>
              </a:schemeClr>
            </a:glow>
            <a:outerShdw blurRad="254000" algn="tl" rotWithShape="0">
              <a:srgbClr val="000000">
                <a:alpha val="43000"/>
              </a:srgbClr>
            </a:outerShdw>
          </a:effec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676400"/>
            <a:ext cx="2133600" cy="1600200"/>
          </a:xfrm>
          <a:prstGeom prst="round2DiagRect">
            <a:avLst>
              <a:gd name="adj1" fmla="val 16667"/>
              <a:gd name="adj2" fmla="val 0"/>
            </a:avLst>
          </a:prstGeom>
          <a:ln w="88900" cap="sq">
            <a:solidFill>
              <a:srgbClr val="FFFFFF"/>
            </a:solidFill>
            <a:miter lim="800000"/>
          </a:ln>
          <a:effectLst>
            <a:glow rad="139700">
              <a:schemeClr val="accent3">
                <a:satMod val="175000"/>
                <a:alpha val="40000"/>
              </a:schemeClr>
            </a:glow>
            <a:outerShdw blurRad="254000" algn="tl" rotWithShape="0">
              <a:srgbClr val="000000">
                <a:alpha val="43000"/>
              </a:srgbClr>
            </a:outerShdw>
          </a:effectLst>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445164"/>
            <a:ext cx="1828800" cy="2438400"/>
          </a:xfrm>
          <a:prstGeom prst="round2DiagRect">
            <a:avLst>
              <a:gd name="adj1" fmla="val 16667"/>
              <a:gd name="adj2" fmla="val 0"/>
            </a:avLst>
          </a:prstGeom>
          <a:ln w="88900" cap="sq">
            <a:solidFill>
              <a:srgbClr val="FFFFFF"/>
            </a:solidFill>
            <a:miter lim="800000"/>
          </a:ln>
          <a:effectLst>
            <a:glow rad="139700">
              <a:schemeClr val="accent3">
                <a:satMod val="175000"/>
                <a:alpha val="40000"/>
              </a:schemeClr>
            </a:glow>
            <a:outerShdw blurRad="254000" algn="tl" rotWithShape="0">
              <a:srgbClr val="000000">
                <a:alpha val="43000"/>
              </a:srgbClr>
            </a:outerShdw>
          </a:effectLst>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3434" y="4343400"/>
            <a:ext cx="2024655" cy="1375886"/>
          </a:xfrm>
          <a:prstGeom prst="round2DiagRect">
            <a:avLst>
              <a:gd name="adj1" fmla="val 16667"/>
              <a:gd name="adj2" fmla="val 0"/>
            </a:avLst>
          </a:prstGeom>
          <a:ln w="88900" cap="sq">
            <a:solidFill>
              <a:srgbClr val="FFFFFF"/>
            </a:solidFill>
            <a:miter lim="800000"/>
          </a:ln>
          <a:effectLst>
            <a:glow rad="139700">
              <a:schemeClr val="accent3">
                <a:satMod val="175000"/>
                <a:alpha val="40000"/>
              </a:schemeClr>
            </a:glow>
            <a:outerShdw blurRad="254000" algn="tl" rotWithShape="0">
              <a:srgbClr val="000000">
                <a:alpha val="43000"/>
              </a:srgbClr>
            </a:outerShdw>
          </a:effectLst>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285" y="1676400"/>
            <a:ext cx="1834514" cy="1375886"/>
          </a:xfrm>
          <a:prstGeom prst="round2DiagRect">
            <a:avLst>
              <a:gd name="adj1" fmla="val 16667"/>
              <a:gd name="adj2" fmla="val 0"/>
            </a:avLst>
          </a:prstGeom>
          <a:ln w="88900" cap="sq">
            <a:solidFill>
              <a:srgbClr val="FFFFFF"/>
            </a:solidFill>
            <a:miter lim="800000"/>
          </a:ln>
          <a:effectLst>
            <a:glow rad="1397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203013717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FWMS Photos\8th Grade Work\students constructing papier ma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1905000" cy="254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H:\FWMS Photos\8th Grade Work\black converse high 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510" y="2362200"/>
            <a:ext cx="2139645" cy="28528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FWMS Photos\8th Grade Work\butterfly papier ma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57400"/>
            <a:ext cx="2626770" cy="1762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H:\FWMS Photos\8th Grade Work\sushi papier mach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32564"/>
            <a:ext cx="2929176" cy="1964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FWMS Photos\8th Grade Work\hershey b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54" y="4419600"/>
            <a:ext cx="2658621" cy="17779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57200"/>
            <a:ext cx="7391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effectLst>
                  <a:glow rad="228600">
                    <a:schemeClr val="accent5">
                      <a:satMod val="175000"/>
                      <a:alpha val="40000"/>
                    </a:schemeClr>
                  </a:glow>
                </a:effectLst>
              </a:rPr>
              <a:t>Working with the Medium of </a:t>
            </a:r>
            <a:r>
              <a:rPr lang="en-US" sz="2800" dirty="0" err="1" smtClean="0">
                <a:effectLst>
                  <a:glow rad="228600">
                    <a:schemeClr val="accent5">
                      <a:satMod val="175000"/>
                      <a:alpha val="40000"/>
                    </a:schemeClr>
                  </a:glow>
                </a:effectLst>
              </a:rPr>
              <a:t>Papier</a:t>
            </a:r>
            <a:r>
              <a:rPr lang="en-US" sz="2800" dirty="0" smtClean="0">
                <a:effectLst>
                  <a:glow rad="228600">
                    <a:schemeClr val="accent5">
                      <a:satMod val="175000"/>
                      <a:alpha val="40000"/>
                    </a:schemeClr>
                  </a:glow>
                </a:effectLst>
              </a:rPr>
              <a:t> Mache to design, construct, &amp; form </a:t>
            </a:r>
            <a:r>
              <a:rPr lang="en-US" sz="2800" i="1" dirty="0" smtClean="0">
                <a:effectLst>
                  <a:glow rad="228600">
                    <a:schemeClr val="accent5">
                      <a:satMod val="175000"/>
                      <a:alpha val="40000"/>
                    </a:schemeClr>
                  </a:glow>
                </a:effectLst>
              </a:rPr>
              <a:t>LARGE</a:t>
            </a:r>
            <a:r>
              <a:rPr lang="en-US" sz="2800" dirty="0" smtClean="0">
                <a:effectLst>
                  <a:glow rad="228600">
                    <a:schemeClr val="accent5">
                      <a:satMod val="175000"/>
                      <a:alpha val="40000"/>
                    </a:schemeClr>
                  </a:glow>
                </a:effectLst>
              </a:rPr>
              <a:t> Scale Sculptures</a:t>
            </a:r>
            <a:endParaRPr lang="en-US" sz="2800" dirty="0">
              <a:effectLst>
                <a:glow rad="228600">
                  <a:schemeClr val="accent5">
                    <a:satMod val="175000"/>
                    <a:alpha val="40000"/>
                  </a:schemeClr>
                </a:glow>
              </a:effectLst>
            </a:endParaRPr>
          </a:p>
        </p:txBody>
      </p:sp>
    </p:spTree>
    <p:extLst>
      <p:ext uri="{BB962C8B-B14F-4D97-AF65-F5344CB8AC3E}">
        <p14:creationId xmlns:p14="http://schemas.microsoft.com/office/powerpoint/2010/main" val="157874194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391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effectLst>
                  <a:glow rad="228600">
                    <a:schemeClr val="accent5">
                      <a:satMod val="175000"/>
                      <a:alpha val="40000"/>
                    </a:schemeClr>
                  </a:glow>
                </a:effectLst>
              </a:rPr>
              <a:t>Working with the Medium of Clay to build objects that are Functional and Decorative</a:t>
            </a:r>
            <a:endParaRPr lang="en-US" sz="2800" dirty="0">
              <a:effectLst>
                <a:glow rad="228600">
                  <a:schemeClr val="accent5">
                    <a:satMod val="175000"/>
                    <a:alpha val="40000"/>
                  </a:schemeClr>
                </a:glow>
              </a:effectLst>
            </a:endParaRPr>
          </a:p>
        </p:txBody>
      </p:sp>
      <p:pic>
        <p:nvPicPr>
          <p:cNvPr id="7170" name="Picture 2" descr="H:\FWMS Photos\8th Grade Work\art c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06" y="1703387"/>
            <a:ext cx="2319338" cy="34602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descr="H:\FWMS Photos\8th Grade Work\lizard v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192" y="3809999"/>
            <a:ext cx="1475640" cy="22015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7172" name="Picture 4" descr="H:\FWMS Photos\8th Grade Work\ny clay sh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532" y="1708005"/>
            <a:ext cx="2438400" cy="16344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3" name="Picture 5" descr="H:\FWMS Photos\8th Grade Work\peace roller sk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292" y="3810000"/>
            <a:ext cx="1475640" cy="22015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7175" name="Picture 7" descr="H:\FWMS Photos\8th Grade Work\ballet cak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81400"/>
            <a:ext cx="1886133" cy="28139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176" name="Picture 8" descr="H:\FWMS Photos\8th Grade Work\student building cak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708005"/>
            <a:ext cx="2554311" cy="17002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381000" y="5163629"/>
            <a:ext cx="2590800" cy="1877437"/>
          </a:xfrm>
          <a:prstGeom prst="rect">
            <a:avLst/>
          </a:prstGeom>
          <a:noFill/>
        </p:spPr>
        <p:txBody>
          <a:bodyPr wrap="square" rtlCol="0">
            <a:spAutoFit/>
          </a:bodyPr>
          <a:lstStyle/>
          <a:p>
            <a:pPr fontAlgn="t"/>
            <a:r>
              <a:rPr lang="en-US" sz="1600" dirty="0" smtClean="0"/>
              <a:t>“Sculpture </a:t>
            </a:r>
            <a:r>
              <a:rPr lang="en-US" sz="1600" dirty="0"/>
              <a:t>occupies real space like we do... you walk around it and relate to it almost as another person or another object</a:t>
            </a:r>
            <a:r>
              <a:rPr lang="en-US" sz="1600" dirty="0" smtClean="0"/>
              <a:t>.”</a:t>
            </a:r>
            <a:r>
              <a:rPr lang="en-US" sz="1600" dirty="0"/>
              <a:t/>
            </a:r>
            <a:br>
              <a:rPr lang="en-US" sz="1600" dirty="0"/>
            </a:br>
            <a:r>
              <a:rPr lang="en-US" sz="1600" dirty="0" smtClean="0"/>
              <a:t>	</a:t>
            </a:r>
            <a:r>
              <a:rPr lang="en-US" sz="1400" i="1" dirty="0" smtClean="0"/>
              <a:t>-</a:t>
            </a:r>
            <a:r>
              <a:rPr lang="en-US" sz="1400" b="1" i="1" dirty="0" smtClean="0">
                <a:hlinkClick r:id="rId8"/>
              </a:rPr>
              <a:t>Chuck </a:t>
            </a:r>
            <a:r>
              <a:rPr lang="en-US" sz="1400" b="1" i="1" dirty="0">
                <a:hlinkClick r:id="rId8"/>
              </a:rPr>
              <a:t>Close</a:t>
            </a:r>
            <a:r>
              <a:rPr lang="en-US" b="1" dirty="0"/>
              <a:t> </a:t>
            </a:r>
            <a:r>
              <a:rPr lang="en-US" dirty="0"/>
              <a:t/>
            </a:r>
            <a:br>
              <a:rPr lang="en-US" dirty="0"/>
            </a:br>
            <a:endParaRPr lang="en-US" dirty="0"/>
          </a:p>
        </p:txBody>
      </p:sp>
    </p:spTree>
    <p:extLst>
      <p:ext uri="{BB962C8B-B14F-4D97-AF65-F5344CB8AC3E}">
        <p14:creationId xmlns:p14="http://schemas.microsoft.com/office/powerpoint/2010/main" val="134741873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FWMS Photos\8th Grade Work\zebra roller sk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636" y="4143180"/>
            <a:ext cx="3200400" cy="21451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2" name="Picture 2" descr="H:\FWMS Photos\8th Grade Work\cleo duck papioer ma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43179"/>
            <a:ext cx="3200400" cy="21451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3" name="Picture 3" descr="H:\FWMS Photos\8th Grade Work\garden ca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2743200" cy="365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4" name="Picture 4" descr="H:\FWMS Photos\8th Grade Work\students glazing sh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018" y="2516981"/>
            <a:ext cx="2286000" cy="15216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5" name="Picture 5" descr="H:\FWMS Photos\8th Grade Work\students painting sho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516981"/>
            <a:ext cx="2209800" cy="15430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6" name="Picture 6" descr="H:\FWMS Photos\8th Grade Work\orange slice watercol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636968"/>
            <a:ext cx="2209800" cy="14811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7" name="Picture 7" descr="H:\FWMS Photos\8th Grade Work\dirt bike acylic paint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018" y="601366"/>
            <a:ext cx="2286000" cy="15322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0" y="4143178"/>
            <a:ext cx="694902" cy="2585323"/>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ART</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95821932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1952"/>
            <a:ext cx="2377440" cy="1069848"/>
          </a:xfrm>
        </p:spPr>
        <p:txBody>
          <a:bodyPr/>
          <a:lstStyle/>
          <a:p>
            <a:r>
              <a:rPr lang="en-US" dirty="0" smtClean="0"/>
              <a:t>Grading in Art</a:t>
            </a:r>
            <a:endParaRPr lang="en-US" dirty="0"/>
          </a:p>
        </p:txBody>
      </p:sp>
      <p:sp>
        <p:nvSpPr>
          <p:cNvPr id="4" name="Text Placeholder 3"/>
          <p:cNvSpPr>
            <a:spLocks noGrp="1"/>
          </p:cNvSpPr>
          <p:nvPr>
            <p:ph type="body" sz="half" idx="2"/>
          </p:nvPr>
        </p:nvSpPr>
        <p:spPr>
          <a:xfrm>
            <a:off x="152400" y="2971800"/>
            <a:ext cx="2377440" cy="2133600"/>
          </a:xfrm>
        </p:spPr>
        <p:txBody>
          <a:bodyPr/>
          <a:lstStyle/>
          <a:p>
            <a:pPr marL="285750" indent="-285750">
              <a:buFont typeface="Wingdings" pitchFamily="2" charset="2"/>
              <a:buChar char="q"/>
            </a:pPr>
            <a:r>
              <a:rPr lang="en-US" b="1" dirty="0" smtClean="0"/>
              <a:t>Curriculum</a:t>
            </a:r>
          </a:p>
          <a:p>
            <a:pPr marL="285750" indent="-285750">
              <a:buFont typeface="Wingdings" pitchFamily="2" charset="2"/>
              <a:buChar char="q"/>
            </a:pPr>
            <a:r>
              <a:rPr lang="en-US" b="1" dirty="0" smtClean="0"/>
              <a:t>Content</a:t>
            </a:r>
          </a:p>
          <a:p>
            <a:pPr marL="285750" indent="-285750">
              <a:buFont typeface="Wingdings" pitchFamily="2" charset="2"/>
              <a:buChar char="q"/>
            </a:pPr>
            <a:r>
              <a:rPr lang="en-US" b="1" dirty="0" smtClean="0"/>
              <a:t>Objectives</a:t>
            </a:r>
          </a:p>
          <a:p>
            <a:pPr marL="285750" indent="-285750">
              <a:buFont typeface="Wingdings" pitchFamily="2" charset="2"/>
              <a:buChar char="q"/>
            </a:pPr>
            <a:r>
              <a:rPr lang="en-US" b="1" dirty="0" smtClean="0"/>
              <a:t>Creativity</a:t>
            </a:r>
          </a:p>
          <a:p>
            <a:pPr marL="285750" indent="-285750">
              <a:buFont typeface="Wingdings" pitchFamily="2" charset="2"/>
              <a:buChar char="q"/>
            </a:pPr>
            <a:r>
              <a:rPr lang="en-US" b="1" dirty="0" smtClean="0"/>
              <a:t>Effort</a:t>
            </a:r>
          </a:p>
          <a:p>
            <a:pPr marL="285750" indent="-285750">
              <a:buFont typeface="Wingdings" pitchFamily="2" charset="2"/>
              <a:buChar char="q"/>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65641425"/>
              </p:ext>
            </p:extLst>
          </p:nvPr>
        </p:nvGraphicFramePr>
        <p:xfrm>
          <a:off x="4191000" y="402160"/>
          <a:ext cx="4038600" cy="5870992"/>
        </p:xfrm>
        <a:graphic>
          <a:graphicData uri="http://schemas.openxmlformats.org/presentationml/2006/ole">
            <mc:AlternateContent xmlns:mc="http://schemas.openxmlformats.org/markup-compatibility/2006">
              <mc:Choice xmlns:v="urn:schemas-microsoft-com:vml" Requires="v">
                <p:oleObj spid="_x0000_s11287" name="Document" r:id="rId3" imgW="5949456" imgH="8647232" progId="Word.Document.12">
                  <p:embed/>
                </p:oleObj>
              </mc:Choice>
              <mc:Fallback>
                <p:oleObj name="Document" r:id="rId3" imgW="5949456" imgH="8647232" progId="Word.Document.12">
                  <p:embed/>
                  <p:pic>
                    <p:nvPicPr>
                      <p:cNvPr id="0" name=""/>
                      <p:cNvPicPr/>
                      <p:nvPr/>
                    </p:nvPicPr>
                    <p:blipFill>
                      <a:blip r:embed="rId4"/>
                      <a:stretch>
                        <a:fillRect/>
                      </a:stretch>
                    </p:blipFill>
                    <p:spPr>
                      <a:xfrm>
                        <a:off x="4191000" y="402160"/>
                        <a:ext cx="4038600" cy="5870992"/>
                      </a:xfrm>
                      <a:prstGeom prst="rect">
                        <a:avLst/>
                      </a:prstGeom>
                    </p:spPr>
                  </p:pic>
                </p:oleObj>
              </mc:Fallback>
            </mc:AlternateContent>
          </a:graphicData>
        </a:graphic>
      </p:graphicFrame>
    </p:spTree>
    <p:extLst>
      <p:ext uri="{BB962C8B-B14F-4D97-AF65-F5344CB8AC3E}">
        <p14:creationId xmlns:p14="http://schemas.microsoft.com/office/powerpoint/2010/main" val="6309589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4953001"/>
            <a:ext cx="8305800" cy="609600"/>
          </a:xfrm>
        </p:spPr>
        <p:txBody>
          <a:bodyPr>
            <a:normAutofit fontScale="85000" lnSpcReduction="20000"/>
          </a:bodyPr>
          <a:lstStyle/>
          <a:p>
            <a:pPr algn="ctr"/>
            <a:r>
              <a:rPr lang="en-US" sz="2400" dirty="0" smtClean="0"/>
              <a:t>“Great discoveries are made only by exercising the imagination.”</a:t>
            </a:r>
          </a:p>
          <a:p>
            <a:pPr algn="r"/>
            <a:r>
              <a:rPr lang="en-US" dirty="0"/>
              <a:t>	</a:t>
            </a:r>
            <a:r>
              <a:rPr lang="en-US" sz="1600" i="1" dirty="0" smtClean="0"/>
              <a:t>-Anonymous</a:t>
            </a:r>
            <a:endParaRPr lang="en-US" sz="1600" i="1" dirty="0"/>
          </a:p>
        </p:txBody>
      </p:sp>
      <p:sp>
        <p:nvSpPr>
          <p:cNvPr id="5" name="Title 4"/>
          <p:cNvSpPr>
            <a:spLocks noGrp="1"/>
          </p:cNvSpPr>
          <p:nvPr>
            <p:ph type="title"/>
          </p:nvPr>
        </p:nvSpPr>
        <p:spPr>
          <a:xfrm>
            <a:off x="381000" y="762000"/>
            <a:ext cx="8305800" cy="30480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0" dirty="0"/>
              <a:t/>
            </a:r>
            <a:br>
              <a:rPr lang="en-US" b="0" dirty="0"/>
            </a:br>
            <a:r>
              <a:rPr lang="en-US" b="0" dirty="0" smtClean="0">
                <a:solidFill>
                  <a:schemeClr val="accent5">
                    <a:lumMod val="60000"/>
                    <a:lumOff val="40000"/>
                  </a:schemeClr>
                </a:solidFill>
                <a:effectLst>
                  <a:outerShdw blurRad="38100" dist="38100" dir="2700000" algn="tl">
                    <a:srgbClr val="000000">
                      <a:alpha val="43137"/>
                    </a:srgbClr>
                  </a:outerShdw>
                </a:effectLst>
              </a:rPr>
              <a:t>We </a:t>
            </a:r>
            <a:r>
              <a:rPr lang="en-US" b="0" dirty="0">
                <a:solidFill>
                  <a:schemeClr val="accent5">
                    <a:lumMod val="60000"/>
                    <a:lumOff val="40000"/>
                  </a:schemeClr>
                </a:solidFill>
                <a:effectLst>
                  <a:outerShdw blurRad="38100" dist="38100" dir="2700000" algn="tl">
                    <a:srgbClr val="000000">
                      <a:alpha val="43137"/>
                    </a:srgbClr>
                  </a:outerShdw>
                </a:effectLst>
              </a:rPr>
              <a:t>would appreciate your support through positive encouragement and we hope you will share your child’s pride in his or her artistic accomplishments. We feel these art activities can influence your child’s career choices as well as tap into his or her creative potential. </a:t>
            </a:r>
            <a:endParaRPr lang="en-US"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20340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FadeLeft">
              <a:avLst/>
            </a:prstTxWarp>
          </a:bodyPr>
          <a:lstStyle/>
          <a:p>
            <a:r>
              <a:rPr lang="en-US" dirty="0" smtClean="0"/>
              <a:t>Foundations in Drawing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600199"/>
            <a:ext cx="3394472" cy="45259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158" t="7558" r="12447" b="4783"/>
          <a:stretch/>
        </p:blipFill>
        <p:spPr>
          <a:xfrm>
            <a:off x="4876800" y="1600200"/>
            <a:ext cx="3394472" cy="45259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7429229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FWMS Photos\8th Grade Work\friut pencil drawing 2.JPG"/>
          <p:cNvPicPr>
            <a:picLocks noChangeAspect="1" noChangeArrowheads="1"/>
          </p:cNvPicPr>
          <p:nvPr/>
        </p:nvPicPr>
        <p:blipFill rotWithShape="1">
          <a:blip r:embed="rId2">
            <a:extLst>
              <a:ext uri="{28A0092B-C50C-407E-A947-70E740481C1C}">
                <a14:useLocalDpi xmlns:a14="http://schemas.microsoft.com/office/drawing/2010/main" val="0"/>
              </a:ext>
            </a:extLst>
          </a:blip>
          <a:srcRect t="3642" r="6386"/>
          <a:stretch/>
        </p:blipFill>
        <p:spPr bwMode="auto">
          <a:xfrm>
            <a:off x="457200" y="990600"/>
            <a:ext cx="3807691" cy="2627048"/>
          </a:xfrm>
          <a:prstGeom prst="rect">
            <a:avLst/>
          </a:prstGeom>
          <a:ln w="127000" cap="sq">
            <a:solidFill>
              <a:srgbClr val="000000"/>
            </a:solidFill>
            <a:miter lim="800000"/>
          </a:ln>
          <a:effectLst>
            <a:glow rad="63500">
              <a:schemeClr val="accent2">
                <a:satMod val="175000"/>
                <a:alpha val="40000"/>
              </a:schemeClr>
            </a:glow>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195" name="Picture 3" descr="H:\FWMS Photos\8th Grade Work\fruit pencil draw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9140" t="446" r="2261" b="4891"/>
          <a:stretch/>
        </p:blipFill>
        <p:spPr bwMode="auto">
          <a:xfrm>
            <a:off x="457200" y="4315268"/>
            <a:ext cx="2743201" cy="1966237"/>
          </a:xfrm>
          <a:prstGeom prst="rect">
            <a:avLst/>
          </a:prstGeom>
          <a:ln w="127000" cap="sq">
            <a:solidFill>
              <a:srgbClr val="000000"/>
            </a:solidFill>
            <a:miter lim="800000"/>
          </a:ln>
          <a:effectLst>
            <a:glow rad="63500">
              <a:schemeClr val="accent2">
                <a:satMod val="175000"/>
                <a:alpha val="40000"/>
              </a:schemeClr>
            </a:glow>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198" name="Picture 6" descr="H:\FWMS Photos\8th Grade Work\pen ink cat close 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038599"/>
            <a:ext cx="1775502" cy="2367175"/>
          </a:xfrm>
          <a:prstGeom prst="rect">
            <a:avLst/>
          </a:prstGeom>
          <a:ln w="127000" cap="sq">
            <a:solidFill>
              <a:srgbClr val="000000"/>
            </a:solidFill>
            <a:miter lim="800000"/>
          </a:ln>
          <a:effectLst>
            <a:glow rad="63500">
              <a:schemeClr val="accent2">
                <a:satMod val="175000"/>
                <a:alpha val="40000"/>
              </a:schemeClr>
            </a:glow>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199" name="Picture 7" descr="H:\FWMS Photos\8th Grade Work\instrument close up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72" t="3053"/>
          <a:stretch/>
        </p:blipFill>
        <p:spPr bwMode="auto">
          <a:xfrm>
            <a:off x="6324600" y="3226578"/>
            <a:ext cx="2184399" cy="3054927"/>
          </a:xfrm>
          <a:prstGeom prst="rect">
            <a:avLst/>
          </a:prstGeom>
          <a:ln w="127000" cap="sq">
            <a:solidFill>
              <a:srgbClr val="000000"/>
            </a:solidFill>
            <a:miter lim="800000"/>
          </a:ln>
          <a:effectLst>
            <a:glow rad="63500">
              <a:schemeClr val="accent2">
                <a:satMod val="175000"/>
                <a:alpha val="40000"/>
              </a:schemeClr>
            </a:glow>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452582"/>
            <a:ext cx="33528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Drawings are rendered in a variety of Media illustrating different subject matter as well as process and technique. Students explore the Elements &amp; Principles of Design in their work. Pencil, Ink, chalk, colored pencil, &amp; charcoal are often used.</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209605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n w="13335" cmpd="sng">
                  <a:solidFill>
                    <a:schemeClr val="accent2">
                      <a:lumMod val="75000"/>
                    </a:schemeClr>
                  </a:solidFill>
                  <a:prstDash val="solid"/>
                </a:ln>
                <a:effectLst>
                  <a:reflection blurRad="6350" stA="50000" endA="300" endPos="50000" dist="29997" dir="5400000" sy="-100000" algn="bl" rotWithShape="0"/>
                </a:effectLst>
              </a:rPr>
              <a:t>Colors, Values &amp; Textures in Acrylic Paint</a:t>
            </a:r>
            <a:endParaRPr lang="en-US" dirty="0">
              <a:ln w="13335" cmpd="sng">
                <a:solidFill>
                  <a:schemeClr val="accent2">
                    <a:lumMod val="75000"/>
                  </a:schemeClr>
                </a:solidFill>
                <a:prstDash val="solid"/>
              </a:ln>
              <a:effectLst>
                <a:reflection blurRad="6350" stA="50000" endA="300" endPos="50000" dist="29997" dir="5400000" sy="-100000" algn="bl" rotWithShape="0"/>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676400"/>
            <a:ext cx="3451622" cy="4602163"/>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H:\FWMS Photos\8th Grade Work\gate and flow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0292" y="1676400"/>
            <a:ext cx="3467100" cy="4622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38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219200"/>
            <a:ext cx="6665370" cy="4471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8629869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703" y="914400"/>
            <a:ext cx="3572295" cy="2396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H:\FWMS Photos\8th Grade Work\kids painti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776" y="2209800"/>
            <a:ext cx="1942466"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FWMS Photos\8th Grade Work\pink tree pa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7201"/>
            <a:ext cx="3221576" cy="2159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0273" y="457200"/>
            <a:ext cx="4267200" cy="1923604"/>
          </a:xfrm>
          <a:prstGeom prst="rect">
            <a:avLst/>
          </a:prstGeom>
          <a:noFill/>
        </p:spPr>
        <p:txBody>
          <a:bodyPr wrap="square" rtlCol="0">
            <a:spAutoFit/>
          </a:bodyPr>
          <a:lstStyle/>
          <a:p>
            <a:pPr algn="ctr"/>
            <a:r>
              <a:rPr lang="en-US" sz="3600" dirty="0">
                <a:ln>
                  <a:solidFill>
                    <a:schemeClr val="bg2">
                      <a:lumMod val="50000"/>
                      <a:lumOff val="50000"/>
                    </a:schemeClr>
                  </a:solidFill>
                </a:ln>
              </a:rPr>
              <a:t>“A painting should first and foremost be a feast for the eye.”</a:t>
            </a:r>
          </a:p>
          <a:p>
            <a:pPr lvl="0" algn="r"/>
            <a:r>
              <a:rPr lang="en-US" sz="1100" i="1" dirty="0" smtClean="0"/>
              <a:t>-Eugene </a:t>
            </a:r>
            <a:r>
              <a:rPr lang="en-US" sz="1100" i="1" dirty="0"/>
              <a:t>Delacroix </a:t>
            </a:r>
            <a:r>
              <a:rPr lang="en-US" sz="1100" i="1" dirty="0" smtClean="0"/>
              <a:t>- French </a:t>
            </a:r>
            <a:r>
              <a:rPr lang="en-US" sz="1100" i="1" dirty="0"/>
              <a:t>painter (1798-1863)</a:t>
            </a:r>
          </a:p>
        </p:txBody>
      </p:sp>
      <p:pic>
        <p:nvPicPr>
          <p:cNvPr id="4101" name="Picture 5" descr="H:\FWMS Photos\8th Grade Work\bottles acrylic pain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505200"/>
            <a:ext cx="1905000" cy="2842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FWMS Photos\8th Grade Work\car painting- hanna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544683"/>
            <a:ext cx="2286000" cy="1532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0951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FWMS Photos\8th Grade Work\alice bottle paint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29145" r="17424"/>
          <a:stretch/>
        </p:blipFill>
        <p:spPr bwMode="auto">
          <a:xfrm>
            <a:off x="840509" y="2556703"/>
            <a:ext cx="1320800" cy="3684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H:\FWMS Photos\8th Grade Work\boat mini pai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667000"/>
            <a:ext cx="2680924" cy="3574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H:\FWMS Photos\8th Grade Work\mini fauve landscape.JPG"/>
          <p:cNvPicPr>
            <a:picLocks noChangeAspect="1" noChangeArrowheads="1"/>
          </p:cNvPicPr>
          <p:nvPr/>
        </p:nvPicPr>
        <p:blipFill rotWithShape="1">
          <a:blip r:embed="rId4">
            <a:extLst>
              <a:ext uri="{28A0092B-C50C-407E-A947-70E740481C1C}">
                <a14:useLocalDpi xmlns:a14="http://schemas.microsoft.com/office/drawing/2010/main" val="0"/>
              </a:ext>
            </a:extLst>
          </a:blip>
          <a:srcRect l="16168" t="5003" r="29248" b="11415"/>
          <a:stretch/>
        </p:blipFill>
        <p:spPr bwMode="auto">
          <a:xfrm>
            <a:off x="1828800" y="508000"/>
            <a:ext cx="1699491" cy="1745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5" name="Picture 5" descr="H:\FWMS Photos\8th Grade Work\mini fruit bowl still life.JPG"/>
          <p:cNvPicPr>
            <a:picLocks noChangeAspect="1" noChangeArrowheads="1"/>
          </p:cNvPicPr>
          <p:nvPr/>
        </p:nvPicPr>
        <p:blipFill rotWithShape="1">
          <a:blip r:embed="rId5">
            <a:extLst>
              <a:ext uri="{28A0092B-C50C-407E-A947-70E740481C1C}">
                <a14:useLocalDpi xmlns:a14="http://schemas.microsoft.com/office/drawing/2010/main" val="0"/>
              </a:ext>
            </a:extLst>
          </a:blip>
          <a:srcRect l="24475" t="5363" r="20643" b="11483"/>
          <a:stretch/>
        </p:blipFill>
        <p:spPr bwMode="auto">
          <a:xfrm>
            <a:off x="5562600" y="508000"/>
            <a:ext cx="1708727" cy="1736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6" name="Picture 6" descr="H:\FWMS Photos\8th Grade Work\dragon bottle paint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26020" t="1" r="19221" b="1"/>
          <a:stretch/>
        </p:blipFill>
        <p:spPr bwMode="auto">
          <a:xfrm>
            <a:off x="6808620" y="2492108"/>
            <a:ext cx="1420981" cy="3749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008134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FWMS Photos\8th Grade Work\fruit water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726" y="3810000"/>
            <a:ext cx="3978922" cy="2667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219" name="Picture 3" descr="H:\FWMS Photos\8th Grade Work\tage dog 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2603"/>
            <a:ext cx="2743200" cy="40926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H:\FWMS Photos\8th Grade Work\zoe cat pa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466" y="4283169"/>
            <a:ext cx="1470484" cy="219382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221" name="Picture 5" descr="H:\FWMS Photos\8th Grade Work\sunflower acryl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9" y="4692172"/>
            <a:ext cx="2662802" cy="178482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222" name="Picture 6" descr="C:\Users\kchase\AppData\Local\Microsoft\Windows\Temporary Internet Files\Content.Outlook\2KTF5MAP\0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86439"/>
            <a:ext cx="2088023" cy="31125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223" name="Picture 7" descr="H:\FWMS Photos\8th Grade Work\banana watercol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1847" y="402603"/>
            <a:ext cx="2857759" cy="19155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1847" y="2590800"/>
            <a:ext cx="3048953" cy="1200329"/>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sampling of Painted works completed in Acrylic, Watercolor &amp; </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Watercolor Pencil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4465686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ArchDown">
              <a:avLst/>
            </a:prstTxWarp>
          </a:bodyPr>
          <a:lstStyle/>
          <a:p>
            <a:r>
              <a:rPr lang="en-US" b="0" spc="0" dirty="0" smtClean="0">
                <a:ln w="18415" cmpd="sng">
                  <a:solidFill>
                    <a:srgbClr val="FFFFFF"/>
                  </a:solidFill>
                  <a:prstDash val="solid"/>
                </a:ln>
                <a:solidFill>
                  <a:schemeClr val="bg2">
                    <a:lumMod val="50000"/>
                    <a:lumOff val="50000"/>
                  </a:schemeClr>
                </a:solidFill>
                <a:effectLst>
                  <a:outerShdw blurRad="63500" dir="3600000" algn="tl" rotWithShape="0">
                    <a:srgbClr val="000000">
                      <a:alpha val="70000"/>
                    </a:srgbClr>
                  </a:outerShdw>
                </a:effectLst>
              </a:rPr>
              <a:t>3-D Relief Work</a:t>
            </a:r>
            <a:endParaRPr lang="en-US" b="0" spc="0" dirty="0">
              <a:ln w="18415" cmpd="sng">
                <a:solidFill>
                  <a:srgbClr val="FFFFFF"/>
                </a:solidFill>
                <a:prstDash val="solid"/>
              </a:ln>
              <a:solidFill>
                <a:schemeClr val="bg2">
                  <a:lumMod val="50000"/>
                  <a:lumOff val="50000"/>
                </a:schemeClr>
              </a:solidFill>
              <a:effectLst>
                <a:outerShdw blurRad="63500" dir="3600000" algn="tl" rotWithShape="0">
                  <a:srgbClr val="000000">
                    <a:alpha val="70000"/>
                  </a:srgbClr>
                </a:outerShdw>
              </a:effectLs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883" y="1904999"/>
            <a:ext cx="2300287" cy="3428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39" y="1905000"/>
            <a:ext cx="2571750" cy="3428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466" y="1905000"/>
            <a:ext cx="2571752" cy="34290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3817874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1583</TotalTime>
  <Words>215</Words>
  <Application>Microsoft Office PowerPoint</Application>
  <PresentationFormat>On-screen Show (4:3)</PresentationFormat>
  <Paragraphs>25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Thatch</vt:lpstr>
      <vt:lpstr>Document</vt:lpstr>
      <vt:lpstr>8th Grade Art</vt:lpstr>
      <vt:lpstr>Foundations in Drawing</vt:lpstr>
      <vt:lpstr>PowerPoint Presentation</vt:lpstr>
      <vt:lpstr>Colors, Values &amp; Textures in Acrylic Paint</vt:lpstr>
      <vt:lpstr>PowerPoint Presentation</vt:lpstr>
      <vt:lpstr>PowerPoint Presentation</vt:lpstr>
      <vt:lpstr>PowerPoint Presentation</vt:lpstr>
      <vt:lpstr>PowerPoint Presentation</vt:lpstr>
      <vt:lpstr>3-D Relief Work</vt:lpstr>
      <vt:lpstr>PowerPoint Presentation</vt:lpstr>
      <vt:lpstr>Sculptural Forms</vt:lpstr>
      <vt:lpstr>PowerPoint Presentation</vt:lpstr>
      <vt:lpstr>PowerPoint Presentation</vt:lpstr>
      <vt:lpstr>PowerPoint Presentation</vt:lpstr>
      <vt:lpstr>Grading in Art</vt:lpstr>
      <vt:lpstr> We would appreciate your support through positive encouragement and we hope you will share your child’s pride in his or her artistic accomplishments. We feel these art activities can influence your child’s career choices as well as tap into his or her creative potential. </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Art</dc:title>
  <dc:creator>Windows User</dc:creator>
  <cp:lastModifiedBy>Windows User</cp:lastModifiedBy>
  <cp:revision>59</cp:revision>
  <dcterms:created xsi:type="dcterms:W3CDTF">2012-09-18T16:15:34Z</dcterms:created>
  <dcterms:modified xsi:type="dcterms:W3CDTF">2014-09-17T23:54:35Z</dcterms:modified>
</cp:coreProperties>
</file>