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4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3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7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7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3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9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2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7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1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4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2AC0-371D-44A2-B4A2-A908D07FE30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1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cartoon+car&amp;source=images&amp;cd=&amp;cad=rja&amp;docid=kZwv5x8J6A5IfM&amp;tbnid=Ta4ruPdmIMGwsM:&amp;ved=0CAUQjRw&amp;url=http://tomscollisionrepair.com/&amp;ei=gt09UbGsIorg2AWR3YGQAw&amp;bvm=bv.43287494,d.dmQ&amp;psig=AFQjCNHKkrJJHN1Q6KMPT649TRZP5fI9zw&amp;ust=136309527380923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bowling+balls&amp;source=images&amp;cd=&amp;cad=rja&amp;docid=ly1hec9aA487gM&amp;tbnid=5wUj0JwenF7FlM:&amp;ved=0CAUQjRw&amp;url=http://www.esquire.com/features/man-at-his-best/rules-0408&amp;ei=5N49Ue6nNuOe2wWTkYDQAw&amp;bvm=bv.43287494,d.dmQ&amp;psig=AFQjCNFB2TmCdNI_A6P33nxmZivvcSVZuQ&amp;ust=136309564783432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softball&amp;source=images&amp;cd=&amp;cad=rja&amp;docid=QoyLq12uRzXSvM&amp;tbnid=_fw3E2DzTszl0M:&amp;ved=0CAUQjRw&amp;url=http://www.bluefield.edu/athletics/womens-sports/womens-softball/&amp;ei=fuA9UdGrNZPg2wXx-oFg&amp;bvm=bv.43287494,d.dmQ&amp;psig=AFQjCNE0JWoJo-26gPP-cDjluGoJsZFwYg&amp;ust=136309605873025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bowling+balls&amp;source=images&amp;cd=&amp;cad=rja&amp;docid=ly1hec9aA487gM&amp;tbnid=5wUj0JwenF7FlM:&amp;ved=0CAUQjRw&amp;url=http://www.esquire.com/features/man-at-his-best/rules-0408&amp;ei=5N49Ue6nNuOe2wWTkYDQAw&amp;bvm=bv.43287494,d.dmQ&amp;psig=AFQjCNFB2TmCdNI_A6P33nxmZivvcSVZuQ&amp;ust=13630956478343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286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Newtons</a:t>
            </a:r>
            <a:r>
              <a:rPr lang="en-US" dirty="0" smtClean="0">
                <a:solidFill>
                  <a:srgbClr val="00B0F0"/>
                </a:solidFill>
              </a:rPr>
              <a:t> 2</a:t>
            </a:r>
            <a:r>
              <a:rPr lang="en-US" baseline="30000" dirty="0" smtClean="0">
                <a:solidFill>
                  <a:srgbClr val="00B0F0"/>
                </a:solidFill>
              </a:rPr>
              <a:t>nd</a:t>
            </a:r>
            <a:r>
              <a:rPr lang="en-US" dirty="0" smtClean="0">
                <a:solidFill>
                  <a:srgbClr val="00B0F0"/>
                </a:solidFill>
              </a:rPr>
              <a:t> Law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26" name="Picture 2" descr="http://t0.gstatic.com/images?q=tbn:ANd9GcQOsHvXj17fssdnej28QhBVtWGMA8wO-dR3W9ZNowJXxQT0Mu_87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495800" cy="445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7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Candara" pitchFamily="34" charset="0"/>
              </a:rPr>
              <a:t>Newton's second law of motion can be formally stated as follows:</a:t>
            </a:r>
            <a:br>
              <a:rPr lang="en-US" dirty="0" smtClean="0">
                <a:effectLst/>
                <a:latin typeface="Candara" pitchFamily="34" charset="0"/>
              </a:rPr>
            </a:br>
            <a:r>
              <a:rPr lang="en-US" dirty="0" smtClean="0">
                <a:effectLst/>
                <a:latin typeface="Candara" pitchFamily="34" charset="0"/>
              </a:rPr>
              <a:t>The acceleration of an object as produced by a net force is directly proportional to the magnitude of the net force, in the same direction as the net force, and inversely proportional to the mass of the object.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017925">
            <a:off x="1940367" y="2309460"/>
            <a:ext cx="51054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YIKES!!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6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1" y="1044202"/>
            <a:ext cx="8352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ffectLst/>
                <a:latin typeface="Candara" pitchFamily="34" charset="0"/>
              </a:rPr>
              <a:t>The second law states that the acceleration of an object is dependent upon two variables: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n-US" sz="2400" dirty="0" smtClean="0">
                <a:effectLst/>
                <a:latin typeface="Candara" pitchFamily="34" charset="0"/>
              </a:rPr>
              <a:t>force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n-US" sz="2400" dirty="0" smtClean="0">
                <a:effectLst/>
                <a:latin typeface="Candara" pitchFamily="34" charset="0"/>
              </a:rPr>
              <a:t> mass</a:t>
            </a:r>
            <a:endParaRPr lang="en-US" sz="2400" dirty="0"/>
          </a:p>
          <a:p>
            <a:pPr marL="342900" indent="-342900" algn="ctr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4800" y="2606040"/>
            <a:ext cx="3365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ffectLst/>
                <a:latin typeface="Candara" pitchFamily="34" charset="0"/>
              </a:rPr>
              <a:t>If </a:t>
            </a:r>
            <a:r>
              <a:rPr lang="en-US" sz="2000" b="1" dirty="0" smtClean="0">
                <a:effectLst/>
                <a:latin typeface="Candara" pitchFamily="34" charset="0"/>
              </a:rPr>
              <a:t>force</a:t>
            </a:r>
            <a:r>
              <a:rPr lang="en-US" sz="2000" dirty="0" smtClean="0">
                <a:effectLst/>
                <a:latin typeface="Candara" pitchFamily="34" charset="0"/>
              </a:rPr>
              <a:t> acting upon an object</a:t>
            </a:r>
            <a:endParaRPr lang="en-US" sz="2000" dirty="0">
              <a:latin typeface="Candara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6200000">
            <a:off x="3504602" y="2669408"/>
            <a:ext cx="46690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69414" y="2617051"/>
            <a:ext cx="3589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ffectLst/>
                <a:latin typeface="Candara" pitchFamily="34" charset="0"/>
              </a:rPr>
              <a:t>the acceleration of the object is</a:t>
            </a:r>
            <a:endParaRPr lang="en-US" sz="2000" dirty="0">
              <a:latin typeface="Candar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6200000">
            <a:off x="7251010" y="2635441"/>
            <a:ext cx="46690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3365" y="3200400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ffectLst/>
                <a:latin typeface="Candara" pitchFamily="34" charset="0"/>
              </a:rPr>
              <a:t>If the </a:t>
            </a:r>
            <a:r>
              <a:rPr lang="en-US" sz="2000" b="1" dirty="0" smtClean="0">
                <a:effectLst/>
                <a:latin typeface="Candara" pitchFamily="34" charset="0"/>
              </a:rPr>
              <a:t>mass </a:t>
            </a:r>
            <a:r>
              <a:rPr lang="en-US" sz="2000" dirty="0" smtClean="0">
                <a:effectLst/>
                <a:latin typeface="Candara" pitchFamily="34" charset="0"/>
              </a:rPr>
              <a:t>of an object is</a:t>
            </a:r>
            <a:endParaRPr lang="en-US" sz="2000" dirty="0">
              <a:latin typeface="Candara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6200000">
            <a:off x="3151592" y="3252757"/>
            <a:ext cx="46690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77761" y="3216393"/>
            <a:ext cx="36279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ffectLst/>
                <a:latin typeface="Candara" pitchFamily="34" charset="0"/>
              </a:rPr>
              <a:t>The acceleration of the object is</a:t>
            </a:r>
            <a:endParaRPr lang="en-US" sz="2000" dirty="0">
              <a:latin typeface="Candara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7086524" y="3335546"/>
            <a:ext cx="46690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72104" y="26725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ndara" pitchFamily="34" charset="0"/>
              </a:rPr>
              <a:t>Direct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12895" y="325065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ndara" pitchFamily="34" charset="0"/>
              </a:rPr>
              <a:t>Inverse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9554" y="304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ndara" pitchFamily="34" charset="0"/>
              </a:rPr>
              <a:t>Instead…</a:t>
            </a:r>
            <a:endParaRPr lang="en-US" sz="4000" dirty="0">
              <a:latin typeface="Candara" pitchFamily="34" charset="0"/>
            </a:endParaRPr>
          </a:p>
        </p:txBody>
      </p:sp>
      <p:sp>
        <p:nvSpPr>
          <p:cNvPr id="17" name="AutoShape 2" descr="data:image/jpeg;base64,/9j/4AAQSkZJRgABAQAAAQABAAD/2wCEAAkGBhQSERUUEhQWFBUWGR8WGRcYFx0YHRcYGBgeGhocGhwaGyYfHCAjGxceIS8gIycpLC0sHCAyNTAqNSYrLCoBCQoKDgwOGg8PGiwkHyUsLC0tLDIsNC8tLC8sLCwvLCksMCkpNCwsLCk0KjAsLCwsLCkpLywsLCksLCwsLCwpLP/AABEIAM8A9AMBIgACEQEDEQH/xAAcAAACAwEBAQEAAAAAAAAAAAAABgQFBwMCAQj/xABTEAACAQIDBAQEEAsGBgIDAAABAgMEEQASIQUGEzEHIkFRMmFxcxQWIzM0NUJSVIGRlKGxwdIXYnKTorK0tcLT4xVjgpLR8CRDU2Ti8bPhCIOj/8QAGgEBAAIDAQAAAAAAAAAAAAAAAAMEAQIFBv/EADARAAICAQQAAwcEAgMBAAAAAAABAgMRBBIhMQVBURNhcYGRofAUscHhItEyUoIV/9oADAMBAAIRAxEAPwBz3Q3WoG2dBNPSUrMygs7wRsSWYi7Erckk8ziwi2FsdrWpqHUooHoeMG8ovGLFL9YajxY57tSxrsemMpKoBGSQQLerC1ydLXtfxXxGra6iMvok8VmHDmBDIqkl1SM3dglwF7WFkmOvXFgJ77ubJEvBNHSCSwIBpU1vYaHh2PhDtxFOz9i5WYUtIVUAllpAwGa1hdYiCdRcDUX1tjrAkdVKcpq421kjc8MABSDIseYMw60ouJBobBSAMQqVacAuY6oDKEa4gHDihdVzSNGbuM8RAzF3sHygAm4FlJu5skPGhoqXPILqvoVSbHtYCPqC+l2sL6c8cxsfY1r+hqG3mI+9x7zvif8AyHuwbz1kBqAJeOGhQyAxrFcnQjhlhxma/ZF1Tya9yMQ6WWgLCJDIVWKUK7OhCxyJ1yhdjIdISdAbEm9tLAS22RsYLm9DURF2Xq08bHMjBGWyoTmDMBltfXHSt2BsiFQ0lJRhWGYEUyNdbqLjLGdLuuvjGItHsqjq3YIJlcxhnJC9USdcZ1YFc5EjJqpNlI9yDj3V7Wpb08RWYBo0RACvgM0TLfM2ZjolwuY2vpzIA6xbD2Q0gjWjpC5v1RSLpa/hep9UXUi7WuVI5gjHba242zxBKRQ0oIjYginjBBCmxHVxbVmw0lnjmYteLwQAg1191k4ltdVDBT2g467a9jTebf8AUOAMbq6KAUa1BggmqRVRKiyoG4ymiiDRuSCcgVmfXQFQedsR9k0cdNIXkpKesRzeWM08QZT2tT9UBQP+kdDbmDcmFTC1VdwyrkjWIktldzTQ8TLc5QwUICBYkHttpdYgnNp4R5jxTxK7T6hQr4S++f4/kv8AbWxNm1OznqKGmpWaEibKsCK3qLcR4pFyhhmRSpVhrftw0U+52zZIxIlFSFWQOp9DxahhcHwe62MtqX4TcaNnim0RWi8OQk2WMr4MoJ0ysCPJzw27p1O06ajigeClcRrkXPO6vkHgq2SJ0BA00JGgxt7aOOeDteH6r9bXujFrHfp8mNvpD2d8ApPm8f3cHpD2d8ApPm8f3ccdkb4Z5VgqYWppnvkBYSRy2FyI5F5sBrlYK1tbGxwx4kTTWUXmmuGUXpD2d8ApPm8f3cHpD2d8ApPm8f3cXuDGTBRekPZ3wCk+bx/dwekPZ3wCk+bx/dxe4MAZnubu5SzVE6TU8MiRKyxq8SMIx/aNeLIGBCiyqLDuHdhv9IezvgFJ83j+7ii3A9l1fkb95bQw9YAovSHs74BSfN4/u4PSHs74BSfN4/u4vcGAKL0h7O+AUnzeP7uD0h7O+AUnzeP7uL3BgCi9IezvgFJ83j+7g9IezvgFJ83j+7i9wYAovSHs74BSfN4/u4PSHs74BSfN4/u4vcGAMB6S6KOmr2jp0SFMitkiURrcjU2Wwvpzx9x26X/bJvNp9WDAGjbtzhNjU7FQ9lQgM2Vc3FGRmaxyhWsxNjYA6HFfTVdM8iq1FEczonFVs6M7SGIi5W5XhxZlJGUlSNDlLWm6rONjQmIBnEWYKRcPZiSlh74ArfW172NrHnFtSqSW0iHIvDBCQSMLHhs2XLEQwXMy3z3GW+XTAAa9aOafJTJbMoLRszSNmR5NQV0sEJIBtrfvxypNpQyxTStToBSq0iASEglGZjm//YlxmBAOo1GJFVtmdkUxpIrdckGlku75rRRnMoCKVPWkPK3NcddhVNW85WeBEjZXOYR2zZXEYDm/NrNINPBYDmDgCrrd44y3Emp8xAWzcVmQPnfTLqEbhoWD216ykjQGPUbap1Us9Kt5I2dlSQ5HcyO2Rl8E5hxpCSOSvcYm0W2KpRlaJmzEgMlM4S+eIAAGNWVQGkJ4gt3M1jjls/bNdwlJpgSSwtwWSxZEEehVCoWV2DXB6tyC1rkCz2c0Ua1EyUqQtDmQkHw3GrAELohsltO09UW14bs1VOhkYU4p+FFxGYsW9SYnKysealIge8FSttMTNj7UqpM+eDmEK8QGEHq2lJNmN84uFIGh7bYYwg7hgCDsHa3omBZcuUm4Zb3ykG1r2Hl+PHTbXsebzb/qHEsDETbXsebzb/qHACbuPseKqoZop0EiNIlwewikp7EEaqw7CLEYpNubl1VHdow9XT94F54x+Mo9dH4y9bvU88NHRh7Gl84n7JT4ccauKl2VtRpatTHbYs/wYLQ7ZjE7zqRJ6GpZp1Xt4oKp1l5ggMRrYjMcNO72/KPFSrVER1NREZhGqtYoC1m7bZlQsAT9mGne3dATWnp0jFUl7FlAEyEFXhlNrlWU2ub5TY990nZ+8dquYVpp4EVcsUUqrFLCtrMGZ7BlIFvUywbQiw0xTuqwui34fVHTVKmL6/l5LzfL2KCvrgmgMXfxeOgS3j1I8hONCwibGhNfUxShSKSnPERmUr6InsVVkDC5jjDEhvdMRa4W+HvE2ng4w5Jb5KU+BX303weiKCOHjExyTNqRkjhyZnYjkAHJ8ZAA1OlTUdIzkskaRiRYHlIct65nj4UOlrvklUNbk7Adhxd7210iGNI+KocPmkig4z3XLliUMrImcsTnkGUBDyvcLh2lXSpkHEjlViCwpeqHzRwjK0keVkaXiTllvZVGoxYICdWb61ERZLU0kiHhGNXYSPI2UKY4zchA0iDrEFuswsLXZt3dqmpp1nK5BISyDt4eY8MnxlQGNtNcU9HBUGpAzsyZ9XaNQzxwKVJYiJRmeaS2lupHdfCJw0qoAsNANMAI24Hsur8jfvLaGHrCJuB7Lq/I37y2hh7wAYMGDABgwYMAGDBgwAYMGDAGEdL/ALZN5tPqwYOl/wBsm82n1YMAat0fe1tN5v7Thgthf6Pva2m839px56Rato9mVLISrFMmYaFRIwRiD2EKxN/FgDxP0gUoZljE1RlOVjBA8qgjmM6rkJHcCcfabf8ApGdUkMtOzHKonhkhDE8gHdclz3ZseKelWNVjRQqIMqqNAANABhWq9+aJ6eqaZXMMMnoeUNHfOSbaC+o8tiPkxRWqlJ8R4Lj08UuWaJteu4MTMBdrWRffyHRFA7SWsMSogcozWvbW3K/bbxYWuj2XjbOpJZOuyoQjsLtlDFFa51uyKtz24mb817w7PqpIjldYmKsPc6WzD8kG/wAWLxTOO0N+II5GijWWplQ2dII8+Q9zuSI1P4pa/ixGPSFGmtRTVVOnbI8aui+NjC7lR4yAPHhZpN76CmpphGWEVG4hcBDfOWK3/GLMDdjzNyeeGmCdZEV11VlDA94YXH0HFCWplF/8eC5HTxa75GWGZXUMhDKwBDA3BBFwQRoQR24jba9jzebf9Q4X+j3qpVQj1uCqdIx71GjjlyjxK0rADsFh2YYNtex5vNv+ocXk8rJUaw8C10YexpfOJ+yU+HHCd0YexpfOJ+yU+HHGTAY5y06tbMqtblcA28l8VG+e15KakeSEAykpFHfUcSaRY1JHbYve3bbGewLs2SAzzOtRaThPNNNmLSc7XZggOt8q9W3LTEVlih5EkK95rmPuM7Ow2gTiUEksLqMyxM7vFJYXyPFITlvyuuVhe/ZbDvsXaYqaeGdQQs0ayAHmA6hrHyXthXbGxcCytw7JuFfae81PTVrGeqjjXgqvCLhmz52IbIAWTqnUnwrr73EzfbaUkFDNJEbSdVEbnlaWRYw1u3KXzfFhJ2BvHRxU0jxvGixymJmZyDJL3vIygs7anNqPHYaYts2LhZM117+3ge9k720lS2WCoikf3gYZvLlNmt47Yt8Jm0NlRVKATR37QTo6HsKsNUYd6nFluPtJ5aZllYvJBLJTs55vwmsrnxlCpPjvjFNysM21OsptwPZdX5G/eW0MPWEXcD2XV+Rv3ltDDx7r4vtxOQn0nlj7jmp0X/fZiFt/bS0tPJMwLZLAKvN3YhUQeNmYD48AWOPl8Z5WUkk4zbRqCA3KmicxQr+KSpDzEdpY2/FGOcm68dMpn2enAnQZ1CMwSa2vDkW9mVhpe1wSCDpit+phnBY/Tyxk0jHl3AFyQAOZPZiok3piFAK3XhGISgDwjnAKqB74lgtu84U6ihM9pNpEys3WWlUM8MXiyKDxWFxeRwRfkFGJLLVWuSOFbm+B6pNrwykrFNHIRzCOrEeUA4l4RK3dandRljWF11SWJRG8TdjKygHTu5HkRbDBudtl6mlVpbCZGaGUDlxYmKMQOwNbMB3MMa1XKzo2sqdfZkfS/wC2TebT6sGDpf8AbJvNp9WDE5Cat0fe1tN5v7Tjpv0I/wCzasTNljMDgta9rqbEDtOa1h32xz6Pva2m839pxTdNRY7ImRecjxJ8sqm30YBvBXbB38pZoUMs0cMuVeIkrCMhrDNbPbMCeRF9MLVPvDPLO1KKumqmqWMcQSO6RMxuHkkyhWyIpIUXLEDy4paYrJGjWBBUEXF+Y8eOdXWmCWlmUX4NQkhA94gZn/QDYf8Az4wzLJza/HJW2RqcMPOM5P0FsfZiU8EUEfgRIsa352UWufGbXx2raRZY3jkGZHUow71YWI+MHHSNgQCDcHUHvGPWB0jL6OtipmfZ9W0STLbK8irlqYzpG7XsDJZbMpN7qSLjFhtTe+lpoy0kyMwUkJGQzPYe5RST8Z0HacVm+0CttSUMoYGmhuCAQfVJ+w4qH2fGscgSNEDKwOVQt7g87DHNtrjvwdaiEpVqWR66LKoS0Jk5SvPK0w00lLk2BB1ATIAe0AYZNtex5vNv+ocIHQhOTTzqffQyfHJSx3+lcP8Atr2PN5t/1Djox6OXNYkxa6MPY0vnE/ZKfDlhN6MPY8vnE/ZKfDljJqL+/VC8tE/CUtJG0c6KObNBKsuUeNghA8ZGMw21SSPGPQWzqWqoWZahcrZGd8vWOUOOsNVtY91uzGs71bWFLR1E5/5cbMPG1uqPjaw+PGB7tcSGCNoZZIWZQWyHqsSL3ZGBQnx2v48auiVrzHtEVutr0qXtM4foaxtraZjo3kVTnKARpaxMslljS3eXZRiy9KMkcFOKaoaGamhSEE3eKVUUDLLFcAgkXzLZhfn2YydNrVDVuz+NUSS3rIgFIRV8KxOVFAJF+Z5Y38Y0qodOVLslWrhqoqcOhF3h26XpJqbaEL0jOhUTqGmp8/uHEiLdLMA1pFXl24Q6qsqK6HNS0tDUwAh5YPBdagC0h6rKDc3Kt7pT243bGH/2XG89TJYq/oqoAkRmje3oh9MyEG176HGt2Ekyzp4OcnFDxPtxYaQVFQOF1FZkPMOyg8McrtmOUDvxd7l7IenpFEvr0jNPL4pJmLsvjy3C3/FxkO292kliYmSUuqsVd5Xlt1SCLSMRYg2018eNX6P94fRdFGzKUkRVSRW5huGrA37Q6Mrg9zeI4j00IrLRJq1KLSkVO4Hsur8jfvLaGHj3XxfbhD3IZhUVpQAsFawJsCf7S2jYE9nlw0LtiGRVzSKnFXKF4iq2Y81Fm8IXtpqDi1kqKLfRYpyX/fZim3x2W9RRypFbiqyyxg8jJC6yop/KKZfjx42XtpIokSoqI2dbgPmHXQBirH8YotzbtDYG3phjjkdnfJnYK7IQpKqxKox0b1pgO8+UYxuXmSewnnhZ+XYhLt2eWCpCt6EpliXhVjvduISOIsgJuHzFlIABU6am2GPd/aWaBTIZDw0XNNLGYRJYdZwHsQNLkkDnip6UxHSxpU0rPFPPIpbh2KyIBmeSSNgUJVbdewNytycJ1bNNOMtRUSzL7xiqobe+WNVDf4r4gWilZxHGCDUeKV6XHtM5fkOm7tq/YLRUrh5IXYIOXWhqONEuvIMgSx5a+I4p63bsk1JVmST0HSKqLFUKS0wYEB45EzZg9xlI6pBPMg3xTbA2u9FXpJE+UShVaHsqDxo0ygf9QLKWVh7wg6E4cel+hWmjjrITwZHmSKcqARNGyt4aMCjlcoILAmwOuJr6eceaGk1KtgprpnzczfJaqMrw6hViQerzJlWUKLM2YdUHTMRftPccWHRlvLTyvVxrIBJJUvMkZ6rNEUQK6g2zK2Qtccr64VaqllmAWpqJJkH/AC8qRobe+WMDP5GJHix12dsqObaEUbgjjQyKHXqvHJCVkikjYeCy3ex7mINwbYqUbVPjzOnfTP2eZeRWdL/tk3m0+rBis3zmmlq3E4HGhAhkI0DsgFpFHYHRle3Zmt2YMXjmm09H3tbTeb+04rulmO+zWb3ksD/EJ0B+vFj0fe1tN5v7TibvRsT0ZSTU98plQqGtfK3NWt22YA/FjKeDWS3JowEUskRPCsyE34bHLlJ1ORrGwJ1ykYsNna1FJnWwNRErKbHR24ZBtoQQ+J+0N166GeOBoEkeXMUMcy5W4YBb1wKVNjex8fdiZupudVVM6uyxwpTVK8QM+aTPA6uVCqMuunWzciDri5OyG14Z5qjR6lXRlOPTWX+P+zQNzKkxB6CU3lpbBCectMdIZB32A4bdzIe8YZ8eOCuYNYZgLZrC9ibkX52uAbeLHvFI9OZfvgb7Vl8VNCP/AOk5xU7QmyRSMfcozfIpOGPpF3ddGathlGd+DAYXTMrkycOPKysGU3lN/CHixRbV3UrTJHSSehf+JWQZg8pAWNQWuMinUN2HFSyqUp5R1KNTCFW19lx0KUpWCoJ9/FH8cdLFf6WOHzbXsebzb/qHEDc/dz0FT8IuJHLvI7hcoZna+i3NgBZRqdBiftr2PN5t/wBQ4tJYRzZPLbFrov8AY8vnE/ZKfDjhO6L/AGPL5xP2Snw5HGTUzvpF2lx0niTWGjjaeduwzKhNPB4znyyMOwKg91jNOJwkRAjuQoUBVv4IA1JIA+M42/ebdVJ6KamiK04lOcsFFs3EEjFgCL5iOsb31OMfOzKsQJUeh88UjKkbpIo4heThxlUfK9nJBGnIgm2uLFMlHOWcjxOiy7bsjlLOTju1s95dpUTSABuOpVAbhFjVpWJPax4YueXZj9CgYzDcTcyqSuWoqYeEkUbhAZEcmSTKt7ISAAgbt91jUMR2tOXBb0Ncq6UprD9PQ4VlUsUbyObKil2Pcqi5PyDGM7EDcBGbwpLyt+VKxkPyF7Y0fpHjLbMqRxFjGTrFgTmXMM0fV1u46gtc9bljPq0VVPFxamimjQAFmRo5FW9tDZwwsTbVcU74ykkkdrRThCTcnggbw7TaON1SKR2ZCAQAFBfqLdiedyOqLnGqblbtNRwkSsrzSZS5UWUcONYkRAdbKkYFzqTc6XsE3YO789RVQ8WmmhhifjOZQq52j1jQAMSeuQxuLWTx41PG1MdseTXV2Kc+HlGeboSoJ63isEVgUuWy6vtPaCAA95LADxkYuG3IV+GrTPaIWXKsaXW69VrJZheNSbjW2EnZg4m1IYT4DTSTMO/0PWbSdB+cZW/w4ZTvPRUVdOnohkUn1SPgyuiTEB7o6qVUkNdl7yDpyxvJJ9kNdzrTalj8+xKn3YpDLHTzGV2ljZo7kAKkWhUFVBuPRNxe5056Ys6fYtI8fFVA6N6oNWYcr3CXsCcxuANST24VNt790XFpahaqBuBUZSAxDeh54+E5Ktr1XKubdiXxYSb50axLBQyiqmLkpFE+mrFznexCRrfU9wAFzjG2K5wbe3sksOT/AD8RQb4QM1DNUyoYjPwqOkgYWaKAyqxLDseQIWI5qqIDqDhVYXv4/iw67xbsVdfEBUVgRg2dFigUJG4BAysx4h0JFywvflhT2bu1K88dK1VknGczh4lZUijTMJkYMuZHLKBcAg5gfB1n02pr5RxPFPDr73GUccEro32UF2nmiQO8VNK4zudXZkRAXbMVv1tbG2umGbfzZc7UU01c8ZcrwaeCK5jjkqCIs5ZrNJJlci9lCjNYak49bjUVHDMyRbQ488xW+VAl0iDEINDpcsxINz34Y9/N2XrKYcJ2WaEmaIdUq0oRgocMDcHMRfS179mNZzU23E6FGnnp4RhdnPn36+8RsS904OJtWH+5glkP+MpGvy9f5Diqj2TUyJScGqhdqs9VfQzK0aL6873mIHD8Ei2rkL26aPuructEZH4sk0soUO75RombKqqgAUXcm2vPnipXTKMss62o1UJw2xMp6XdNpPbtRP1bfZgwdL/tk3m0+rBi0cw1bo+9rabzf2nDDhe6Pva2m839pww4AWdu9baWzkHNOPM3iQQ8LXyvMuPu75y7Q2ig5FoJfjeDIf8A4Ri2h2Mi1MlTdmkdFj1tZEQk5U00uzFjzubdwwUmyFjnmnBYtMEDA2sBECFtpf3Rve+AJ+DBgwAtb3defZ8Pv6oSHyQQyS/rqmDeTq1uzZDy4skJ8slO5X6YwMXk+zY3kjlZbvFmyG56ucWbS9tQO3HzaGy45ggkF+HIsq6kWdDdTofo5EEjAErEPbXsebzb/qHEy2Ie2vY83m3/AFDgBa6L/Y8vnE/ZKfDlhN6L/Y8vnE/ZKfDlgBY35nLpFRRkh6x+ESOawKM1Q35sZB43XHjfSIQw0soUCGlqYpHAGiQgNEWsOxOIHPcEPdi7OxkNUKkljIsRhUE9VVL52IFvCYhQTfkoxMkiDAhgCCLEEXBB0IIPPAH1GBFxj1ip2BsH0IGjSR2huOFG2vBHaiN4RTuBvlGgNrAW2AFrfoepU5PgCspi/k4yhb+LiFDi42xsxainlgfwZUaM+IOpW48YvfBtnZKVMEkEl8kilSRoRfkVPYwNiD2EDEtFsALk27TzPjNsAU26O1Wmpl4uk8RMM6900fVf4m0cd6sp7cXWKs7BAqhUxuY2YZZlABWZQDkLA8mQnRxra6m4ta0wBmW7uwkqqmoDM8bxkyRyxmzxuNo7RW6kgg3ViCpBBBNxhV2azESM7FpGmlLsbAlhKy6hQADZRoABi5h2Ms7VpNsyI+QO8ojLNtKvA4iRMDJy0Ug6nQanC61DPQslIIFncLnK07szDPr1laJcpN75ewEcsQ29HM8U0Wo1dKhRFyec8eiX9llLGGUqwuCLEHtB5jE7o3ogk1VmYu6CNELc1hILAX7etcE9uQYp6ipqI0MklDUqgNi2VCFI0IJD6WOmtsTtkpWRSx1iUNSYXQrJl4TM6EZoyIxJm0Y3vpoT34ryjJxaRz/BNHq9LqU7a2ovKz6M0ZjYXwq7yV8UFRSVbJxY3z00tlDgwyIZLkduR4s1udsw54Xo66tq3qeLS1FVs+YFAgWJZYXFrCwkvcHtbXwTbsPna9dUNElMlHUUkUZQ8SSNpJCYSpTwRYaoLvdjpyxFCt1tSZ7nbK5uEVz+xqFDOJMvBgEV0zRzhYpIypt4JjkvqPICMXUtSI4y8rBQilnY9UAKLs3PQaE88ZbujJIbxxSUshYu3AaWWEEvq54PBUHv0BA5jDYKCjiZ4ppCqSgK1PMzcFmBBvGZRY8rWVrHuxehNPlEOo00oPa+/cs/vz9VgodhpJSyybUeH/h6slmRVJkpIi2ZJMtzdZPXJVUXUsDrY40alq0kRXjZXRhmVlIYMDyII0Ix0UgjTHCi2fHCpWJFjUsWIVQozMbsbDtJ1xKc8xDpf9sm82n1YMHS/wC2TebT6sGAGjdvb20I6WJKel40KiySFLZ1ubG3G0xZemfa3wD9H+vi86Pva2m839pww4AQvTPtb4B+j/Xwemfa3wD9H+vh9wYAQvTPtb4B+j/Xwemfa3wD9H+vh9wYAQvTPtb4B+j/AF8Hpn2t8A/R/r4fcGAEL0z7W+Afo/18R9obybUMUgeiyqUYMct7Aqbn1/sGNFxD217Hm82/6hwBnG721auASJRQeiYs0ZMhTL1vQ0ItrKPchTy7fFi29M+1vgH6P9fEzow9jS+cT9kp8NG0tpRwRmWVsiLbMxuQLkKL2HK5GvZgBL9M+1vgH6P9fB6Z9rfAP0f6+GY710+cpnN10JytlHXMfhZbeED28teWuOUe+dM2Uq7MrC4cRuUAyCS7NlstkYMbkW7eRwAvemfa3wD9H+vg9M+1vgH6P9fDIu99NyLsjEOwV43RiI1Dt1WUHwWDAcyL2vlNu1JvFDJMYULGQDMRkYZR2ZiRYX5i/MEd+AFX0z7W+Afo/wBfB6Z9rfAP0f6+GU71wWJu/hZRaKQliGC9UBbsMxAuNDjmm+lMyuyM7rGodykUjBQwBF8q87MDbna/ccAL3pn2t8A/R/r4PTPtb4B+j/Xw9Qy5lDAEXF7EEEX7wdQfEce8AYod9zs11kOUyVCyZ0aJ/U2jrqpnAtJ2PMy8z4F+3HiXpxYq+RY0Zh4Yhe4NrA+HqR48K/Sb67D5av8AeNRhNwMp4Nao+m3hRrGkcYVRYepyH4yeJqTzJ7STjt+HlveR/mpPv4x/BgG8vLNcm6cc6lXiiZToQYnII8YL450PTYYlyqAVvoGWRso7gTJe3lJt5LDGT4MBl4wbB+HlveR/m5P5mPMnTqWBDRxEHmDE5B8oz4yHBgYNWoumZIb8KGKMHmFikC/EoksPiGJf4e295H+bk+/jHsGBltt5Zou1NrwbTlNRJPwn0QqIGI6o0IPE7iMfMKmwPAf8v+BcGBg/R3R97W03m/tOGHC90fe1tN5v7ThhwB4mmVFLMQqqCxJNgABcknuAwuv0gU6evCSAGxUyqEzIySOri7XAIhfRgGuAMuowwVdKssbxuMyOpRh3qwsRp4jimO5NKQQys5IIZnkd2bNlvmZmJOkar4luBYE3AkVe9EERhEpMZmVnUMLZVjj4jl/e5V5+PEfYW+kFWwWFZM1szBkylFKqyM9z1Q6uCvaddOqbRRs6k2izNLG3EjIBRiylAplVDbQWOZ20uCQOeUWvdn7KjgzcNcuYgnUnwUWNefYFQC3+pwBTR7+07M6xrJIykKoRQ3FYki0fW/FJu2UZQWBy64+xb9QlkHDmAawZiqhYWZmULIc+hvG18uYAWN7G+PUe4VIo6qyKbg51mkVwACoQOHzBArEZQba9+uOkW5VKrMwQgsAts7ZUAQR2jW+VLooUlQCRcXsTgCVsXb6VN8iOoCoxzACxkXOF0J6wQqxHZnXx277a9jzebf8AUOO1NSLGCF90xY9tyxv/APQ7gAOQxx217Hm82/6hwAtdGHseXzifslPhl2plyLnBYGSOwBt1uKuU+QNYkdoBwtdGHseXzifslPi93lZRTtnSNxdb8UXRbuBncdyeF2cuY5gBQrTs6FpYzFIVDcEorBlOhlIC5rhVtJcaACN9LDVm2VsenliEqRkLNxJLFjr6ItnOht1gARY6X0xQjbscZOSliPDVMrJEyhr9apyExjRYpLgcyc4PeeuwttiapEPAijQXyiyhsqluHYFwR6nDEbKjAcrjLgCVt7ZdPBExkjknLZma8nWPDUS5izMLECFQLcrW7Ti5h2WrypUSKwkUdVC2YRkgqbW7SCQezxYTdu7zzqhaRYJVeaWGMCmZ8sKXjkkfNOBlLlYiSUUBgxNjlxGn39ume1I0mYq+oyq/EVFBZ5EU3SnmlszLpHENDqQLvaeyqXOlN6E4is4RjmVQxYGcl9bvpCTrr8uLs7qwkktna8fCGZycqWUFQeeuQE3J1v3nFNsvaU000fUhuWVmYKpPqcREzjLK/upI4BZmtaTUgjDjgAwYMGAPzT0m+uw+Wr/eNRhNw5dJvrsPlq/3jUYTcAGDBgwAYMGDABgwYMAGDBgwBc7A8B/y/wCBcGDYHgP+X/AuDAH6O6Pva2m839pww4Xuj72tpvN/acMOADBgwYApIqaSCeWaR42ik5sxMbRKg6i6kqy3Le9N2J15D4N+tn5svo2lzcrcePn/AJsJ2z0i2gzVFUOO2d+HC3XSCNHZEHD8HOwTMWYXJNhoMXdHwZYyERSmqlSgA05ixFvERipPUqLwkWYadyWcjirXFxyxzqqtIlLyOqIObMwUDyk6DCtuOeFLVUg9biKSxDnkjnDdQfirJG9h2BgOQxS7OVK9vRdTaW5LQQt1lghzFUYJyLvlLFyCdbCwGJZXKMNxHGpyltGT8I+zr29Fxd2a5y/57ZbeO+LXakyvSyshDK0TEMDcEFDYgjQjFLBOrr1dV5WsR8ViB9WKnZ//AA8tXSppDJSvUxp2RuCUlCjsVi6NlGgJbvxHVqN8trWDeyjYs5J3Rf7Gl84n7JT4ccJ3Rf7Hl84n7JT4ccWiuFsV+06xo3g1sjycN7/jI2TXsvIFXysMWGOVTTLIjI6hlYWIPIjAHs2GvK2KWXfPZ6nK1ZSgjsM8eh8mbTFLvfTiappqJixg4Uk8ilieLwmjSNHJN2W8hYgnrEC98fK6SnpIC7pHHElr2RVAubDTQczbFay9Qltxknrpc1uyN9FWxSrnhdJFPJkYMD8akjHdmtqcZXLtanpq2kenKRTVDRq8aFbTwzNkBYJoWUsHV+4MLkHFnvntNJq+OjnYLThEdkLBRPLKziNHuQXVRETkF8zMLiy4kjbmG7Bo68S2jHPv9s9GKtW04I5jiqbeWx0xbbP2pFOmeCVJU5Zo2Dj5VJGFTZtXEWkhiCLwrAqhSy35AhD1T4iB8eIG1oFpJY6yEBHEsccwUWE0UsgiIcDRmUuGVjqCLcicQw1O6W1omlp8RymZZ0m+uw+Wr/eNRhWpYQwYdulvt+jDT0m+uw+Wr/eNRhPVyOX+7YszTawjTT2QrsUprK54+KwSHpwBm15ns0AB78dTTqPHlJb/AAkHKPoxGeouNVHlue03x8aRiL9mi/JyxBtm+2dNX6aDe2GeF5fvn349USAq3Ayjwc3bfvtjzAisb2tYjTmCD5ccFJJvfXsx6LNe3bfla2uM7H1k0Woi2pShxn/qufT4Y7x5nueILoe42/zafRjzU2NioAXyW+I9/lx6jiZlI952fZj6sbyDste3YNe/TGE9vLfRtKDsTjXB4kltSXPHfPu58vQi4Md56bKPCB7LDHDE8ZKSyjl21Tqltmufz0LnYHgP+X/AuDBsDwH/AC/4FwY2Ij9HdH3tbTeb+04YcL3R97W03m/tOGHABgwYMAZFNshKfamYzsEDzSU6IyiOdpCTNCSSFEqSlhlOpXJyynEbceskgl9Dps2elpWZ3aWUsSrkaXuAFXqgdvZrzwu7WheojpZJVIiEs6BHXw5ZGlmnex7FLRxg96viPPQQqpLqSo1IJdh/luR9GNf0jtTaZVu8UhpZqtxbffH7fY1bcTa8VRX17RSK4VYIxY3uEEpJHeMzkXGnVwvxbvPSbSSN53ihHEMEY0SpVyxyM1wOJFmy2NyVVCttcUm4u2Vp9qU5WxjqYzAzLyHWThHTTwyE/wAeL/piYTVVDCQGRG4kgPL1W6R/H6nIf8OMW0qMdnoWdLqHfizGMvr5kjcah9Do8K09THFmaQSVDxksWIuMqsSosL6jXUnU4+7M21DVV1YY3DCCieNSNQ5Zs0pVuRClY107ThebYqMMrtNIvvHnldP8rPYjxHEKoqkoauGZECidZKSQKLDLIgyGw0uGVfiFu7FOnHtM+Z1L6ZRq+BpXRf7Hl84n7JT4ccJ3Rh7Hl84n7JT4ccXzmBgwYMAJe/dZHBVUMzuqZmkpiGIF1lVWB17BJEgPdnxD3woppqfhwwwThyM6zlgmQa36ut8wFsKHSLtYVW1XiZQY6SPhi4uC8ljIfiGVfiOKL+z0y5evk95xHyeTJmy28Vsay0UrWpplOzxivTSdM4t/D3jdu7s30dW05eCnElGwaWWBi6IkangQhjpmLnMVF8qpqRe2LnpF2HTispqydVdIxkkuxBiCuGimIBuUV2Kte4HEUnliF0NZVnro1AUAQMABYWKyDQDyYgdKwaepqokuBHQrI57o0aWZh/jlSBfIG7sHVtTgW6r/AGsY2+vJY7uUkyVc0hoY4UnJd5lqRKXIvlOWwsGuToOZxL3gro5Kqjos6h5p0kZSdRHAeNr+U0YUd9z3YT6rZzRQsaZpkIGYRJPIiG2pUKrgLcXAtbUjFUnBSrpJ4ALKY5i2pZs9TCl2YnMTlzjU9+KMIpzUmdWyEowaIfSb67D5av8AeM+E3Dl0mj1WHy1f7xqMJuOgcsMSn0iXxsTiLiSKwZQuUG3fiKxPjC8y9pJQirFOWMxwvqvT4HilHXBPZqfixKnHWWQctL+Lsxyp6kgNaw00sO2/jx7gkzqysdeY+L/1iGzdu3fL5M6ek9mqlSnmTzJcYxKPXOfc/LzJIsrfln6Lf64izSFBGBzGp+P/AGcc5qu4S3ueflx5lqAz5iLju8WNYVPuX55Il1OvrcXGqWHlYfoniUvo19z1MA651FiNGHl7RiNiUalQpVQQDzvr8mIuLFecYfyOPrXCUlKLTbX+WOs/3x88lzsDwH/L/gXBg2B4D/l/wLgxKUT9HdH3tbTeb+04YcL3R97W03m/tOGHABgwY4VtfHCueWRI0HNnYKB8bEDAGc9L8nqtEvnn+RUX+PCThz39UbQlp5NnywVbRLIrxR1EZezmMhlBaxtkN9RzGEeN5SiOKaoKyMI0bh6O5YqFVs1ibgjnbTF2icVHDZ5vxTTXWXboRbWCz3F3chm2pHdSAkbTkKxUF0liyZgNCM1iR2lRfli/3np2aFKqVWR6mvjKqwIZIIo5VhUg6glQ0hHYZDi06Nd1KiGaWoqY+FmjWKNCyswGYs5bKSBfq6XPLF/vvu3JWRRCF0V4pRKBIDleyOmUldV9cvex5csVLnubwdzw+Mqq4Kztd/URMUlMRWVkIMZ4MaTzqzXBd4ojYhTrlDMup5nxc5gmqhStVGkvCoYl1nQgiNihIDWYgldNNRbDPsTdWpjaoqapY47UskUcaycRhm6zsxyhR4Ciwv24o1VyUstHd1OohKvEWWvRh7Hl84n7JT4ccJ3Rf7Hl84n7JT4ccXDlBgx9x8JwBhG/9CKPa0zO3qdSglU20Q5irhj2dYEg8usBiHh26SqL0TNBLSlKho0kjkjjkQyZWKMpCFhmsUNwNdeWEKSpKq7NDUBYiVkJp5LRlbXDHLZSARzPbi7RNKOGzzPielsnduhFvPzLzo72r6H2sc+kU8KRFuwSl2MQP5WR1HjIHbjS+kGJRsyubKMxppFLWFyAjWBPOwLH5ThX6M9251qJp6iBoo2iREEmXMzLIXvkBJW2ls1jfDrvbsdqqinp0YK0sZQFr2BPfbW2KtjTk2juaOMo0QjJYeDNl5Yq6zZka24aKrTTwKSBYsTUJ/qT8uLBIKsyyxeg3keFlVzDJG6guocWLsh8FgeWlxiVuvseorZaWfgGOmSQT53dMz8MNkCohY+uWNyRyxzoVyUlwekt1FTreHzgQ+k4+rReWr/eVRhMw5dJnrsPlq/3jPhNxeOKGDBjsyrrY9n0ggH5eeMN4JIVuecNcHHH2+OjKutvi+r/AO8CAW1t4vkPP48a7uCRUvdjKOWDHchfFzP1afFfHKS19P8Aemv04ypZNZ1bFnKPODBgxsQlzsDwH/L/AIFwYNgeA/5f8C4MAbtsneJaLYcEzAMQgVEzZeJIzEIgOvM+I2AJ7MVc3STXHwaemTxtLJJ9ARPrwiVG0ovQ9PAIGaoLIyyyVPEyKkwkbhx3ZYlKjUXQ2todAbtmAFyQANbnQW8uIbJtdHC8Y1t+klGFfGVnr6FtL0h7QRSzNRhQCSeDLoALn/n4nbBoHq0jrK/LLM6hkQr6nAjC4EaEkBiLFmN2ubXsMIlR/wAZ1FuKf3b8uL3Knet9S3baw7cPm6+30FArzOENOoimLaBWjAF/IwKsLc8wxWunNxwXfAtTO6UlfLMlzjjhf7/bgsdq7vwzpZlCsNUkQBXiYeC6MNQQfl5HTFZRVAFLs2MqFNHWx0soHIOsUkaN5HLxuPyxi6O01ulrssi5ldesLaWOmtusNRoLi9ueFvbs8UM1RFUMUjrlj4bpYvFUwXyNkuCfBRgw0ulja4xrpZtPazv317knFcmqDEDb9fwKWeb/AKUTyf5ELfZiu2FvRxbiROGANJGkiAksbXyByyX52PIduLLa2zkqqeSFieHKhRihF8rCxsbEY6CafRSlCUXiSFjaOyTHu88AHWSht5WWHMflYHDHX1Ako5HHJoWYeRoyR9eJ00KspQi6sCpHeCLEfJirfZop9nmBWZlipzGGaxYhI8ovYAXsMZNSi6N51SkmZyFVXVmJNgAKOnJJPcBisXpZmdQ0VEMrC6l6gLdTyJVYmIuNbYTKjaMMdNMs6VMgcKEQSokBc0cADFC4eRgSDbKwvl0viRs9GEUYYWYIoI7iFFx8uIrJ7ejj+Lay3SQg4Jf5Z7/gZD0kV9/WaQDuzyn6cv2Y87MrZ9rBzWZBTRuUWGIsEndbZjKWN3VW6oXQEgkg2GFOtryxMMBBk5M3MQg+6b8buXmT4sNHRzMscUlJfWFy6g82ilOYNfts5ZT5B34r22T2Mz4Jq7NRbt1DXWUsff8A0Xc26VGy5TSwW8USqR5CoBU+MEHHLdbZ6iGu2dIWd2DyZ3N2miqVKhiTzZSpRvyVPusTv7YjKLIjCRGbLmj64vqD4N72K2sNfLiv2ptAU1RBXG5gVJIZmUXyxy5GR7DVlV4xe2oD37DiLT2SjPD6Z6e+CccryGjcysMuz6SRjdngjZj3sY1v9N8XOFHc3aYigpqVI5pEjiSM1AiKRllXXw7Nbq87e6Hjs23x0U8lGUXF4awLe4wzR1M3Pj1czA/ixvwF/RgGDo6FtnRKecZkiPiMc7of1cWuwtjrSwJAjFgl+s1rksxYk201LHHzY2xhT8UKxZZZnnsfcGUhmUW7M2Zv8Rxk1Pz10m+uw+Wr/eNRhNw5dJnrsPlq/wB4z4Uo4b6/6/6YA5YMSBAO4/T93AYB3H6fu4Aj4MS8vi+j/wAMAXxfR/4YAiY+2xJMfi+j/wAMeeAPH9P3cAcMAxI4A7j9P3ccXjt2/QftGALbYHgP+X/AuDBsDwH/AC/4FwYA2Cl3TWo2XTGGjp5Z3SxllVbILnrm4ux7BofHytivoP8A8fY7er1Da6lY1Nh5Cx/hGH5NwqRRZVmUdirVVCgeRVmAA8Qx99ItL/f/ADyp/nY0cE3ksrUzUduF8Wsv75+wkx9CZE63qpmp7G9pXWQaaAalSL9umnZjvtToRThMlNVTqHN3SSRmSTvLBba6DUg8hhv9ItL/AH/zup/nYPSLTf3/AM7qf52MezX4zVXuLUlGK/8AK5+PAny9FHDihVGqWslnjjq2CKwtogcjKp63YbaaYibO6JJkLPEyxE26tQkc5b8prH6u3D36Rab+/wDnlT/OwekWl/v/AJ5U/wA7GHUmSV6uyt5jj6L+UUO7XRwY3Y1qUsykaZY+TXvexQAaaaYuR0e0oJyCWNTrkSaREBPOyqwAx19ItL/3Hzyp/nY++kWl/wC4+eVP87GfZx9DEtZc5ZUmvh0TNmbvpAbpJMRa2V5nkX5HJx3217Hm82/6hxWekWl/7j55U/zsR6/cemETkce4RrXq6k65T2Ga2N0sdFeU3N5k8ilsDd+nqaKZ5aVap0ZAiZspP/C09hmzCwub68tcVNF0KTSMXknWlVv+VE7sFB7PCH6xw4TbTj63Dan1LWzRHQe4sBDpbQHwr89OWPL7SWwtJS3uCbQsALG5HrRuCBbsOvMY1cE3klje1Da0n8VnHuWePsLE/QzNCEWmrGMdxmF+GVBOrKLkNprYkYtn6IimZ6faFQkpXLmZrgi98pt2X/8AWLV9px2QB6YdTrngNq9+YHC5W+s6Y+f2jHl9cpw+Yk+oErlsLKPUgRqDqb2v24x7OJqrEmpKEU/Xasv48C3sroqlp6XKKioR+JmKQTjIw0s4BQEMLch3AjuxH/BpPLKGEkjEcvRoEyg+LMTzPaEB8mGZdqDS7UvYCeC3dz9a79PL3Aa9f7SW/h0pGlvUGvzBIvw+64Gnl8WHUmTR1c4y3JL6LH3KfZXR1Nx1NTFRmK/WEd10y20GTv10Km99baYaRuDTKbwST0wPhLDOyKxHaQb669hxD/tOH1K7QaX4mWIgE30NjCSRbs0589L45SbSjGbK9O13Yi8TXCluoB6lYWW9+fIc9b5VUUbT1103nOPd5fRsvaHdzhMCtXVML3KvKJAfEc6Ej4iMXecd4wijaS/9Sl58+A3K3Z6l2Hs1vpqO3rLtOPIAr02cX1MDWJNraCPS2v0eO+6SXRVnOU3mRj/SYfVYfLV/vGfC/BQIUDFtbcs6jW/cRf8A9Y31N3KPaDKtRHHNww5ugeIDOyW8EIToDzzcueuJH4H9lfBB+dl/mYyaH54lhCqSLaDTrKe0dgW/K/yYiiXxfV93H6R/A/sr4IPzsv8AMwfgf2V8EH52X+ZgD838Yd31fdx84o7vq+7j9I/gf2V8EH52X+Zg/A/sr4IPzsv8zAH5u4w7vq+7j4ZO4fQD9mP0l+B/ZXwQfnZf5mD8D+yvgg/Oy/zMAfmst/uwx8x+lfwP7K+CD87L/Mwfgf2V8EH52X+ZgDAtgeA/5f8AAuDH6HpujHZ0YslMoF7+HIdfjfxYMAf/2Q=="/>
          <p:cNvSpPr>
            <a:spLocks noChangeAspect="1" noChangeArrowheads="1"/>
          </p:cNvSpPr>
          <p:nvPr/>
        </p:nvSpPr>
        <p:spPr bwMode="auto">
          <a:xfrm>
            <a:off x="0" y="-944563"/>
            <a:ext cx="23241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4" descr="data:image/jpeg;base64,/9j/4AAQSkZJRgABAQAAAQABAAD/2wCEAAkGBhQSERUUEhQWFBUWGR8WGRcYFx0YHRcYGBgeGhocGhwaGyYfHCAjGxceIS8gIycpLC0sHCAyNTAqNSYrLCoBCQoKDgwOGg8PGiwkHyUsLC0tLDIsNC8tLC8sLCwvLCksMCkpNCwsLCk0KjAsLCwsLCkpLywsLCksLCwsLCwpLP/AABEIAM8A9AMBIgACEQEDEQH/xAAcAAACAwEBAQEAAAAAAAAAAAAABgQFBwMCAQj/xABTEAACAQIDBAQEEAsGBgIDAAABAgMEEQASIQUGEzEHIkFRMmFxcxQWIzM0NUJSVIGRlKGxwdIXYnKTorK0tcLT4xVjgpLR8CRDU2Ti8bPhCIOj/8QAGgEBAAIDAQAAAAAAAAAAAAAAAAMEAQIFBv/EADARAAICAQQAAwcEAgMBAAAAAAABAgMRBBIhMQVBURNhcYGRofAUscHhItEyUoIV/9oADAMBAAIRAxEAPwBz3Q3WoG2dBNPSUrMygs7wRsSWYi7Erckk8ziwi2FsdrWpqHUooHoeMG8ovGLFL9YajxY57tSxrsemMpKoBGSQQLerC1ydLXtfxXxGra6iMvok8VmHDmBDIqkl1SM3dglwF7WFkmOvXFgJ77ubJEvBNHSCSwIBpU1vYaHh2PhDtxFOz9i5WYUtIVUAllpAwGa1hdYiCdRcDUX1tjrAkdVKcpq421kjc8MABSDIseYMw60ouJBobBSAMQqVacAuY6oDKEa4gHDihdVzSNGbuM8RAzF3sHygAm4FlJu5skPGhoqXPILqvoVSbHtYCPqC+l2sL6c8cxsfY1r+hqG3mI+9x7zvif8AyHuwbz1kBqAJeOGhQyAxrFcnQjhlhxma/ZF1Tya9yMQ6WWgLCJDIVWKUK7OhCxyJ1yhdjIdISdAbEm9tLAS22RsYLm9DURF2Xq08bHMjBGWyoTmDMBltfXHSt2BsiFQ0lJRhWGYEUyNdbqLjLGdLuuvjGItHsqjq3YIJlcxhnJC9USdcZ1YFc5EjJqpNlI9yDj3V7Wpb08RWYBo0RACvgM0TLfM2ZjolwuY2vpzIA6xbD2Q0gjWjpC5v1RSLpa/hep9UXUi7WuVI5gjHba242zxBKRQ0oIjYginjBBCmxHVxbVmw0lnjmYteLwQAg1191k4ltdVDBT2g467a9jTebf8AUOAMbq6KAUa1BggmqRVRKiyoG4ymiiDRuSCcgVmfXQFQedsR9k0cdNIXkpKesRzeWM08QZT2tT9UBQP+kdDbmDcmFTC1VdwyrkjWIktldzTQ8TLc5QwUICBYkHttpdYgnNp4R5jxTxK7T6hQr4S++f4/kv8AbWxNm1OznqKGmpWaEibKsCK3qLcR4pFyhhmRSpVhrftw0U+52zZIxIlFSFWQOp9DxahhcHwe62MtqX4TcaNnim0RWi8OQk2WMr4MoJ0ysCPJzw27p1O06ajigeClcRrkXPO6vkHgq2SJ0BA00JGgxt7aOOeDteH6r9bXujFrHfp8mNvpD2d8ApPm8f3cHpD2d8ApPm8f3ccdkb4Z5VgqYWppnvkBYSRy2FyI5F5sBrlYK1tbGxwx4kTTWUXmmuGUXpD2d8ApPm8f3cHpD2d8ApPm8f3cXuDGTBRekPZ3wCk+bx/dwekPZ3wCk+bx/dxe4MAZnubu5SzVE6TU8MiRKyxq8SMIx/aNeLIGBCiyqLDuHdhv9IezvgFJ83j+7ii3A9l1fkb95bQw9YAovSHs74BSfN4/u4PSHs74BSfN4/u4vcGAKL0h7O+AUnzeP7uD0h7O+AUnzeP7uL3BgCi9IezvgFJ83j+7g9IezvgFJ83j+7i9wYAovSHs74BSfN4/u4PSHs74BSfN4/u4vcGAMB6S6KOmr2jp0SFMitkiURrcjU2Wwvpzx9x26X/bJvNp9WDAGjbtzhNjU7FQ9lQgM2Vc3FGRmaxyhWsxNjYA6HFfTVdM8iq1FEczonFVs6M7SGIi5W5XhxZlJGUlSNDlLWm6rONjQmIBnEWYKRcPZiSlh74ArfW172NrHnFtSqSW0iHIvDBCQSMLHhs2XLEQwXMy3z3GW+XTAAa9aOafJTJbMoLRszSNmR5NQV0sEJIBtrfvxypNpQyxTStToBSq0iASEglGZjm//YlxmBAOo1GJFVtmdkUxpIrdckGlku75rRRnMoCKVPWkPK3NcddhVNW85WeBEjZXOYR2zZXEYDm/NrNINPBYDmDgCrrd44y3Emp8xAWzcVmQPnfTLqEbhoWD216ykjQGPUbap1Us9Kt5I2dlSQ5HcyO2Rl8E5hxpCSOSvcYm0W2KpRlaJmzEgMlM4S+eIAAGNWVQGkJ4gt3M1jjls/bNdwlJpgSSwtwWSxZEEehVCoWV2DXB6tyC1rkCz2c0Ua1EyUqQtDmQkHw3GrAELohsltO09UW14bs1VOhkYU4p+FFxGYsW9SYnKysealIge8FSttMTNj7UqpM+eDmEK8QGEHq2lJNmN84uFIGh7bYYwg7hgCDsHa3omBZcuUm4Zb3ykG1r2Hl+PHTbXsebzb/qHEsDETbXsebzb/qHACbuPseKqoZop0EiNIlwewikp7EEaqw7CLEYpNubl1VHdow9XT94F54x+Mo9dH4y9bvU88NHRh7Gl84n7JT4ccauKl2VtRpatTHbYs/wYLQ7ZjE7zqRJ6GpZp1Xt4oKp1l5ggMRrYjMcNO72/KPFSrVER1NREZhGqtYoC1m7bZlQsAT9mGne3dATWnp0jFUl7FlAEyEFXhlNrlWU2ub5TY990nZ+8dquYVpp4EVcsUUqrFLCtrMGZ7BlIFvUywbQiw0xTuqwui34fVHTVKmL6/l5LzfL2KCvrgmgMXfxeOgS3j1I8hONCwibGhNfUxShSKSnPERmUr6InsVVkDC5jjDEhvdMRa4W+HvE2ng4w5Jb5KU+BX303weiKCOHjExyTNqRkjhyZnYjkAHJ8ZAA1OlTUdIzkskaRiRYHlIct65nj4UOlrvklUNbk7Adhxd7210iGNI+KocPmkig4z3XLliUMrImcsTnkGUBDyvcLh2lXSpkHEjlViCwpeqHzRwjK0keVkaXiTllvZVGoxYICdWb61ERZLU0kiHhGNXYSPI2UKY4zchA0iDrEFuswsLXZt3dqmpp1nK5BISyDt4eY8MnxlQGNtNcU9HBUGpAzsyZ9XaNQzxwKVJYiJRmeaS2lupHdfCJw0qoAsNANMAI24Hsur8jfvLaGHrCJuB7Lq/I37y2hh7wAYMGDABgwYMAGDBgwAYMGDAGEdL/ALZN5tPqwYOl/wBsm82n1YMAat0fe1tN5v7Thgthf6Pva2m839px56Rato9mVLISrFMmYaFRIwRiD2EKxN/FgDxP0gUoZljE1RlOVjBA8qgjmM6rkJHcCcfabf8ApGdUkMtOzHKonhkhDE8gHdclz3ZseKelWNVjRQqIMqqNAANABhWq9+aJ6eqaZXMMMnoeUNHfOSbaC+o8tiPkxRWqlJ8R4Lj08UuWaJteu4MTMBdrWRffyHRFA7SWsMSogcozWvbW3K/bbxYWuj2XjbOpJZOuyoQjsLtlDFFa51uyKtz24mb817w7PqpIjldYmKsPc6WzD8kG/wAWLxTOO0N+II5GijWWplQ2dII8+Q9zuSI1P4pa/ixGPSFGmtRTVVOnbI8aui+NjC7lR4yAPHhZpN76CmpphGWEVG4hcBDfOWK3/GLMDdjzNyeeGmCdZEV11VlDA94YXH0HFCWplF/8eC5HTxa75GWGZXUMhDKwBDA3BBFwQRoQR24jba9jzebf9Q4X+j3qpVQj1uCqdIx71GjjlyjxK0rADsFh2YYNtex5vNv+ocXk8rJUaw8C10YexpfOJ+yU+HHCd0YexpfOJ+yU+HHGTAY5y06tbMqtblcA28l8VG+e15KakeSEAykpFHfUcSaRY1JHbYve3bbGewLs2SAzzOtRaThPNNNmLSc7XZggOt8q9W3LTEVlih5EkK95rmPuM7Ow2gTiUEksLqMyxM7vFJYXyPFITlvyuuVhe/ZbDvsXaYqaeGdQQs0ayAHmA6hrHyXthXbGxcCytw7JuFfae81PTVrGeqjjXgqvCLhmz52IbIAWTqnUnwrr73EzfbaUkFDNJEbSdVEbnlaWRYw1u3KXzfFhJ2BvHRxU0jxvGixymJmZyDJL3vIygs7anNqPHYaYts2LhZM117+3ge9k720lS2WCoikf3gYZvLlNmt47Yt8Jm0NlRVKATR37QTo6HsKsNUYd6nFluPtJ5aZllYvJBLJTs55vwmsrnxlCpPjvjFNysM21OsptwPZdX5G/eW0MPWEXcD2XV+Rv3ltDDx7r4vtxOQn0nlj7jmp0X/fZiFt/bS0tPJMwLZLAKvN3YhUQeNmYD48AWOPl8Z5WUkk4zbRqCA3KmicxQr+KSpDzEdpY2/FGOcm68dMpn2enAnQZ1CMwSa2vDkW9mVhpe1wSCDpit+phnBY/Tyxk0jHl3AFyQAOZPZiok3piFAK3XhGISgDwjnAKqB74lgtu84U6ihM9pNpEys3WWlUM8MXiyKDxWFxeRwRfkFGJLLVWuSOFbm+B6pNrwykrFNHIRzCOrEeUA4l4RK3dandRljWF11SWJRG8TdjKygHTu5HkRbDBudtl6mlVpbCZGaGUDlxYmKMQOwNbMB3MMa1XKzo2sqdfZkfS/wC2TebT6sGDpf8AbJvNp9WDE5Cat0fe1tN5v7Tjpv0I/wCzasTNljMDgta9rqbEDtOa1h32xz6Pva2m839pxTdNRY7ImRecjxJ8sqm30YBvBXbB38pZoUMs0cMuVeIkrCMhrDNbPbMCeRF9MLVPvDPLO1KKumqmqWMcQSO6RMxuHkkyhWyIpIUXLEDy4paYrJGjWBBUEXF+Y8eOdXWmCWlmUX4NQkhA94gZn/QDYf8Az4wzLJza/HJW2RqcMPOM5P0FsfZiU8EUEfgRIsa352UWufGbXx2raRZY3jkGZHUow71YWI+MHHSNgQCDcHUHvGPWB0jL6OtipmfZ9W0STLbK8irlqYzpG7XsDJZbMpN7qSLjFhtTe+lpoy0kyMwUkJGQzPYe5RST8Z0HacVm+0CttSUMoYGmhuCAQfVJ+w4qH2fGscgSNEDKwOVQt7g87DHNtrjvwdaiEpVqWR66LKoS0Jk5SvPK0w00lLk2BB1ATIAe0AYZNtex5vNv+ocIHQhOTTzqffQyfHJSx3+lcP8Atr2PN5t/1Djox6OXNYkxa6MPY0vnE/ZKfDlhN6MPY8vnE/ZKfDljJqL+/VC8tE/CUtJG0c6KObNBKsuUeNghA8ZGMw21SSPGPQWzqWqoWZahcrZGd8vWOUOOsNVtY91uzGs71bWFLR1E5/5cbMPG1uqPjaw+PGB7tcSGCNoZZIWZQWyHqsSL3ZGBQnx2v48auiVrzHtEVutr0qXtM4foaxtraZjo3kVTnKARpaxMslljS3eXZRiy9KMkcFOKaoaGamhSEE3eKVUUDLLFcAgkXzLZhfn2YydNrVDVuz+NUSS3rIgFIRV8KxOVFAJF+Z5Y38Y0qodOVLslWrhqoqcOhF3h26XpJqbaEL0jOhUTqGmp8/uHEiLdLMA1pFXl24Q6qsqK6HNS0tDUwAh5YPBdagC0h6rKDc3Kt7pT243bGH/2XG89TJYq/oqoAkRmje3oh9MyEG176HGt2Ekyzp4OcnFDxPtxYaQVFQOF1FZkPMOyg8McrtmOUDvxd7l7IenpFEvr0jNPL4pJmLsvjy3C3/FxkO292kliYmSUuqsVd5Xlt1SCLSMRYg2018eNX6P94fRdFGzKUkRVSRW5huGrA37Q6Mrg9zeI4j00IrLRJq1KLSkVO4Hsur8jfvLaGHj3XxfbhD3IZhUVpQAsFawJsCf7S2jYE9nlw0LtiGRVzSKnFXKF4iq2Y81Fm8IXtpqDi1kqKLfRYpyX/fZim3x2W9RRypFbiqyyxg8jJC6yop/KKZfjx42XtpIokSoqI2dbgPmHXQBirH8YotzbtDYG3phjjkdnfJnYK7IQpKqxKox0b1pgO8+UYxuXmSewnnhZ+XYhLt2eWCpCt6EpliXhVjvduISOIsgJuHzFlIABU6am2GPd/aWaBTIZDw0XNNLGYRJYdZwHsQNLkkDnip6UxHSxpU0rPFPPIpbh2KyIBmeSSNgUJVbdewNytycJ1bNNOMtRUSzL7xiqobe+WNVDf4r4gWilZxHGCDUeKV6XHtM5fkOm7tq/YLRUrh5IXYIOXWhqONEuvIMgSx5a+I4p63bsk1JVmST0HSKqLFUKS0wYEB45EzZg9xlI6pBPMg3xTbA2u9FXpJE+UShVaHsqDxo0ygf9QLKWVh7wg6E4cel+hWmjjrITwZHmSKcqARNGyt4aMCjlcoILAmwOuJr6eceaGk1KtgprpnzczfJaqMrw6hViQerzJlWUKLM2YdUHTMRftPccWHRlvLTyvVxrIBJJUvMkZ6rNEUQK6g2zK2Qtccr64VaqllmAWpqJJkH/AC8qRobe+WMDP5GJHix12dsqObaEUbgjjQyKHXqvHJCVkikjYeCy3ex7mINwbYqUbVPjzOnfTP2eZeRWdL/tk3m0+rBis3zmmlq3E4HGhAhkI0DsgFpFHYHRle3Zmt2YMXjmm09H3tbTeb+04rulmO+zWb3ksD/EJ0B+vFj0fe1tN5v7TibvRsT0ZSTU98plQqGtfK3NWt22YA/FjKeDWS3JowEUskRPCsyE34bHLlJ1ORrGwJ1ykYsNna1FJnWwNRErKbHR24ZBtoQQ+J+0N166GeOBoEkeXMUMcy5W4YBb1wKVNjex8fdiZupudVVM6uyxwpTVK8QM+aTPA6uVCqMuunWzciDri5OyG14Z5qjR6lXRlOPTWX+P+zQNzKkxB6CU3lpbBCectMdIZB32A4bdzIe8YZ8eOCuYNYZgLZrC9ibkX52uAbeLHvFI9OZfvgb7Vl8VNCP/AOk5xU7QmyRSMfcozfIpOGPpF3ddGathlGd+DAYXTMrkycOPKysGU3lN/CHixRbV3UrTJHSSehf+JWQZg8pAWNQWuMinUN2HFSyqUp5R1KNTCFW19lx0KUpWCoJ9/FH8cdLFf6WOHzbXsebzb/qHEDc/dz0FT8IuJHLvI7hcoZna+i3NgBZRqdBiftr2PN5t/wBQ4tJYRzZPLbFrov8AY8vnE/ZKfDjhO6L/AGPL5xP2Snw5HGTUzvpF2lx0niTWGjjaeduwzKhNPB4znyyMOwKg91jNOJwkRAjuQoUBVv4IA1JIA+M42/ebdVJ6KamiK04lOcsFFs3EEjFgCL5iOsb31OMfOzKsQJUeh88UjKkbpIo4heThxlUfK9nJBGnIgm2uLFMlHOWcjxOiy7bsjlLOTju1s95dpUTSABuOpVAbhFjVpWJPax4YueXZj9CgYzDcTcyqSuWoqYeEkUbhAZEcmSTKt7ISAAgbt91jUMR2tOXBb0Ncq6UprD9PQ4VlUsUbyObKil2Pcqi5PyDGM7EDcBGbwpLyt+VKxkPyF7Y0fpHjLbMqRxFjGTrFgTmXMM0fV1u46gtc9bljPq0VVPFxamimjQAFmRo5FW9tDZwwsTbVcU74ykkkdrRThCTcnggbw7TaON1SKR2ZCAQAFBfqLdiedyOqLnGqblbtNRwkSsrzSZS5UWUcONYkRAdbKkYFzqTc6XsE3YO789RVQ8WmmhhifjOZQq52j1jQAMSeuQxuLWTx41PG1MdseTXV2Kc+HlGeboSoJ63isEVgUuWy6vtPaCAA95LADxkYuG3IV+GrTPaIWXKsaXW69VrJZheNSbjW2EnZg4m1IYT4DTSTMO/0PWbSdB+cZW/w4ZTvPRUVdOnohkUn1SPgyuiTEB7o6qVUkNdl7yDpyxvJJ9kNdzrTalj8+xKn3YpDLHTzGV2ljZo7kAKkWhUFVBuPRNxe5056Ys6fYtI8fFVA6N6oNWYcr3CXsCcxuANST24VNt790XFpahaqBuBUZSAxDeh54+E5Ktr1XKubdiXxYSb50axLBQyiqmLkpFE+mrFznexCRrfU9wAFzjG2K5wbe3sksOT/AD8RQb4QM1DNUyoYjPwqOkgYWaKAyqxLDseQIWI5qqIDqDhVYXv4/iw67xbsVdfEBUVgRg2dFigUJG4BAysx4h0JFywvflhT2bu1K88dK1VknGczh4lZUijTMJkYMuZHLKBcAg5gfB1n02pr5RxPFPDr73GUccEro32UF2nmiQO8VNK4zudXZkRAXbMVv1tbG2umGbfzZc7UU01c8ZcrwaeCK5jjkqCIs5ZrNJJlci9lCjNYak49bjUVHDMyRbQ488xW+VAl0iDEINDpcsxINz34Y9/N2XrKYcJ2WaEmaIdUq0oRgocMDcHMRfS179mNZzU23E6FGnnp4RhdnPn36+8RsS904OJtWH+5glkP+MpGvy9f5Diqj2TUyJScGqhdqs9VfQzK0aL6873mIHD8Ei2rkL26aPuructEZH4sk0soUO75RombKqqgAUXcm2vPnipXTKMss62o1UJw2xMp6XdNpPbtRP1bfZgwdL/tk3m0+rBi0cw1bo+9rabzf2nDDhe6Pva2m839pww4AWdu9baWzkHNOPM3iQQ8LXyvMuPu75y7Q2ig5FoJfjeDIf8A4Ri2h2Mi1MlTdmkdFj1tZEQk5U00uzFjzubdwwUmyFjnmnBYtMEDA2sBECFtpf3Rve+AJ+DBgwAtb3defZ8Pv6oSHyQQyS/rqmDeTq1uzZDy4skJ8slO5X6YwMXk+zY3kjlZbvFmyG56ucWbS9tQO3HzaGy45ggkF+HIsq6kWdDdTofo5EEjAErEPbXsebzb/qHEy2Ie2vY83m3/AFDgBa6L/Y8vnE/ZKfDlhN6L/Y8vnE/ZKfDlgBY35nLpFRRkh6x+ESOawKM1Q35sZB43XHjfSIQw0soUCGlqYpHAGiQgNEWsOxOIHPcEPdi7OxkNUKkljIsRhUE9VVL52IFvCYhQTfkoxMkiDAhgCCLEEXBB0IIPPAH1GBFxj1ip2BsH0IGjSR2huOFG2vBHaiN4RTuBvlGgNrAW2AFrfoepU5PgCspi/k4yhb+LiFDi42xsxainlgfwZUaM+IOpW48YvfBtnZKVMEkEl8kilSRoRfkVPYwNiD2EDEtFsALk27TzPjNsAU26O1Wmpl4uk8RMM6900fVf4m0cd6sp7cXWKs7BAqhUxuY2YZZlABWZQDkLA8mQnRxra6m4ta0wBmW7uwkqqmoDM8bxkyRyxmzxuNo7RW6kgg3ViCpBBBNxhV2azESM7FpGmlLsbAlhKy6hQADZRoABi5h2Ms7VpNsyI+QO8ojLNtKvA4iRMDJy0Ug6nQanC61DPQslIIFncLnK07szDPr1laJcpN75ewEcsQ29HM8U0Wo1dKhRFyec8eiX9llLGGUqwuCLEHtB5jE7o3ogk1VmYu6CNELc1hILAX7etcE9uQYp6ipqI0MklDUqgNi2VCFI0IJD6WOmtsTtkpWRSx1iUNSYXQrJl4TM6EZoyIxJm0Y3vpoT34ryjJxaRz/BNHq9LqU7a2ovKz6M0ZjYXwq7yV8UFRSVbJxY3z00tlDgwyIZLkduR4s1udsw54Xo66tq3qeLS1FVs+YFAgWJZYXFrCwkvcHtbXwTbsPna9dUNElMlHUUkUZQ8SSNpJCYSpTwRYaoLvdjpyxFCt1tSZ7nbK5uEVz+xqFDOJMvBgEV0zRzhYpIypt4JjkvqPICMXUtSI4y8rBQilnY9UAKLs3PQaE88ZbujJIbxxSUshYu3AaWWEEvq54PBUHv0BA5jDYKCjiZ4ppCqSgK1PMzcFmBBvGZRY8rWVrHuxehNPlEOo00oPa+/cs/vz9VgodhpJSyybUeH/h6slmRVJkpIi2ZJMtzdZPXJVUXUsDrY40alq0kRXjZXRhmVlIYMDyII0Ix0UgjTHCi2fHCpWJFjUsWIVQozMbsbDtJ1xKc8xDpf9sm82n1YMHS/wC2TebT6sGAGjdvb20I6WJKel40KiySFLZ1ubG3G0xZemfa3wD9H+vi86Pva2m839pww4AQvTPtb4B+j/Xwemfa3wD9H+vh9wYAQvTPtb4B+j/Xwemfa3wD9H+vh9wYAQvTPtb4B+j/AF8Hpn2t8A/R/r4fcGAEL0z7W+Afo/18R9obybUMUgeiyqUYMct7Aqbn1/sGNFxD217Hm82/6hwBnG721auASJRQeiYs0ZMhTL1vQ0ItrKPchTy7fFi29M+1vgH6P9fEzow9jS+cT9kp8NG0tpRwRmWVsiLbMxuQLkKL2HK5GvZgBL9M+1vgH6P9fB6Z9rfAP0f6+GY710+cpnN10JytlHXMfhZbeED28teWuOUe+dM2Uq7MrC4cRuUAyCS7NlstkYMbkW7eRwAvemfa3wD9H+vg9M+1vgH6P9fDIu99NyLsjEOwV43RiI1Dt1WUHwWDAcyL2vlNu1JvFDJMYULGQDMRkYZR2ZiRYX5i/MEd+AFX0z7W+Afo/wBfB6Z9rfAP0f6+GU71wWJu/hZRaKQliGC9UBbsMxAuNDjmm+lMyuyM7rGodykUjBQwBF8q87MDbna/ccAL3pn2t8A/R/r4PTPtb4B+j/Xw9Qy5lDAEXF7EEEX7wdQfEce8AYod9zs11kOUyVCyZ0aJ/U2jrqpnAtJ2PMy8z4F+3HiXpxYq+RY0Zh4Yhe4NrA+HqR48K/Sb67D5av8AeNRhNwMp4Nao+m3hRrGkcYVRYepyH4yeJqTzJ7STjt+HlveR/mpPv4x/BgG8vLNcm6cc6lXiiZToQYnII8YL450PTYYlyqAVvoGWRso7gTJe3lJt5LDGT4MBl4wbB+HlveR/m5P5mPMnTqWBDRxEHmDE5B8oz4yHBgYNWoumZIb8KGKMHmFikC/EoksPiGJf4e295H+bk+/jHsGBltt5Zou1NrwbTlNRJPwn0QqIGI6o0IPE7iMfMKmwPAf8v+BcGBg/R3R97W03m/tOGHC90fe1tN5v7ThhwB4mmVFLMQqqCxJNgABcknuAwuv0gU6evCSAGxUyqEzIySOri7XAIhfRgGuAMuowwVdKssbxuMyOpRh3qwsRp4jimO5NKQQys5IIZnkd2bNlvmZmJOkar4luBYE3AkVe9EERhEpMZmVnUMLZVjj4jl/e5V5+PEfYW+kFWwWFZM1szBkylFKqyM9z1Q6uCvaddOqbRRs6k2izNLG3EjIBRiylAplVDbQWOZ20uCQOeUWvdn7KjgzcNcuYgnUnwUWNefYFQC3+pwBTR7+07M6xrJIykKoRQ3FYki0fW/FJu2UZQWBy64+xb9QlkHDmAawZiqhYWZmULIc+hvG18uYAWN7G+PUe4VIo6qyKbg51mkVwACoQOHzBArEZQba9+uOkW5VKrMwQgsAts7ZUAQR2jW+VLooUlQCRcXsTgCVsXb6VN8iOoCoxzACxkXOF0J6wQqxHZnXx277a9jzebf8AUOO1NSLGCF90xY9tyxv/APQ7gAOQxx217Hm82/6hwAtdGHseXzifslPhl2plyLnBYGSOwBt1uKuU+QNYkdoBwtdGHseXzifslPi93lZRTtnSNxdb8UXRbuBncdyeF2cuY5gBQrTs6FpYzFIVDcEorBlOhlIC5rhVtJcaACN9LDVm2VsenliEqRkLNxJLFjr6ItnOht1gARY6X0xQjbscZOSliPDVMrJEyhr9apyExjRYpLgcyc4PeeuwttiapEPAijQXyiyhsqluHYFwR6nDEbKjAcrjLgCVt7ZdPBExkjknLZma8nWPDUS5izMLECFQLcrW7Ti5h2WrypUSKwkUdVC2YRkgqbW7SCQezxYTdu7zzqhaRYJVeaWGMCmZ8sKXjkkfNOBlLlYiSUUBgxNjlxGn39ume1I0mYq+oyq/EVFBZ5EU3SnmlszLpHENDqQLvaeyqXOlN6E4is4RjmVQxYGcl9bvpCTrr8uLs7qwkktna8fCGZycqWUFQeeuQE3J1v3nFNsvaU000fUhuWVmYKpPqcREzjLK/upI4BZmtaTUgjDjgAwYMGAPzT0m+uw+Wr/eNRhNw5dJvrsPlq/3jUYTcAGDBgwAYMGDABgwYMAGDBgwBc7A8B/y/wCBcGDYHgP+X/AuDAH6O6Pva2m839pww4Xuj72tpvN/acMOADBgwYApIqaSCeWaR42ik5sxMbRKg6i6kqy3Le9N2J15D4N+tn5svo2lzcrcePn/AJsJ2z0i2gzVFUOO2d+HC3XSCNHZEHD8HOwTMWYXJNhoMXdHwZYyERSmqlSgA05ixFvERipPUqLwkWYadyWcjirXFxyxzqqtIlLyOqIObMwUDyk6DCtuOeFLVUg9biKSxDnkjnDdQfirJG9h2BgOQxS7OVK9vRdTaW5LQQt1lghzFUYJyLvlLFyCdbCwGJZXKMNxHGpyltGT8I+zr29Fxd2a5y/57ZbeO+LXakyvSyshDK0TEMDcEFDYgjQjFLBOrr1dV5WsR8ViB9WKnZ//AA8tXSppDJSvUxp2RuCUlCjsVi6NlGgJbvxHVqN8trWDeyjYs5J3Rf7Gl84n7JT4ccJ3Rf7Hl84n7JT4ccWiuFsV+06xo3g1sjycN7/jI2TXsvIFXysMWGOVTTLIjI6hlYWIPIjAHs2GvK2KWXfPZ6nK1ZSgjsM8eh8mbTFLvfTiappqJixg4Uk8ilieLwmjSNHJN2W8hYgnrEC98fK6SnpIC7pHHElr2RVAubDTQczbFay9Qltxknrpc1uyN9FWxSrnhdJFPJkYMD8akjHdmtqcZXLtanpq2kenKRTVDRq8aFbTwzNkBYJoWUsHV+4MLkHFnvntNJq+OjnYLThEdkLBRPLKziNHuQXVRETkF8zMLiy4kjbmG7Bo68S2jHPv9s9GKtW04I5jiqbeWx0xbbP2pFOmeCVJU5Zo2Dj5VJGFTZtXEWkhiCLwrAqhSy35AhD1T4iB8eIG1oFpJY6yEBHEsccwUWE0UsgiIcDRmUuGVjqCLcicQw1O6W1omlp8RymZZ0m+uw+Wr/eNRhWpYQwYdulvt+jDT0m+uw+Wr/eNRhPVyOX+7YszTawjTT2QrsUprK54+KwSHpwBm15ns0AB78dTTqPHlJb/AAkHKPoxGeouNVHlue03x8aRiL9mi/JyxBtm+2dNX6aDe2GeF5fvn349USAq3Ayjwc3bfvtjzAisb2tYjTmCD5ccFJJvfXsx6LNe3bfla2uM7H1k0Woi2pShxn/qufT4Y7x5nueILoe42/zafRjzU2NioAXyW+I9/lx6jiZlI952fZj6sbyDste3YNe/TGE9vLfRtKDsTjXB4kltSXPHfPu58vQi4Md56bKPCB7LDHDE8ZKSyjl21Tqltmufz0LnYHgP+X/AuDBsDwH/AC/4FwY2Ij9HdH3tbTeb+04YcL3R97W03m/tOGHABgwYMAZFNshKfamYzsEDzSU6IyiOdpCTNCSSFEqSlhlOpXJyynEbceskgl9Dps2elpWZ3aWUsSrkaXuAFXqgdvZrzwu7WheojpZJVIiEs6BHXw5ZGlmnex7FLRxg96viPPQQqpLqSo1IJdh/luR9GNf0jtTaZVu8UhpZqtxbffH7fY1bcTa8VRX17RSK4VYIxY3uEEpJHeMzkXGnVwvxbvPSbSSN53ihHEMEY0SpVyxyM1wOJFmy2NyVVCttcUm4u2Vp9qU5WxjqYzAzLyHWThHTTwyE/wAeL/piYTVVDCQGRG4kgPL1W6R/H6nIf8OMW0qMdnoWdLqHfizGMvr5kjcah9Do8K09THFmaQSVDxksWIuMqsSosL6jXUnU4+7M21DVV1YY3DCCieNSNQ5Zs0pVuRClY107ThebYqMMrtNIvvHnldP8rPYjxHEKoqkoauGZECidZKSQKLDLIgyGw0uGVfiFu7FOnHtM+Z1L6ZRq+BpXRf7Hl84n7JT4ccJ3Rh7Hl84n7JT4ccXzmBgwYMAJe/dZHBVUMzuqZmkpiGIF1lVWB17BJEgPdnxD3woppqfhwwwThyM6zlgmQa36ut8wFsKHSLtYVW1XiZQY6SPhi4uC8ljIfiGVfiOKL+z0y5evk95xHyeTJmy28Vsay0UrWpplOzxivTSdM4t/D3jdu7s30dW05eCnElGwaWWBi6IkangQhjpmLnMVF8qpqRe2LnpF2HTispqydVdIxkkuxBiCuGimIBuUV2Kte4HEUnliF0NZVnro1AUAQMABYWKyDQDyYgdKwaepqokuBHQrI57o0aWZh/jlSBfIG7sHVtTgW6r/AGsY2+vJY7uUkyVc0hoY4UnJd5lqRKXIvlOWwsGuToOZxL3gro5Kqjos6h5p0kZSdRHAeNr+U0YUd9z3YT6rZzRQsaZpkIGYRJPIiG2pUKrgLcXAtbUjFUnBSrpJ4ALKY5i2pZs9TCl2YnMTlzjU9+KMIpzUmdWyEowaIfSb67D5av8AeM+E3Dl0mj1WHy1f7xqMJuOgcsMSn0iXxsTiLiSKwZQuUG3fiKxPjC8y9pJQirFOWMxwvqvT4HilHXBPZqfixKnHWWQctL+Lsxyp6kgNaw00sO2/jx7gkzqysdeY+L/1iGzdu3fL5M6ek9mqlSnmTzJcYxKPXOfc/LzJIsrfln6Lf64izSFBGBzGp+P/AGcc5qu4S3ueflx5lqAz5iLju8WNYVPuX55Il1OvrcXGqWHlYfoniUvo19z1MA651FiNGHl7RiNiUalQpVQQDzvr8mIuLFecYfyOPrXCUlKLTbX+WOs/3x88lzsDwH/L/gXBg2B4D/l/wLgxKUT9HdH3tbTeb+04YcL3R97W03m/tOGHABgwY4VtfHCueWRI0HNnYKB8bEDAGc9L8nqtEvnn+RUX+PCThz39UbQlp5NnywVbRLIrxR1EZezmMhlBaxtkN9RzGEeN5SiOKaoKyMI0bh6O5YqFVs1ibgjnbTF2icVHDZ5vxTTXWXboRbWCz3F3chm2pHdSAkbTkKxUF0liyZgNCM1iR2lRfli/3np2aFKqVWR6mvjKqwIZIIo5VhUg6glQ0hHYZDi06Nd1KiGaWoqY+FmjWKNCyswGYs5bKSBfq6XPLF/vvu3JWRRCF0V4pRKBIDleyOmUldV9cvex5csVLnubwdzw+Mqq4Kztd/URMUlMRWVkIMZ4MaTzqzXBd4ojYhTrlDMup5nxc5gmqhStVGkvCoYl1nQgiNihIDWYgldNNRbDPsTdWpjaoqapY47UskUcaycRhm6zsxyhR4Ciwv24o1VyUstHd1OohKvEWWvRh7Hl84n7JT4ccJ3Rf7Hl84n7JT4ccXDlBgx9x8JwBhG/9CKPa0zO3qdSglU20Q5irhj2dYEg8usBiHh26SqL0TNBLSlKho0kjkjjkQyZWKMpCFhmsUNwNdeWEKSpKq7NDUBYiVkJp5LRlbXDHLZSARzPbi7RNKOGzzPielsnduhFvPzLzo72r6H2sc+kU8KRFuwSl2MQP5WR1HjIHbjS+kGJRsyubKMxppFLWFyAjWBPOwLH5ThX6M9251qJp6iBoo2iREEmXMzLIXvkBJW2ls1jfDrvbsdqqinp0YK0sZQFr2BPfbW2KtjTk2juaOMo0QjJYeDNl5Yq6zZka24aKrTTwKSBYsTUJ/qT8uLBIKsyyxeg3keFlVzDJG6guocWLsh8FgeWlxiVuvseorZaWfgGOmSQT53dMz8MNkCohY+uWNyRyxzoVyUlwekt1FTreHzgQ+k4+rReWr/eVRhMw5dJnrsPlq/3jPhNxeOKGDBjsyrrY9n0ggH5eeMN4JIVuecNcHHH2+OjKutvi+r/AO8CAW1t4vkPP48a7uCRUvdjKOWDHchfFzP1afFfHKS19P8Aemv04ypZNZ1bFnKPODBgxsQlzsDwH/L/AIFwYNgeA/5f8C4MAbtsneJaLYcEzAMQgVEzZeJIzEIgOvM+I2AJ7MVc3STXHwaemTxtLJJ9ARPrwiVG0ovQ9PAIGaoLIyyyVPEyKkwkbhx3ZYlKjUXQ2todAbtmAFyQANbnQW8uIbJtdHC8Y1t+klGFfGVnr6FtL0h7QRSzNRhQCSeDLoALn/n4nbBoHq0jrK/LLM6hkQr6nAjC4EaEkBiLFmN2ubXsMIlR/wAZ1FuKf3b8uL3Knet9S3baw7cPm6+30FArzOENOoimLaBWjAF/IwKsLc8wxWunNxwXfAtTO6UlfLMlzjjhf7/bgsdq7vwzpZlCsNUkQBXiYeC6MNQQfl5HTFZRVAFLs2MqFNHWx0soHIOsUkaN5HLxuPyxi6O01ulrssi5ldesLaWOmtusNRoLi9ueFvbs8UM1RFUMUjrlj4bpYvFUwXyNkuCfBRgw0ulja4xrpZtPazv317knFcmqDEDb9fwKWeb/AKUTyf5ELfZiu2FvRxbiROGANJGkiAksbXyByyX52PIduLLa2zkqqeSFieHKhRihF8rCxsbEY6CafRSlCUXiSFjaOyTHu88AHWSht5WWHMflYHDHX1Ako5HHJoWYeRoyR9eJ00KspQi6sCpHeCLEfJirfZop9nmBWZlipzGGaxYhI8ovYAXsMZNSi6N51SkmZyFVXVmJNgAKOnJJPcBisXpZmdQ0VEMrC6l6gLdTyJVYmIuNbYTKjaMMdNMs6VMgcKEQSokBc0cADFC4eRgSDbKwvl0viRs9GEUYYWYIoI7iFFx8uIrJ7ejj+Lay3SQg4Jf5Z7/gZD0kV9/WaQDuzyn6cv2Y87MrZ9rBzWZBTRuUWGIsEndbZjKWN3VW6oXQEgkg2GFOtryxMMBBk5M3MQg+6b8buXmT4sNHRzMscUlJfWFy6g82ilOYNfts5ZT5B34r22T2Mz4Jq7NRbt1DXWUsff8A0Xc26VGy5TSwW8USqR5CoBU+MEHHLdbZ6iGu2dIWd2DyZ3N2miqVKhiTzZSpRvyVPusTv7YjKLIjCRGbLmj64vqD4N72K2sNfLiv2ptAU1RBXG5gVJIZmUXyxy5GR7DVlV4xe2oD37DiLT2SjPD6Z6e+CccryGjcysMuz6SRjdngjZj3sY1v9N8XOFHc3aYigpqVI5pEjiSM1AiKRllXXw7Nbq87e6Hjs23x0U8lGUXF4awLe4wzR1M3Pj1czA/ixvwF/RgGDo6FtnRKecZkiPiMc7of1cWuwtjrSwJAjFgl+s1rksxYk201LHHzY2xhT8UKxZZZnnsfcGUhmUW7M2Zv8Rxk1Pz10m+uw+Wr/eNRhNw5dJnrsPlq/wB4z4Uo4b6/6/6YA5YMSBAO4/T93AYB3H6fu4Aj4MS8vi+j/wAMAXxfR/4YAiY+2xJMfi+j/wAMeeAPH9P3cAcMAxI4A7j9P3ccXjt2/QftGALbYHgP+X/AuDBsDwH/AC/4FwYA2Cl3TWo2XTGGjp5Z3SxllVbILnrm4ux7BofHytivoP8A8fY7er1Da6lY1Nh5Cx/hGH5NwqRRZVmUdirVVCgeRVmAA8Qx99ItL/f/ADyp/nY0cE3ksrUzUduF8Wsv75+wkx9CZE63qpmp7G9pXWQaaAalSL9umnZjvtToRThMlNVTqHN3SSRmSTvLBba6DUg8hhv9ItL/AH/zup/nYPSLTf3/AM7qf52MezX4zVXuLUlGK/8AK5+PAny9FHDihVGqWslnjjq2CKwtogcjKp63YbaaYibO6JJkLPEyxE26tQkc5b8prH6u3D36Rab+/wDnlT/OwekWl/v/AJ5U/wA7GHUmSV6uyt5jj6L+UUO7XRwY3Y1qUsykaZY+TXvexQAaaaYuR0e0oJyCWNTrkSaREBPOyqwAx19ItL/3Hzyp/nY++kWl/wC4+eVP87GfZx9DEtZc5ZUmvh0TNmbvpAbpJMRa2V5nkX5HJx3217Hm82/6hxWekWl/7j55U/zsR6/cemETkce4RrXq6k65T2Ga2N0sdFeU3N5k8ilsDd+nqaKZ5aVap0ZAiZspP/C09hmzCwub68tcVNF0KTSMXknWlVv+VE7sFB7PCH6xw4TbTj63Dan1LWzRHQe4sBDpbQHwr89OWPL7SWwtJS3uCbQsALG5HrRuCBbsOvMY1cE3klje1Da0n8VnHuWePsLE/QzNCEWmrGMdxmF+GVBOrKLkNprYkYtn6IimZ6faFQkpXLmZrgi98pt2X/8AWLV9px2QB6YdTrngNq9+YHC5W+s6Y+f2jHl9cpw+Yk+oErlsLKPUgRqDqb2v24x7OJqrEmpKEU/Xasv48C3sroqlp6XKKioR+JmKQTjIw0s4BQEMLch3AjuxH/BpPLKGEkjEcvRoEyg+LMTzPaEB8mGZdqDS7UvYCeC3dz9a79PL3Aa9f7SW/h0pGlvUGvzBIvw+64Gnl8WHUmTR1c4y3JL6LH3KfZXR1Nx1NTFRmK/WEd10y20GTv10Km99baYaRuDTKbwST0wPhLDOyKxHaQb669hxD/tOH1K7QaX4mWIgE30NjCSRbs0589L45SbSjGbK9O13Yi8TXCluoB6lYWW9+fIc9b5VUUbT1103nOPd5fRsvaHdzhMCtXVML3KvKJAfEc6Ej4iMXecd4wijaS/9Sl58+A3K3Z6l2Hs1vpqO3rLtOPIAr02cX1MDWJNraCPS2v0eO+6SXRVnOU3mRj/SYfVYfLV/vGfC/BQIUDFtbcs6jW/cRf8A9Y31N3KPaDKtRHHNww5ugeIDOyW8EIToDzzcueuJH4H9lfBB+dl/mYyaH54lhCqSLaDTrKe0dgW/K/yYiiXxfV93H6R/A/sr4IPzsv8AMwfgf2V8EH52X+ZgD838Yd31fdx84o7vq+7j9I/gf2V8EH52X+Zg/A/sr4IPzsv8zAH5u4w7vq+7j4ZO4fQD9mP0l+B/ZXwQfnZf5mD8D+yvgg/Oy/zMAfmst/uwx8x+lfwP7K+CD87L/Mwfgf2V8EH52X+ZgDAtgeA/5f8AAuDH6HpujHZ0YslMoF7+HIdfjfxYMAf/2Q=="/>
          <p:cNvSpPr>
            <a:spLocks noChangeAspect="1" noChangeArrowheads="1"/>
          </p:cNvSpPr>
          <p:nvPr/>
        </p:nvSpPr>
        <p:spPr bwMode="auto">
          <a:xfrm>
            <a:off x="152400" y="-792163"/>
            <a:ext cx="23241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6" descr="data:image/jpeg;base64,/9j/4AAQSkZJRgABAQAAAQABAAD/2wCEAAkGBhQSERUUEhQWFBUWGR8WGRcYFx0YHRcYGBgeGhocGhwaGyYfHCAjGxceIS8gIycpLC0sHCAyNTAqNSYrLCoBCQoKDgwOGg8PGiwkHyUsLC0tLDIsNC8tLC8sLCwvLCksMCkpNCwsLCk0KjAsLCwsLCkpLywsLCksLCwsLCwpLP/AABEIAM8A9AMBIgACEQEDEQH/xAAcAAACAwEBAQEAAAAAAAAAAAAABgQFBwMCAQj/xABTEAACAQIDBAQEEAsGBgIDAAABAgMEEQASIQUGEzEHIkFRMmFxcxQWIzM0NUJSVIGRlKGxwdIXYnKTorK0tcLT4xVjgpLR8CRDU2Ti8bPhCIOj/8QAGgEBAAIDAQAAAAAAAAAAAAAAAAMEAQIFBv/EADARAAICAQQAAwcEAgMBAAAAAAABAgMRBBIhMQVBURNhcYGRofAUscHhItEyUoIV/9oADAMBAAIRAxEAPwBz3Q3WoG2dBNPSUrMygs7wRsSWYi7Erckk8ziwi2FsdrWpqHUooHoeMG8ovGLFL9YajxY57tSxrsemMpKoBGSQQLerC1ydLXtfxXxGra6iMvok8VmHDmBDIqkl1SM3dglwF7WFkmOvXFgJ77ubJEvBNHSCSwIBpU1vYaHh2PhDtxFOz9i5WYUtIVUAllpAwGa1hdYiCdRcDUX1tjrAkdVKcpq421kjc8MABSDIseYMw60ouJBobBSAMQqVacAuY6oDKEa4gHDihdVzSNGbuM8RAzF3sHygAm4FlJu5skPGhoqXPILqvoVSbHtYCPqC+l2sL6c8cxsfY1r+hqG3mI+9x7zvif8AyHuwbz1kBqAJeOGhQyAxrFcnQjhlhxma/ZF1Tya9yMQ6WWgLCJDIVWKUK7OhCxyJ1yhdjIdISdAbEm9tLAS22RsYLm9DURF2Xq08bHMjBGWyoTmDMBltfXHSt2BsiFQ0lJRhWGYEUyNdbqLjLGdLuuvjGItHsqjq3YIJlcxhnJC9USdcZ1YFc5EjJqpNlI9yDj3V7Wpb08RWYBo0RACvgM0TLfM2ZjolwuY2vpzIA6xbD2Q0gjWjpC5v1RSLpa/hep9UXUi7WuVI5gjHba242zxBKRQ0oIjYginjBBCmxHVxbVmw0lnjmYteLwQAg1191k4ltdVDBT2g467a9jTebf8AUOAMbq6KAUa1BggmqRVRKiyoG4ymiiDRuSCcgVmfXQFQedsR9k0cdNIXkpKesRzeWM08QZT2tT9UBQP+kdDbmDcmFTC1VdwyrkjWIktldzTQ8TLc5QwUICBYkHttpdYgnNp4R5jxTxK7T6hQr4S++f4/kv8AbWxNm1OznqKGmpWaEibKsCK3qLcR4pFyhhmRSpVhrftw0U+52zZIxIlFSFWQOp9DxahhcHwe62MtqX4TcaNnim0RWi8OQk2WMr4MoJ0ysCPJzw27p1O06ajigeClcRrkXPO6vkHgq2SJ0BA00JGgxt7aOOeDteH6r9bXujFrHfp8mNvpD2d8ApPm8f3cHpD2d8ApPm8f3ccdkb4Z5VgqYWppnvkBYSRy2FyI5F5sBrlYK1tbGxwx4kTTWUXmmuGUXpD2d8ApPm8f3cHpD2d8ApPm8f3cXuDGTBRekPZ3wCk+bx/dwekPZ3wCk+bx/dxe4MAZnubu5SzVE6TU8MiRKyxq8SMIx/aNeLIGBCiyqLDuHdhv9IezvgFJ83j+7ii3A9l1fkb95bQw9YAovSHs74BSfN4/u4PSHs74BSfN4/u4vcGAKL0h7O+AUnzeP7uD0h7O+AUnzeP7uL3BgCi9IezvgFJ83j+7g9IezvgFJ83j+7i9wYAovSHs74BSfN4/u4PSHs74BSfN4/u4vcGAMB6S6KOmr2jp0SFMitkiURrcjU2Wwvpzx9x26X/bJvNp9WDAGjbtzhNjU7FQ9lQgM2Vc3FGRmaxyhWsxNjYA6HFfTVdM8iq1FEczonFVs6M7SGIi5W5XhxZlJGUlSNDlLWm6rONjQmIBnEWYKRcPZiSlh74ArfW172NrHnFtSqSW0iHIvDBCQSMLHhs2XLEQwXMy3z3GW+XTAAa9aOafJTJbMoLRszSNmR5NQV0sEJIBtrfvxypNpQyxTStToBSq0iASEglGZjm//YlxmBAOo1GJFVtmdkUxpIrdckGlku75rRRnMoCKVPWkPK3NcddhVNW85WeBEjZXOYR2zZXEYDm/NrNINPBYDmDgCrrd44y3Emp8xAWzcVmQPnfTLqEbhoWD216ykjQGPUbap1Us9Kt5I2dlSQ5HcyO2Rl8E5hxpCSOSvcYm0W2KpRlaJmzEgMlM4S+eIAAGNWVQGkJ4gt3M1jjls/bNdwlJpgSSwtwWSxZEEehVCoWV2DXB6tyC1rkCz2c0Ua1EyUqQtDmQkHw3GrAELohsltO09UW14bs1VOhkYU4p+FFxGYsW9SYnKysealIge8FSttMTNj7UqpM+eDmEK8QGEHq2lJNmN84uFIGh7bYYwg7hgCDsHa3omBZcuUm4Zb3ykG1r2Hl+PHTbXsebzb/qHEsDETbXsebzb/qHACbuPseKqoZop0EiNIlwewikp7EEaqw7CLEYpNubl1VHdow9XT94F54x+Mo9dH4y9bvU88NHRh7Gl84n7JT4ccauKl2VtRpatTHbYs/wYLQ7ZjE7zqRJ6GpZp1Xt4oKp1l5ggMRrYjMcNO72/KPFSrVER1NREZhGqtYoC1m7bZlQsAT9mGne3dATWnp0jFUl7FlAEyEFXhlNrlWU2ub5TY990nZ+8dquYVpp4EVcsUUqrFLCtrMGZ7BlIFvUywbQiw0xTuqwui34fVHTVKmL6/l5LzfL2KCvrgmgMXfxeOgS3j1I8hONCwibGhNfUxShSKSnPERmUr6InsVVkDC5jjDEhvdMRa4W+HvE2ng4w5Jb5KU+BX303weiKCOHjExyTNqRkjhyZnYjkAHJ8ZAA1OlTUdIzkskaRiRYHlIct65nj4UOlrvklUNbk7Adhxd7210iGNI+KocPmkig4z3XLliUMrImcsTnkGUBDyvcLh2lXSpkHEjlViCwpeqHzRwjK0keVkaXiTllvZVGoxYICdWb61ERZLU0kiHhGNXYSPI2UKY4zchA0iDrEFuswsLXZt3dqmpp1nK5BISyDt4eY8MnxlQGNtNcU9HBUGpAzsyZ9XaNQzxwKVJYiJRmeaS2lupHdfCJw0qoAsNANMAI24Hsur8jfvLaGHrCJuB7Lq/I37y2hh7wAYMGDABgwYMAGDBgwAYMGDAGEdL/ALZN5tPqwYOl/wBsm82n1YMAat0fe1tN5v7Thgthf6Pva2m839px56Rato9mVLISrFMmYaFRIwRiD2EKxN/FgDxP0gUoZljE1RlOVjBA8qgjmM6rkJHcCcfabf8ApGdUkMtOzHKonhkhDE8gHdclz3ZseKelWNVjRQqIMqqNAANABhWq9+aJ6eqaZXMMMnoeUNHfOSbaC+o8tiPkxRWqlJ8R4Lj08UuWaJteu4MTMBdrWRffyHRFA7SWsMSogcozWvbW3K/bbxYWuj2XjbOpJZOuyoQjsLtlDFFa51uyKtz24mb817w7PqpIjldYmKsPc6WzD8kG/wAWLxTOO0N+II5GijWWplQ2dII8+Q9zuSI1P4pa/ixGPSFGmtRTVVOnbI8aui+NjC7lR4yAPHhZpN76CmpphGWEVG4hcBDfOWK3/GLMDdjzNyeeGmCdZEV11VlDA94YXH0HFCWplF/8eC5HTxa75GWGZXUMhDKwBDA3BBFwQRoQR24jba9jzebf9Q4X+j3qpVQj1uCqdIx71GjjlyjxK0rADsFh2YYNtex5vNv+ocXk8rJUaw8C10YexpfOJ+yU+HHCd0YexpfOJ+yU+HHGTAY5y06tbMqtblcA28l8VG+e15KakeSEAykpFHfUcSaRY1JHbYve3bbGewLs2SAzzOtRaThPNNNmLSc7XZggOt8q9W3LTEVlih5EkK95rmPuM7Ow2gTiUEksLqMyxM7vFJYXyPFITlvyuuVhe/ZbDvsXaYqaeGdQQs0ayAHmA6hrHyXthXbGxcCytw7JuFfae81PTVrGeqjjXgqvCLhmz52IbIAWTqnUnwrr73EzfbaUkFDNJEbSdVEbnlaWRYw1u3KXzfFhJ2BvHRxU0jxvGixymJmZyDJL3vIygs7anNqPHYaYts2LhZM117+3ge9k720lS2WCoikf3gYZvLlNmt47Yt8Jm0NlRVKATR37QTo6HsKsNUYd6nFluPtJ5aZllYvJBLJTs55vwmsrnxlCpPjvjFNysM21OsptwPZdX5G/eW0MPWEXcD2XV+Rv3ltDDx7r4vtxOQn0nlj7jmp0X/fZiFt/bS0tPJMwLZLAKvN3YhUQeNmYD48AWOPl8Z5WUkk4zbRqCA3KmicxQr+KSpDzEdpY2/FGOcm68dMpn2enAnQZ1CMwSa2vDkW9mVhpe1wSCDpit+phnBY/Tyxk0jHl3AFyQAOZPZiok3piFAK3XhGISgDwjnAKqB74lgtu84U6ihM9pNpEys3WWlUM8MXiyKDxWFxeRwRfkFGJLLVWuSOFbm+B6pNrwykrFNHIRzCOrEeUA4l4RK3dandRljWF11SWJRG8TdjKygHTu5HkRbDBudtl6mlVpbCZGaGUDlxYmKMQOwNbMB3MMa1XKzo2sqdfZkfS/wC2TebT6sGDpf8AbJvNp9WDE5Cat0fe1tN5v7Tjpv0I/wCzasTNljMDgta9rqbEDtOa1h32xz6Pva2m839pxTdNRY7ImRecjxJ8sqm30YBvBXbB38pZoUMs0cMuVeIkrCMhrDNbPbMCeRF9MLVPvDPLO1KKumqmqWMcQSO6RMxuHkkyhWyIpIUXLEDy4paYrJGjWBBUEXF+Y8eOdXWmCWlmUX4NQkhA94gZn/QDYf8Az4wzLJza/HJW2RqcMPOM5P0FsfZiU8EUEfgRIsa352UWufGbXx2raRZY3jkGZHUow71YWI+MHHSNgQCDcHUHvGPWB0jL6OtipmfZ9W0STLbK8irlqYzpG7XsDJZbMpN7qSLjFhtTe+lpoy0kyMwUkJGQzPYe5RST8Z0HacVm+0CttSUMoYGmhuCAQfVJ+w4qH2fGscgSNEDKwOVQt7g87DHNtrjvwdaiEpVqWR66LKoS0Jk5SvPK0w00lLk2BB1ATIAe0AYZNtex5vNv+ocIHQhOTTzqffQyfHJSx3+lcP8Atr2PN5t/1Djox6OXNYkxa6MPY0vnE/ZKfDlhN6MPY8vnE/ZKfDljJqL+/VC8tE/CUtJG0c6KObNBKsuUeNghA8ZGMw21SSPGPQWzqWqoWZahcrZGd8vWOUOOsNVtY91uzGs71bWFLR1E5/5cbMPG1uqPjaw+PGB7tcSGCNoZZIWZQWyHqsSL3ZGBQnx2v48auiVrzHtEVutr0qXtM4foaxtraZjo3kVTnKARpaxMslljS3eXZRiy9KMkcFOKaoaGamhSEE3eKVUUDLLFcAgkXzLZhfn2YydNrVDVuz+NUSS3rIgFIRV8KxOVFAJF+Z5Y38Y0qodOVLslWrhqoqcOhF3h26XpJqbaEL0jOhUTqGmp8/uHEiLdLMA1pFXl24Q6qsqK6HNS0tDUwAh5YPBdagC0h6rKDc3Kt7pT243bGH/2XG89TJYq/oqoAkRmje3oh9MyEG176HGt2Ekyzp4OcnFDxPtxYaQVFQOF1FZkPMOyg8McrtmOUDvxd7l7IenpFEvr0jNPL4pJmLsvjy3C3/FxkO292kliYmSUuqsVd5Xlt1SCLSMRYg2018eNX6P94fRdFGzKUkRVSRW5huGrA37Q6Mrg9zeI4j00IrLRJq1KLSkVO4Hsur8jfvLaGHj3XxfbhD3IZhUVpQAsFawJsCf7S2jYE9nlw0LtiGRVzSKnFXKF4iq2Y81Fm8IXtpqDi1kqKLfRYpyX/fZim3x2W9RRypFbiqyyxg8jJC6yop/KKZfjx42XtpIokSoqI2dbgPmHXQBirH8YotzbtDYG3phjjkdnfJnYK7IQpKqxKox0b1pgO8+UYxuXmSewnnhZ+XYhLt2eWCpCt6EpliXhVjvduISOIsgJuHzFlIABU6am2GPd/aWaBTIZDw0XNNLGYRJYdZwHsQNLkkDnip6UxHSxpU0rPFPPIpbh2KyIBmeSSNgUJVbdewNytycJ1bNNOMtRUSzL7xiqobe+WNVDf4r4gWilZxHGCDUeKV6XHtM5fkOm7tq/YLRUrh5IXYIOXWhqONEuvIMgSx5a+I4p63bsk1JVmST0HSKqLFUKS0wYEB45EzZg9xlI6pBPMg3xTbA2u9FXpJE+UShVaHsqDxo0ygf9QLKWVh7wg6E4cel+hWmjjrITwZHmSKcqARNGyt4aMCjlcoILAmwOuJr6eceaGk1KtgprpnzczfJaqMrw6hViQerzJlWUKLM2YdUHTMRftPccWHRlvLTyvVxrIBJJUvMkZ6rNEUQK6g2zK2Qtccr64VaqllmAWpqJJkH/AC8qRobe+WMDP5GJHix12dsqObaEUbgjjQyKHXqvHJCVkikjYeCy3ex7mINwbYqUbVPjzOnfTP2eZeRWdL/tk3m0+rBis3zmmlq3E4HGhAhkI0DsgFpFHYHRle3Zmt2YMXjmm09H3tbTeb+04rulmO+zWb3ksD/EJ0B+vFj0fe1tN5v7TibvRsT0ZSTU98plQqGtfK3NWt22YA/FjKeDWS3JowEUskRPCsyE34bHLlJ1ORrGwJ1ykYsNna1FJnWwNRErKbHR24ZBtoQQ+J+0N166GeOBoEkeXMUMcy5W4YBb1wKVNjex8fdiZupudVVM6uyxwpTVK8QM+aTPA6uVCqMuunWzciDri5OyG14Z5qjR6lXRlOPTWX+P+zQNzKkxB6CU3lpbBCectMdIZB32A4bdzIe8YZ8eOCuYNYZgLZrC9ibkX52uAbeLHvFI9OZfvgb7Vl8VNCP/AOk5xU7QmyRSMfcozfIpOGPpF3ddGathlGd+DAYXTMrkycOPKysGU3lN/CHixRbV3UrTJHSSehf+JWQZg8pAWNQWuMinUN2HFSyqUp5R1KNTCFW19lx0KUpWCoJ9/FH8cdLFf6WOHzbXsebzb/qHEDc/dz0FT8IuJHLvI7hcoZna+i3NgBZRqdBiftr2PN5t/wBQ4tJYRzZPLbFrov8AY8vnE/ZKfDjhO6L/AGPL5xP2Snw5HGTUzvpF2lx0niTWGjjaeduwzKhNPB4znyyMOwKg91jNOJwkRAjuQoUBVv4IA1JIA+M42/ebdVJ6KamiK04lOcsFFs3EEjFgCL5iOsb31OMfOzKsQJUeh88UjKkbpIo4heThxlUfK9nJBGnIgm2uLFMlHOWcjxOiy7bsjlLOTju1s95dpUTSABuOpVAbhFjVpWJPax4YueXZj9CgYzDcTcyqSuWoqYeEkUbhAZEcmSTKt7ISAAgbt91jUMR2tOXBb0Ncq6UprD9PQ4VlUsUbyObKil2Pcqi5PyDGM7EDcBGbwpLyt+VKxkPyF7Y0fpHjLbMqRxFjGTrFgTmXMM0fV1u46gtc9bljPq0VVPFxamimjQAFmRo5FW9tDZwwsTbVcU74ykkkdrRThCTcnggbw7TaON1SKR2ZCAQAFBfqLdiedyOqLnGqblbtNRwkSsrzSZS5UWUcONYkRAdbKkYFzqTc6XsE3YO789RVQ8WmmhhifjOZQq52j1jQAMSeuQxuLWTx41PG1MdseTXV2Kc+HlGeboSoJ63isEVgUuWy6vtPaCAA95LADxkYuG3IV+GrTPaIWXKsaXW69VrJZheNSbjW2EnZg4m1IYT4DTSTMO/0PWbSdB+cZW/w4ZTvPRUVdOnohkUn1SPgyuiTEB7o6qVUkNdl7yDpyxvJJ9kNdzrTalj8+xKn3YpDLHTzGV2ljZo7kAKkWhUFVBuPRNxe5056Ys6fYtI8fFVA6N6oNWYcr3CXsCcxuANST24VNt790XFpahaqBuBUZSAxDeh54+E5Ktr1XKubdiXxYSb50axLBQyiqmLkpFE+mrFznexCRrfU9wAFzjG2K5wbe3sksOT/AD8RQb4QM1DNUyoYjPwqOkgYWaKAyqxLDseQIWI5qqIDqDhVYXv4/iw67xbsVdfEBUVgRg2dFigUJG4BAysx4h0JFywvflhT2bu1K88dK1VknGczh4lZUijTMJkYMuZHLKBcAg5gfB1n02pr5RxPFPDr73GUccEro32UF2nmiQO8VNK4zudXZkRAXbMVv1tbG2umGbfzZc7UU01c8ZcrwaeCK5jjkqCIs5ZrNJJlci9lCjNYak49bjUVHDMyRbQ488xW+VAl0iDEINDpcsxINz34Y9/N2XrKYcJ2WaEmaIdUq0oRgocMDcHMRfS179mNZzU23E6FGnnp4RhdnPn36+8RsS904OJtWH+5glkP+MpGvy9f5Diqj2TUyJScGqhdqs9VfQzK0aL6873mIHD8Ei2rkL26aPuructEZH4sk0soUO75RombKqqgAUXcm2vPnipXTKMss62o1UJw2xMp6XdNpPbtRP1bfZgwdL/tk3m0+rBi0cw1bo+9rabzf2nDDhe6Pva2m839pww4AWdu9baWzkHNOPM3iQQ8LXyvMuPu75y7Q2ig5FoJfjeDIf8A4Ri2h2Mi1MlTdmkdFj1tZEQk5U00uzFjzubdwwUmyFjnmnBYtMEDA2sBECFtpf3Rve+AJ+DBgwAtb3defZ8Pv6oSHyQQyS/rqmDeTq1uzZDy4skJ8slO5X6YwMXk+zY3kjlZbvFmyG56ucWbS9tQO3HzaGy45ggkF+HIsq6kWdDdTofo5EEjAErEPbXsebzb/qHEy2Ie2vY83m3/AFDgBa6L/Y8vnE/ZKfDlhN6L/Y8vnE/ZKfDlgBY35nLpFRRkh6x+ESOawKM1Q35sZB43XHjfSIQw0soUCGlqYpHAGiQgNEWsOxOIHPcEPdi7OxkNUKkljIsRhUE9VVL52IFvCYhQTfkoxMkiDAhgCCLEEXBB0IIPPAH1GBFxj1ip2BsH0IGjSR2huOFG2vBHaiN4RTuBvlGgNrAW2AFrfoepU5PgCspi/k4yhb+LiFDi42xsxainlgfwZUaM+IOpW48YvfBtnZKVMEkEl8kilSRoRfkVPYwNiD2EDEtFsALk27TzPjNsAU26O1Wmpl4uk8RMM6900fVf4m0cd6sp7cXWKs7BAqhUxuY2YZZlABWZQDkLA8mQnRxra6m4ta0wBmW7uwkqqmoDM8bxkyRyxmzxuNo7RW6kgg3ViCpBBBNxhV2azESM7FpGmlLsbAlhKy6hQADZRoABi5h2Ms7VpNsyI+QO8ojLNtKvA4iRMDJy0Ug6nQanC61DPQslIIFncLnK07szDPr1laJcpN75ewEcsQ29HM8U0Wo1dKhRFyec8eiX9llLGGUqwuCLEHtB5jE7o3ogk1VmYu6CNELc1hILAX7etcE9uQYp6ipqI0MklDUqgNi2VCFI0IJD6WOmtsTtkpWRSx1iUNSYXQrJl4TM6EZoyIxJm0Y3vpoT34ryjJxaRz/BNHq9LqU7a2ovKz6M0ZjYXwq7yV8UFRSVbJxY3z00tlDgwyIZLkduR4s1udsw54Xo66tq3qeLS1FVs+YFAgWJZYXFrCwkvcHtbXwTbsPna9dUNElMlHUUkUZQ8SSNpJCYSpTwRYaoLvdjpyxFCt1tSZ7nbK5uEVz+xqFDOJMvBgEV0zRzhYpIypt4JjkvqPICMXUtSI4y8rBQilnY9UAKLs3PQaE88ZbujJIbxxSUshYu3AaWWEEvq54PBUHv0BA5jDYKCjiZ4ppCqSgK1PMzcFmBBvGZRY8rWVrHuxehNPlEOo00oPa+/cs/vz9VgodhpJSyybUeH/h6slmRVJkpIi2ZJMtzdZPXJVUXUsDrY40alq0kRXjZXRhmVlIYMDyII0Ix0UgjTHCi2fHCpWJFjUsWIVQozMbsbDtJ1xKc8xDpf9sm82n1YMHS/wC2TebT6sGAGjdvb20I6WJKel40KiySFLZ1ubG3G0xZemfa3wD9H+vi86Pva2m839pww4AQvTPtb4B+j/Xwemfa3wD9H+vh9wYAQvTPtb4B+j/Xwemfa3wD9H+vh9wYAQvTPtb4B+j/AF8Hpn2t8A/R/r4fcGAEL0z7W+Afo/18R9obybUMUgeiyqUYMct7Aqbn1/sGNFxD217Hm82/6hwBnG721auASJRQeiYs0ZMhTL1vQ0ItrKPchTy7fFi29M+1vgH6P9fEzow9jS+cT9kp8NG0tpRwRmWVsiLbMxuQLkKL2HK5GvZgBL9M+1vgH6P9fB6Z9rfAP0f6+GY710+cpnN10JytlHXMfhZbeED28teWuOUe+dM2Uq7MrC4cRuUAyCS7NlstkYMbkW7eRwAvemfa3wD9H+vg9M+1vgH6P9fDIu99NyLsjEOwV43RiI1Dt1WUHwWDAcyL2vlNu1JvFDJMYULGQDMRkYZR2ZiRYX5i/MEd+AFX0z7W+Afo/wBfB6Z9rfAP0f6+GU71wWJu/hZRaKQliGC9UBbsMxAuNDjmm+lMyuyM7rGodykUjBQwBF8q87MDbna/ccAL3pn2t8A/R/r4PTPtb4B+j/Xw9Qy5lDAEXF7EEEX7wdQfEce8AYod9zs11kOUyVCyZ0aJ/U2jrqpnAtJ2PMy8z4F+3HiXpxYq+RY0Zh4Yhe4NrA+HqR48K/Sb67D5av8AeNRhNwMp4Nao+m3hRrGkcYVRYepyH4yeJqTzJ7STjt+HlveR/mpPv4x/BgG8vLNcm6cc6lXiiZToQYnII8YL450PTYYlyqAVvoGWRso7gTJe3lJt5LDGT4MBl4wbB+HlveR/m5P5mPMnTqWBDRxEHmDE5B8oz4yHBgYNWoumZIb8KGKMHmFikC/EoksPiGJf4e295H+bk+/jHsGBltt5Zou1NrwbTlNRJPwn0QqIGI6o0IPE7iMfMKmwPAf8v+BcGBg/R3R97W03m/tOGHC90fe1tN5v7ThhwB4mmVFLMQqqCxJNgABcknuAwuv0gU6evCSAGxUyqEzIySOri7XAIhfRgGuAMuowwVdKssbxuMyOpRh3qwsRp4jimO5NKQQys5IIZnkd2bNlvmZmJOkar4luBYE3AkVe9EERhEpMZmVnUMLZVjj4jl/e5V5+PEfYW+kFWwWFZM1szBkylFKqyM9z1Q6uCvaddOqbRRs6k2izNLG3EjIBRiylAplVDbQWOZ20uCQOeUWvdn7KjgzcNcuYgnUnwUWNefYFQC3+pwBTR7+07M6xrJIykKoRQ3FYki0fW/FJu2UZQWBy64+xb9QlkHDmAawZiqhYWZmULIc+hvG18uYAWN7G+PUe4VIo6qyKbg51mkVwACoQOHzBArEZQba9+uOkW5VKrMwQgsAts7ZUAQR2jW+VLooUlQCRcXsTgCVsXb6VN8iOoCoxzACxkXOF0J6wQqxHZnXx277a9jzebf8AUOO1NSLGCF90xY9tyxv/APQ7gAOQxx217Hm82/6hwAtdGHseXzifslPhl2plyLnBYGSOwBt1uKuU+QNYkdoBwtdGHseXzifslPi93lZRTtnSNxdb8UXRbuBncdyeF2cuY5gBQrTs6FpYzFIVDcEorBlOhlIC5rhVtJcaACN9LDVm2VsenliEqRkLNxJLFjr6ItnOht1gARY6X0xQjbscZOSliPDVMrJEyhr9apyExjRYpLgcyc4PeeuwttiapEPAijQXyiyhsqluHYFwR6nDEbKjAcrjLgCVt7ZdPBExkjknLZma8nWPDUS5izMLECFQLcrW7Ti5h2WrypUSKwkUdVC2YRkgqbW7SCQezxYTdu7zzqhaRYJVeaWGMCmZ8sKXjkkfNOBlLlYiSUUBgxNjlxGn39ume1I0mYq+oyq/EVFBZ5EU3SnmlszLpHENDqQLvaeyqXOlN6E4is4RjmVQxYGcl9bvpCTrr8uLs7qwkktna8fCGZycqWUFQeeuQE3J1v3nFNsvaU000fUhuWVmYKpPqcREzjLK/upI4BZmtaTUgjDjgAwYMGAPzT0m+uw+Wr/eNRhNw5dJvrsPlq/3jUYTcAGDBgwAYMGDABgwYMAGDBgwBc7A8B/y/wCBcGDYHgP+X/AuDAH6O6Pva2m839pww4Xuj72tpvN/acMOADBgwYApIqaSCeWaR42ik5sxMbRKg6i6kqy3Le9N2J15D4N+tn5svo2lzcrcePn/AJsJ2z0i2gzVFUOO2d+HC3XSCNHZEHD8HOwTMWYXJNhoMXdHwZYyERSmqlSgA05ixFvERipPUqLwkWYadyWcjirXFxyxzqqtIlLyOqIObMwUDyk6DCtuOeFLVUg9biKSxDnkjnDdQfirJG9h2BgOQxS7OVK9vRdTaW5LQQt1lghzFUYJyLvlLFyCdbCwGJZXKMNxHGpyltGT8I+zr29Fxd2a5y/57ZbeO+LXakyvSyshDK0TEMDcEFDYgjQjFLBOrr1dV5WsR8ViB9WKnZ//AA8tXSppDJSvUxp2RuCUlCjsVi6NlGgJbvxHVqN8trWDeyjYs5J3Rf7Gl84n7JT4ccJ3Rf7Hl84n7JT4ccWiuFsV+06xo3g1sjycN7/jI2TXsvIFXysMWGOVTTLIjI6hlYWIPIjAHs2GvK2KWXfPZ6nK1ZSgjsM8eh8mbTFLvfTiappqJixg4Uk8ilieLwmjSNHJN2W8hYgnrEC98fK6SnpIC7pHHElr2RVAubDTQczbFay9Qltxknrpc1uyN9FWxSrnhdJFPJkYMD8akjHdmtqcZXLtanpq2kenKRTVDRq8aFbTwzNkBYJoWUsHV+4MLkHFnvntNJq+OjnYLThEdkLBRPLKziNHuQXVRETkF8zMLiy4kjbmG7Bo68S2jHPv9s9GKtW04I5jiqbeWx0xbbP2pFOmeCVJU5Zo2Dj5VJGFTZtXEWkhiCLwrAqhSy35AhD1T4iB8eIG1oFpJY6yEBHEsccwUWE0UsgiIcDRmUuGVjqCLcicQw1O6W1omlp8RymZZ0m+uw+Wr/eNRhWpYQwYdulvt+jDT0m+uw+Wr/eNRhPVyOX+7YszTawjTT2QrsUprK54+KwSHpwBm15ns0AB78dTTqPHlJb/AAkHKPoxGeouNVHlue03x8aRiL9mi/JyxBtm+2dNX6aDe2GeF5fvn349USAq3Ayjwc3bfvtjzAisb2tYjTmCD5ccFJJvfXsx6LNe3bfla2uM7H1k0Woi2pShxn/qufT4Y7x5nueILoe42/zafRjzU2NioAXyW+I9/lx6jiZlI952fZj6sbyDste3YNe/TGE9vLfRtKDsTjXB4kltSXPHfPu58vQi4Md56bKPCB7LDHDE8ZKSyjl21Tqltmufz0LnYHgP+X/AuDBsDwH/AC/4FwY2Ij9HdH3tbTeb+04YcL3R97W03m/tOGHABgwYMAZFNshKfamYzsEDzSU6IyiOdpCTNCSSFEqSlhlOpXJyynEbceskgl9Dps2elpWZ3aWUsSrkaXuAFXqgdvZrzwu7WheojpZJVIiEs6BHXw5ZGlmnex7FLRxg96viPPQQqpLqSo1IJdh/luR9GNf0jtTaZVu8UhpZqtxbffH7fY1bcTa8VRX17RSK4VYIxY3uEEpJHeMzkXGnVwvxbvPSbSSN53ihHEMEY0SpVyxyM1wOJFmy2NyVVCttcUm4u2Vp9qU5WxjqYzAzLyHWThHTTwyE/wAeL/piYTVVDCQGRG4kgPL1W6R/H6nIf8OMW0qMdnoWdLqHfizGMvr5kjcah9Do8K09THFmaQSVDxksWIuMqsSosL6jXUnU4+7M21DVV1YY3DCCieNSNQ5Zs0pVuRClY107ThebYqMMrtNIvvHnldP8rPYjxHEKoqkoauGZECidZKSQKLDLIgyGw0uGVfiFu7FOnHtM+Z1L6ZRq+BpXRf7Hl84n7JT4ccJ3Rh7Hl84n7JT4ccXzmBgwYMAJe/dZHBVUMzuqZmkpiGIF1lVWB17BJEgPdnxD3woppqfhwwwThyM6zlgmQa36ut8wFsKHSLtYVW1XiZQY6SPhi4uC8ljIfiGVfiOKL+z0y5evk95xHyeTJmy28Vsay0UrWpplOzxivTSdM4t/D3jdu7s30dW05eCnElGwaWWBi6IkangQhjpmLnMVF8qpqRe2LnpF2HTispqydVdIxkkuxBiCuGimIBuUV2Kte4HEUnliF0NZVnro1AUAQMABYWKyDQDyYgdKwaepqokuBHQrI57o0aWZh/jlSBfIG7sHVtTgW6r/AGsY2+vJY7uUkyVc0hoY4UnJd5lqRKXIvlOWwsGuToOZxL3gro5Kqjos6h5p0kZSdRHAeNr+U0YUd9z3YT6rZzRQsaZpkIGYRJPIiG2pUKrgLcXAtbUjFUnBSrpJ4ALKY5i2pZs9TCl2YnMTlzjU9+KMIpzUmdWyEowaIfSb67D5av8AeM+E3Dl0mj1WHy1f7xqMJuOgcsMSn0iXxsTiLiSKwZQuUG3fiKxPjC8y9pJQirFOWMxwvqvT4HilHXBPZqfixKnHWWQctL+Lsxyp6kgNaw00sO2/jx7gkzqysdeY+L/1iGzdu3fL5M6ek9mqlSnmTzJcYxKPXOfc/LzJIsrfln6Lf64izSFBGBzGp+P/AGcc5qu4S3ueflx5lqAz5iLju8WNYVPuX55Il1OvrcXGqWHlYfoniUvo19z1MA651FiNGHl7RiNiUalQpVQQDzvr8mIuLFecYfyOPrXCUlKLTbX+WOs/3x88lzsDwH/L/gXBg2B4D/l/wLgxKUT9HdH3tbTeb+04YcL3R97W03m/tOGHABgwY4VtfHCueWRI0HNnYKB8bEDAGc9L8nqtEvnn+RUX+PCThz39UbQlp5NnywVbRLIrxR1EZezmMhlBaxtkN9RzGEeN5SiOKaoKyMI0bh6O5YqFVs1ibgjnbTF2icVHDZ5vxTTXWXboRbWCz3F3chm2pHdSAkbTkKxUF0liyZgNCM1iR2lRfli/3np2aFKqVWR6mvjKqwIZIIo5VhUg6glQ0hHYZDi06Nd1KiGaWoqY+FmjWKNCyswGYs5bKSBfq6XPLF/vvu3JWRRCF0V4pRKBIDleyOmUldV9cvex5csVLnubwdzw+Mqq4Kztd/URMUlMRWVkIMZ4MaTzqzXBd4ojYhTrlDMup5nxc5gmqhStVGkvCoYl1nQgiNihIDWYgldNNRbDPsTdWpjaoqapY47UskUcaycRhm6zsxyhR4Ciwv24o1VyUstHd1OohKvEWWvRh7Hl84n7JT4ccJ3Rf7Hl84n7JT4ccXDlBgx9x8JwBhG/9CKPa0zO3qdSglU20Q5irhj2dYEg8usBiHh26SqL0TNBLSlKho0kjkjjkQyZWKMpCFhmsUNwNdeWEKSpKq7NDUBYiVkJp5LRlbXDHLZSARzPbi7RNKOGzzPielsnduhFvPzLzo72r6H2sc+kU8KRFuwSl2MQP5WR1HjIHbjS+kGJRsyubKMxppFLWFyAjWBPOwLH5ThX6M9251qJp6iBoo2iREEmXMzLIXvkBJW2ls1jfDrvbsdqqinp0YK0sZQFr2BPfbW2KtjTk2juaOMo0QjJYeDNl5Yq6zZka24aKrTTwKSBYsTUJ/qT8uLBIKsyyxeg3keFlVzDJG6guocWLsh8FgeWlxiVuvseorZaWfgGOmSQT53dMz8MNkCohY+uWNyRyxzoVyUlwekt1FTreHzgQ+k4+rReWr/eVRhMw5dJnrsPlq/3jPhNxeOKGDBjsyrrY9n0ggH5eeMN4JIVuecNcHHH2+OjKutvi+r/AO8CAW1t4vkPP48a7uCRUvdjKOWDHchfFzP1afFfHKS19P8Aemv04ypZNZ1bFnKPODBgxsQlzsDwH/L/AIFwYNgeA/5f8C4MAbtsneJaLYcEzAMQgVEzZeJIzEIgOvM+I2AJ7MVc3STXHwaemTxtLJJ9ARPrwiVG0ovQ9PAIGaoLIyyyVPEyKkwkbhx3ZYlKjUXQ2todAbtmAFyQANbnQW8uIbJtdHC8Y1t+klGFfGVnr6FtL0h7QRSzNRhQCSeDLoALn/n4nbBoHq0jrK/LLM6hkQr6nAjC4EaEkBiLFmN2ubXsMIlR/wAZ1FuKf3b8uL3Knet9S3baw7cPm6+30FArzOENOoimLaBWjAF/IwKsLc8wxWunNxwXfAtTO6UlfLMlzjjhf7/bgsdq7vwzpZlCsNUkQBXiYeC6MNQQfl5HTFZRVAFLs2MqFNHWx0soHIOsUkaN5HLxuPyxi6O01ulrssi5ldesLaWOmtusNRoLi9ueFvbs8UM1RFUMUjrlj4bpYvFUwXyNkuCfBRgw0ulja4xrpZtPazv317knFcmqDEDb9fwKWeb/AKUTyf5ELfZiu2FvRxbiROGANJGkiAksbXyByyX52PIduLLa2zkqqeSFieHKhRihF8rCxsbEY6CafRSlCUXiSFjaOyTHu88AHWSht5WWHMflYHDHX1Ako5HHJoWYeRoyR9eJ00KspQi6sCpHeCLEfJirfZop9nmBWZlipzGGaxYhI8ovYAXsMZNSi6N51SkmZyFVXVmJNgAKOnJJPcBisXpZmdQ0VEMrC6l6gLdTyJVYmIuNbYTKjaMMdNMs6VMgcKEQSokBc0cADFC4eRgSDbKwvl0viRs9GEUYYWYIoI7iFFx8uIrJ7ejj+Lay3SQg4Jf5Z7/gZD0kV9/WaQDuzyn6cv2Y87MrZ9rBzWZBTRuUWGIsEndbZjKWN3VW6oXQEgkg2GFOtryxMMBBk5M3MQg+6b8buXmT4sNHRzMscUlJfWFy6g82ilOYNfts5ZT5B34r22T2Mz4Jq7NRbt1DXWUsff8A0Xc26VGy5TSwW8USqR5CoBU+MEHHLdbZ6iGu2dIWd2DyZ3N2miqVKhiTzZSpRvyVPusTv7YjKLIjCRGbLmj64vqD4N72K2sNfLiv2ptAU1RBXG5gVJIZmUXyxy5GR7DVlV4xe2oD37DiLT2SjPD6Z6e+CccryGjcysMuz6SRjdngjZj3sY1v9N8XOFHc3aYigpqVI5pEjiSM1AiKRllXXw7Nbq87e6Hjs23x0U8lGUXF4awLe4wzR1M3Pj1czA/ixvwF/RgGDo6FtnRKecZkiPiMc7of1cWuwtjrSwJAjFgl+s1rksxYk201LHHzY2xhT8UKxZZZnnsfcGUhmUW7M2Zv8Rxk1Pz10m+uw+Wr/eNRhNw5dJnrsPlq/wB4z4Uo4b6/6/6YA5YMSBAO4/T93AYB3H6fu4Aj4MS8vi+j/wAMAXxfR/4YAiY+2xJMfi+j/wAMeeAPH9P3cAcMAxI4A7j9P3ccXjt2/QftGALbYHgP+X/AuDBsDwH/AC/4FwYA2Cl3TWo2XTGGjp5Z3SxllVbILnrm4ux7BofHytivoP8A8fY7er1Da6lY1Nh5Cx/hGH5NwqRRZVmUdirVVCgeRVmAA8Qx99ItL/f/ADyp/nY0cE3ksrUzUduF8Wsv75+wkx9CZE63qpmp7G9pXWQaaAalSL9umnZjvtToRThMlNVTqHN3SSRmSTvLBba6DUg8hhv9ItL/AH/zup/nYPSLTf3/AM7qf52MezX4zVXuLUlGK/8AK5+PAny9FHDihVGqWslnjjq2CKwtogcjKp63YbaaYibO6JJkLPEyxE26tQkc5b8prH6u3D36Rab+/wDnlT/OwekWl/v/AJ5U/wA7GHUmSV6uyt5jj6L+UUO7XRwY3Y1qUsykaZY+TXvexQAaaaYuR0e0oJyCWNTrkSaREBPOyqwAx19ItL/3Hzyp/nY++kWl/wC4+eVP87GfZx9DEtZc5ZUmvh0TNmbvpAbpJMRa2V5nkX5HJx3217Hm82/6hxWekWl/7j55U/zsR6/cemETkce4RrXq6k65T2Ga2N0sdFeU3N5k8ilsDd+nqaKZ5aVap0ZAiZspP/C09hmzCwub68tcVNF0KTSMXknWlVv+VE7sFB7PCH6xw4TbTj63Dan1LWzRHQe4sBDpbQHwr89OWPL7SWwtJS3uCbQsALG5HrRuCBbsOvMY1cE3klje1Da0n8VnHuWePsLE/QzNCEWmrGMdxmF+GVBOrKLkNprYkYtn6IimZ6faFQkpXLmZrgi98pt2X/8AWLV9px2QB6YdTrngNq9+YHC5W+s6Y+f2jHl9cpw+Yk+oErlsLKPUgRqDqb2v24x7OJqrEmpKEU/Xasv48C3sroqlp6XKKioR+JmKQTjIw0s4BQEMLch3AjuxH/BpPLKGEkjEcvRoEyg+LMTzPaEB8mGZdqDS7UvYCeC3dz9a79PL3Aa9f7SW/h0pGlvUGvzBIvw+64Gnl8WHUmTR1c4y3JL6LH3KfZXR1Nx1NTFRmK/WEd10y20GTv10Km99baYaRuDTKbwST0wPhLDOyKxHaQb669hxD/tOH1K7QaX4mWIgE30NjCSRbs0589L45SbSjGbK9O13Yi8TXCluoB6lYWW9+fIc9b5VUUbT1103nOPd5fRsvaHdzhMCtXVML3KvKJAfEc6Ej4iMXecd4wijaS/9Sl58+A3K3Z6l2Hs1vpqO3rLtOPIAr02cX1MDWJNraCPS2v0eO+6SXRVnOU3mRj/SYfVYfLV/vGfC/BQIUDFtbcs6jW/cRf8A9Y31N3KPaDKtRHHNww5ugeIDOyW8EIToDzzcueuJH4H9lfBB+dl/mYyaH54lhCqSLaDTrKe0dgW/K/yYiiXxfV93H6R/A/sr4IPzsv8AMwfgf2V8EH52X+ZgD838Yd31fdx84o7vq+7j9I/gf2V8EH52X+Zg/A/sr4IPzsv8zAH5u4w7vq+7j4ZO4fQD9mP0l+B/ZXwQfnZf5mD8D+yvgg/Oy/zMAfmst/uwx8x+lfwP7K+CD87L/Mwfgf2V8EH52X+ZgDAtgeA/5f8AAuDH6HpujHZ0YslMoF7+HIdfjfxYMAf/2Q=="/>
          <p:cNvSpPr>
            <a:spLocks noChangeAspect="1" noChangeArrowheads="1"/>
          </p:cNvSpPr>
          <p:nvPr/>
        </p:nvSpPr>
        <p:spPr bwMode="auto">
          <a:xfrm>
            <a:off x="304800" y="-639763"/>
            <a:ext cx="23241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s://i.chzbgr.com/maxW500/588955904/hB72BB77E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88" y="3886199"/>
            <a:ext cx="3647067" cy="280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t3.gstatic.com/images?q=tbn:ANd9GcT3pin8WGIA7O-rGOaIYGBg-sFVfftlE4Dwr0scAuOlTPE75TbWx9K43Cxs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910" y="3886200"/>
            <a:ext cx="4176108" cy="280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7434277" y="5791200"/>
            <a:ext cx="1133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Because its funny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7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62" y="4549"/>
            <a:ext cx="8458200" cy="11430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Candara" pitchFamily="34" charset="0"/>
              </a:rPr>
              <a:t>Newtons</a:t>
            </a:r>
            <a:r>
              <a:rPr lang="en-US" sz="2800" dirty="0" smtClean="0">
                <a:latin typeface="Candara" pitchFamily="34" charset="0"/>
              </a:rPr>
              <a:t> 2</a:t>
            </a:r>
            <a:r>
              <a:rPr lang="en-US" sz="2800" baseline="30000" dirty="0" smtClean="0">
                <a:latin typeface="Candara" pitchFamily="34" charset="0"/>
              </a:rPr>
              <a:t>nd</a:t>
            </a:r>
            <a:r>
              <a:rPr lang="en-US" sz="2800" dirty="0" smtClean="0">
                <a:latin typeface="Candara" pitchFamily="34" charset="0"/>
              </a:rPr>
              <a:t> law can be expressed using this formula…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 smtClean="0"/>
              <a:t> </a:t>
            </a:r>
            <a:r>
              <a:rPr lang="en-US" sz="2400" dirty="0" smtClean="0"/>
              <a:t>Force = Mass x Acceleration or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F0"/>
                </a:solidFill>
                <a:latin typeface="Baveuse" pitchFamily="2" charset="0"/>
              </a:rPr>
              <a:t>F= M </a:t>
            </a:r>
            <a:r>
              <a:rPr lang="en-US" dirty="0" smtClean="0">
                <a:solidFill>
                  <a:srgbClr val="00B0F0"/>
                </a:solidFill>
                <a:latin typeface="Baveuse" pitchFamily="2" charset="0"/>
              </a:rPr>
              <a:t>x</a:t>
            </a:r>
            <a:r>
              <a:rPr lang="en-US" sz="4400" dirty="0" smtClean="0">
                <a:solidFill>
                  <a:srgbClr val="00B0F0"/>
                </a:solidFill>
                <a:latin typeface="Baveuse" pitchFamily="2" charset="0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Baveuse" pitchFamily="2" charset="0"/>
              </a:rPr>
              <a:t>A</a:t>
            </a:r>
          </a:p>
          <a:p>
            <a:pPr marL="0" indent="0" algn="ctr">
              <a:buNone/>
            </a:pPr>
            <a:endParaRPr lang="en-US" sz="4400" dirty="0">
              <a:solidFill>
                <a:srgbClr val="00B0F0"/>
              </a:solidFill>
              <a:latin typeface="Baveuse" pitchFamily="2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F0"/>
                </a:solidFill>
                <a:latin typeface="Baveuse" pitchFamily="2" charset="0"/>
              </a:rPr>
              <a:t>F</a:t>
            </a:r>
            <a:endParaRPr lang="en-US" sz="4400" dirty="0" smtClean="0">
              <a:solidFill>
                <a:srgbClr val="00B0F0"/>
              </a:solidFill>
              <a:latin typeface="Baveuse" pitchFamily="2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Candara" pitchFamily="34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Candara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Candara" pitchFamily="34" charset="0"/>
              </a:rPr>
              <a:t>We </a:t>
            </a:r>
            <a:r>
              <a:rPr lang="en-US" sz="2400" dirty="0" smtClean="0">
                <a:latin typeface="Candara" pitchFamily="34" charset="0"/>
              </a:rPr>
              <a:t>can also re-write the formula to solve for </a:t>
            </a:r>
            <a:r>
              <a:rPr lang="en-US" sz="2400" b="1" dirty="0" smtClean="0">
                <a:latin typeface="Candara" pitchFamily="34" charset="0"/>
              </a:rPr>
              <a:t>acceleration</a:t>
            </a:r>
          </a:p>
          <a:p>
            <a:pPr marL="0" indent="0" algn="ctr">
              <a:buNone/>
            </a:pPr>
            <a:r>
              <a:rPr lang="en-US" sz="2400" dirty="0" smtClean="0">
                <a:latin typeface="Candara" pitchFamily="34" charset="0"/>
              </a:rPr>
              <a:t>What would that look like??</a:t>
            </a:r>
            <a:endParaRPr lang="en-US" sz="2400" dirty="0">
              <a:latin typeface="Candar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2210" y="38100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Candara" pitchFamily="34" charset="0"/>
            </a:endParaRPr>
          </a:p>
          <a:p>
            <a:endParaRPr lang="en-US" sz="2400" dirty="0" smtClean="0">
              <a:latin typeface="Candara" pitchFamily="34" charset="0"/>
            </a:endParaRPr>
          </a:p>
          <a:p>
            <a:endParaRPr lang="en-US" sz="2400" dirty="0" smtClean="0">
              <a:latin typeface="Candara" pitchFamily="34" charset="0"/>
            </a:endParaRPr>
          </a:p>
          <a:p>
            <a:endParaRPr lang="en-US" sz="2400" dirty="0">
              <a:latin typeface="Candara" pitchFamily="34" charset="0"/>
            </a:endParaRPr>
          </a:p>
          <a:p>
            <a:r>
              <a:rPr lang="en-US" sz="2400" dirty="0" smtClean="0">
                <a:latin typeface="Candara" pitchFamily="34" charset="0"/>
              </a:rPr>
              <a:t>           What </a:t>
            </a:r>
            <a:r>
              <a:rPr lang="en-US" sz="2400" dirty="0" smtClean="0">
                <a:latin typeface="Candara" pitchFamily="34" charset="0"/>
              </a:rPr>
              <a:t>about solving for </a:t>
            </a:r>
            <a:r>
              <a:rPr lang="en-US" sz="2400" b="1" dirty="0" smtClean="0">
                <a:latin typeface="Candara" pitchFamily="34" charset="0"/>
              </a:rPr>
              <a:t>mass</a:t>
            </a:r>
            <a:r>
              <a:rPr lang="en-US" sz="2400" dirty="0" smtClean="0">
                <a:latin typeface="Candara" pitchFamily="34" charset="0"/>
              </a:rPr>
              <a:t>? </a:t>
            </a:r>
            <a:endParaRPr lang="en-US" sz="2400" dirty="0">
              <a:latin typeface="Candara" pitchFamily="34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276600" y="2057400"/>
            <a:ext cx="2050292" cy="16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63181" y="2362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605981" y="3002577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406081" y="2971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707542" y="2971800"/>
            <a:ext cx="11884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01746" y="2971800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4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324" y="228600"/>
            <a:ext cx="3352800" cy="76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UNITS!!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2978" y="16002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These formulas only work if the </a:t>
            </a:r>
            <a:r>
              <a:rPr lang="en-US" sz="3200" b="1" u="sng" dirty="0" smtClean="0"/>
              <a:t>units</a:t>
            </a:r>
            <a:r>
              <a:rPr lang="en-US" sz="3200" dirty="0" smtClean="0"/>
              <a:t> are correct: </a:t>
            </a:r>
          </a:p>
          <a:p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ooper Black" pitchFamily="18" charset="0"/>
              </a:rPr>
              <a:t>Mass</a:t>
            </a:r>
            <a:r>
              <a:rPr lang="en-US" sz="3200" dirty="0" smtClean="0"/>
              <a:t> in KILOGRAMS (kg)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Cooper Black" pitchFamily="18" charset="0"/>
              </a:rPr>
              <a:t>Force</a:t>
            </a:r>
            <a:r>
              <a:rPr lang="en-US" sz="3200" dirty="0" smtClean="0"/>
              <a:t> in NEWTONS (N)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  <a:latin typeface="Cooper Black" pitchFamily="18" charset="0"/>
              </a:rPr>
              <a:t>Acceleration</a:t>
            </a:r>
            <a:r>
              <a:rPr lang="en-US" sz="3200" dirty="0" smtClean="0"/>
              <a:t> in METERS/SECOND/SECOND (m/s/s or m/s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774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062" y="228600"/>
            <a:ext cx="6934201" cy="838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Let’s try a few problems…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3" y="1381332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1. What </a:t>
            </a:r>
            <a:r>
              <a:rPr lang="en-US" sz="2400" dirty="0">
                <a:latin typeface="Candara" pitchFamily="34" charset="0"/>
              </a:rPr>
              <a:t>net force is required to accelerate a car at a rate of </a:t>
            </a:r>
            <a:r>
              <a:rPr lang="en-US" sz="2400" b="1" dirty="0">
                <a:latin typeface="Candara" pitchFamily="34" charset="0"/>
              </a:rPr>
              <a:t>2 m/s</a:t>
            </a:r>
            <a:r>
              <a:rPr lang="en-US" sz="2400" b="1" baseline="30000" dirty="0">
                <a:latin typeface="Candara" pitchFamily="34" charset="0"/>
              </a:rPr>
              <a:t>2 </a:t>
            </a:r>
            <a:r>
              <a:rPr lang="en-US" sz="2400" dirty="0">
                <a:latin typeface="Candara" pitchFamily="34" charset="0"/>
              </a:rPr>
              <a:t>if the car has a mass of </a:t>
            </a:r>
            <a:r>
              <a:rPr lang="en-US" sz="2400" b="1" dirty="0">
                <a:latin typeface="Candara" pitchFamily="34" charset="0"/>
              </a:rPr>
              <a:t>3,000 kg</a:t>
            </a:r>
            <a:r>
              <a:rPr lang="en-US" sz="2400" dirty="0">
                <a:latin typeface="Candara" pitchFamily="34" charset="0"/>
              </a:rPr>
              <a:t>?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F=_______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m=______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a= __________ </a:t>
            </a:r>
          </a:p>
          <a:p>
            <a:pPr marL="0" indent="0">
              <a:buNone/>
            </a:pP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2. </a:t>
            </a:r>
            <a:r>
              <a:rPr lang="en-US" sz="2400" dirty="0">
                <a:latin typeface="Candara" pitchFamily="34" charset="0"/>
              </a:rPr>
              <a:t>What net force is required to accelerate a </a:t>
            </a:r>
            <a:r>
              <a:rPr lang="en-US" sz="2400" dirty="0" smtClean="0">
                <a:latin typeface="Candara" pitchFamily="34" charset="0"/>
              </a:rPr>
              <a:t>bowing ball </a:t>
            </a:r>
            <a:r>
              <a:rPr lang="en-US" sz="2400" dirty="0">
                <a:latin typeface="Candara" pitchFamily="34" charset="0"/>
              </a:rPr>
              <a:t>at </a:t>
            </a:r>
            <a:r>
              <a:rPr lang="en-US" sz="2400" dirty="0" smtClean="0">
                <a:latin typeface="Candara" pitchFamily="34" charset="0"/>
              </a:rPr>
              <a:t>the same rate of rate </a:t>
            </a:r>
            <a:r>
              <a:rPr lang="en-US" sz="2400" dirty="0">
                <a:latin typeface="Candara" pitchFamily="34" charset="0"/>
              </a:rPr>
              <a:t>of </a:t>
            </a:r>
            <a:r>
              <a:rPr lang="en-US" sz="2400" b="1" dirty="0">
                <a:latin typeface="Candara" pitchFamily="34" charset="0"/>
              </a:rPr>
              <a:t>2 </a:t>
            </a:r>
            <a:r>
              <a:rPr lang="en-US" sz="2400" b="1" dirty="0" smtClean="0">
                <a:latin typeface="Candara" pitchFamily="34" charset="0"/>
              </a:rPr>
              <a:t>m/s</a:t>
            </a:r>
            <a:r>
              <a:rPr lang="en-US" sz="2400" b="1" baseline="30000" dirty="0" smtClean="0">
                <a:latin typeface="Candara" pitchFamily="34" charset="0"/>
              </a:rPr>
              <a:t>2  </a:t>
            </a:r>
            <a:r>
              <a:rPr lang="en-US" sz="2400" dirty="0">
                <a:latin typeface="Candara" pitchFamily="34" charset="0"/>
              </a:rPr>
              <a:t>if the </a:t>
            </a:r>
            <a:r>
              <a:rPr lang="en-US" sz="2400" dirty="0" smtClean="0">
                <a:latin typeface="Candara" pitchFamily="34" charset="0"/>
              </a:rPr>
              <a:t>bowling ball  </a:t>
            </a:r>
            <a:r>
              <a:rPr lang="en-US" sz="2400" dirty="0">
                <a:latin typeface="Candara" pitchFamily="34" charset="0"/>
              </a:rPr>
              <a:t>has a mass </a:t>
            </a:r>
            <a:r>
              <a:rPr lang="en-US" sz="2400" dirty="0" smtClean="0">
                <a:latin typeface="Candara" pitchFamily="34" charset="0"/>
              </a:rPr>
              <a:t>of </a:t>
            </a:r>
            <a:r>
              <a:rPr lang="en-US" sz="2400" b="1" dirty="0" smtClean="0">
                <a:latin typeface="Candara" pitchFamily="34" charset="0"/>
              </a:rPr>
              <a:t>10 kg</a:t>
            </a:r>
            <a:r>
              <a:rPr lang="en-US" sz="2400" dirty="0">
                <a:latin typeface="Candara" pitchFamily="34" charset="0"/>
              </a:rPr>
              <a:t>? </a:t>
            </a: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F</a:t>
            </a:r>
            <a:r>
              <a:rPr lang="en-US" sz="2400" dirty="0">
                <a:latin typeface="Candara" pitchFamily="34" charset="0"/>
              </a:rPr>
              <a:t>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m</a:t>
            </a:r>
            <a:r>
              <a:rPr lang="en-US" sz="2400" dirty="0">
                <a:latin typeface="Candara" pitchFamily="34" charset="0"/>
              </a:rPr>
              <a:t>=______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a=______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400" dirty="0">
              <a:latin typeface="Candara" pitchFamily="34" charset="0"/>
            </a:endParaRPr>
          </a:p>
        </p:txBody>
      </p:sp>
      <p:pic>
        <p:nvPicPr>
          <p:cNvPr id="1026" name="Picture 2" descr="http://tomscollisionrepair.com/sitebuildercontent/sitebuilderpictures/webassets/lamborghini_cartoon_car_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3209926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squire.com/cm/esquire/images/LP/bowling-ball-0408-lg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5" y="4495800"/>
            <a:ext cx="1524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205217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6000 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7026" y="4495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3. What </a:t>
            </a:r>
            <a:r>
              <a:rPr lang="en-US" sz="2400" dirty="0">
                <a:latin typeface="Candara" pitchFamily="34" charset="0"/>
              </a:rPr>
              <a:t>is the acceleration of </a:t>
            </a:r>
            <a:r>
              <a:rPr lang="en-US" sz="2400" dirty="0" smtClean="0">
                <a:latin typeface="Candara" pitchFamily="34" charset="0"/>
              </a:rPr>
              <a:t>a softball </a:t>
            </a:r>
            <a:r>
              <a:rPr lang="en-US" sz="2400" dirty="0">
                <a:latin typeface="Candara" pitchFamily="34" charset="0"/>
              </a:rPr>
              <a:t>if it has a mass of </a:t>
            </a:r>
            <a:r>
              <a:rPr lang="en-US" sz="2400" b="1" dirty="0">
                <a:latin typeface="Candara" pitchFamily="34" charset="0"/>
              </a:rPr>
              <a:t>0.5 kg</a:t>
            </a:r>
            <a:r>
              <a:rPr lang="en-US" sz="2400" dirty="0">
                <a:latin typeface="Candara" pitchFamily="34" charset="0"/>
              </a:rPr>
              <a:t> and </a:t>
            </a:r>
            <a:r>
              <a:rPr lang="en-US" sz="2400" dirty="0" smtClean="0">
                <a:latin typeface="Candara" pitchFamily="34" charset="0"/>
              </a:rPr>
              <a:t>the player throws it with a force of </a:t>
            </a:r>
            <a:r>
              <a:rPr lang="en-US" sz="2400" b="1" dirty="0" smtClean="0">
                <a:latin typeface="Candara" pitchFamily="34" charset="0"/>
              </a:rPr>
              <a:t>200 </a:t>
            </a:r>
            <a:r>
              <a:rPr lang="en-US" sz="2400" b="1" dirty="0">
                <a:latin typeface="Candara" pitchFamily="34" charset="0"/>
              </a:rPr>
              <a:t>N</a:t>
            </a:r>
            <a:r>
              <a:rPr lang="en-US" sz="2400" dirty="0">
                <a:latin typeface="Candara" pitchFamily="34" charset="0"/>
              </a:rPr>
              <a:t>?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F=______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m</a:t>
            </a:r>
            <a:r>
              <a:rPr lang="en-US" sz="2400" dirty="0">
                <a:latin typeface="Candara" pitchFamily="34" charset="0"/>
              </a:rPr>
              <a:t>=______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a=______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4. </a:t>
            </a:r>
            <a:r>
              <a:rPr lang="en-US" sz="2400" dirty="0">
                <a:latin typeface="Candara" pitchFamily="34" charset="0"/>
              </a:rPr>
              <a:t>What is the </a:t>
            </a:r>
            <a:r>
              <a:rPr lang="en-US" sz="2400" dirty="0" smtClean="0">
                <a:latin typeface="Candara" pitchFamily="34" charset="0"/>
              </a:rPr>
              <a:t>acceleration of the </a:t>
            </a:r>
            <a:r>
              <a:rPr lang="en-US" sz="2400" b="1" dirty="0" smtClean="0">
                <a:latin typeface="Candara" pitchFamily="34" charset="0"/>
              </a:rPr>
              <a:t>10 kg </a:t>
            </a:r>
            <a:r>
              <a:rPr lang="en-US" sz="2400" dirty="0" smtClean="0">
                <a:latin typeface="Candara" pitchFamily="34" charset="0"/>
              </a:rPr>
              <a:t>bowling ball thrown by the same player, throwing with a force of </a:t>
            </a:r>
            <a:r>
              <a:rPr lang="en-US" sz="2400" b="1" dirty="0" smtClean="0">
                <a:latin typeface="Candara" pitchFamily="34" charset="0"/>
              </a:rPr>
              <a:t>200N</a:t>
            </a:r>
            <a:r>
              <a:rPr lang="en-US" sz="2400" dirty="0" smtClean="0">
                <a:latin typeface="Candara" pitchFamily="34" charset="0"/>
              </a:rPr>
              <a:t>? </a:t>
            </a:r>
            <a:endParaRPr lang="en-US" sz="2400" dirty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F</a:t>
            </a:r>
            <a:r>
              <a:rPr lang="en-US" sz="2400" dirty="0">
                <a:latin typeface="Candara" pitchFamily="34" charset="0"/>
              </a:rPr>
              <a:t>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m</a:t>
            </a:r>
            <a:r>
              <a:rPr lang="en-US" sz="2400" dirty="0">
                <a:latin typeface="Candara" pitchFamily="34" charset="0"/>
              </a:rPr>
              <a:t>=______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a=______ </a:t>
            </a:r>
          </a:p>
        </p:txBody>
      </p:sp>
      <p:pic>
        <p:nvPicPr>
          <p:cNvPr id="2050" name="Picture 2" descr="http://www.bluefield.edu/mediafiles/softball-ball-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81200"/>
            <a:ext cx="1173044" cy="108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esquire.com/cm/esquire/images/LP/bowling-ball-0408-lg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613" y="4343400"/>
            <a:ext cx="164123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2613" y="2567805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400m/s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872613" y="5115371"/>
            <a:ext cx="148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r>
              <a:rPr lang="en-US" dirty="0"/>
              <a:t>m/s</a:t>
            </a:r>
            <a:r>
              <a:rPr lang="en-US" baseline="30000" dirty="0"/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3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298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Newtons 2nd Law</vt:lpstr>
      <vt:lpstr>Newton's second law of motion can be formally stated as follows: The acceleration of an object as produced by a net force is directly proportional to the magnitude of the net force, in the same direction as the net force, and inversely proportional to the mass of the object.</vt:lpstr>
      <vt:lpstr>PowerPoint Presentation</vt:lpstr>
      <vt:lpstr>Newtons 2nd law can be expressed using this formula…</vt:lpstr>
      <vt:lpstr>UNITS!!</vt:lpstr>
      <vt:lpstr>Let’s try a few problems…</vt:lpstr>
      <vt:lpstr>PowerPoint Presentation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Newtons 2nd Law</dc:title>
  <dc:creator>AMAY</dc:creator>
  <cp:lastModifiedBy>Windows User</cp:lastModifiedBy>
  <cp:revision>17</cp:revision>
  <dcterms:created xsi:type="dcterms:W3CDTF">2013-03-07T13:10:56Z</dcterms:created>
  <dcterms:modified xsi:type="dcterms:W3CDTF">2014-03-04T13:55:58Z</dcterms:modified>
</cp:coreProperties>
</file>