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4" r:id="rId8"/>
    <p:sldId id="261" r:id="rId9"/>
    <p:sldId id="262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0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5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9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1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8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429-FC63-D541-A0C7-7030F4AEA7A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6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D429-FC63-D541-A0C7-7030F4AEA7A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C2D74-5CB6-5244-8088-428692AA1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3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739" y="518079"/>
            <a:ext cx="7685156" cy="10832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Newton’s Third Law of Motion: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826" y="2028566"/>
            <a:ext cx="875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“For every action there is an equal and opposite reaction”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70693" y="3067927"/>
            <a:ext cx="371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u="sng" dirty="0" smtClean="0"/>
              <a:t>correct</a:t>
            </a:r>
            <a:r>
              <a:rPr lang="en-US" sz="2400" dirty="0" smtClean="0"/>
              <a:t> way to say it: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5221" y="4064001"/>
            <a:ext cx="8117306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For every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action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u="sng" dirty="0" smtClean="0">
                <a:solidFill>
                  <a:srgbClr val="FFFF00"/>
                </a:solidFill>
              </a:rPr>
              <a:t>force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smtClean="0"/>
              <a:t>there is an equal and opposite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reaction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u="sng" dirty="0" smtClean="0">
                <a:solidFill>
                  <a:srgbClr val="FFFF00"/>
                </a:solidFill>
              </a:rPr>
              <a:t>force</a:t>
            </a:r>
            <a:r>
              <a:rPr lang="en-US" sz="4400" dirty="0" smtClean="0"/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7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7043" y="752168"/>
            <a:ext cx="491434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Explanation 1 - The math: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42450" y="1607574"/>
            <a:ext cx="30789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Cannonball: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675239" y="3952550"/>
            <a:ext cx="1004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Chalkduster"/>
                <a:cs typeface="Chalkduster"/>
              </a:rPr>
              <a:t> </a:t>
            </a:r>
            <a:r>
              <a:rPr lang="en-US" sz="4400" u="sng" dirty="0" smtClean="0">
                <a:latin typeface="Comic Sans MS" pitchFamily="66" charset="0"/>
                <a:cs typeface="Chalkduster"/>
              </a:rPr>
              <a:t>F</a:t>
            </a:r>
            <a:endParaRPr lang="en-US" sz="3600" u="sng" dirty="0" smtClean="0">
              <a:latin typeface="Comic Sans MS" pitchFamily="66" charset="0"/>
              <a:cs typeface="Chalkduster"/>
            </a:endParaRPr>
          </a:p>
          <a:p>
            <a:r>
              <a:rPr lang="en-US" sz="2000" dirty="0" smtClean="0">
                <a:latin typeface="Comic Sans MS" pitchFamily="66" charset="0"/>
                <a:cs typeface="Chalkduster"/>
              </a:rPr>
              <a:t>  M</a:t>
            </a:r>
            <a:endParaRPr lang="en-US" sz="2000" dirty="0">
              <a:latin typeface="Comic Sans MS" pitchFamily="66" charset="0"/>
              <a:cs typeface="Chalkdu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7043" y="4060271"/>
            <a:ext cx="606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=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761" y="4060271"/>
            <a:ext cx="629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omic Sans MS" pitchFamily="66" charset="0"/>
                <a:cs typeface="Chalkduster"/>
              </a:rPr>
              <a:t>A</a:t>
            </a:r>
            <a:endParaRPr lang="en-US" sz="7200" dirty="0">
              <a:latin typeface="Comic Sans MS" pitchFamily="66" charset="0"/>
              <a:cs typeface="Chalkdust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537" y="3829439"/>
            <a:ext cx="7399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latin typeface="Comic Sans MS" pitchFamily="66" charset="0"/>
              </a:rPr>
              <a:t> </a:t>
            </a:r>
            <a:r>
              <a:rPr lang="en-US" sz="4400" u="sng" dirty="0" smtClean="0">
                <a:latin typeface="Comic Sans MS" pitchFamily="66" charset="0"/>
                <a:cs typeface="Chalkduster"/>
              </a:rPr>
              <a:t>F</a:t>
            </a:r>
            <a:endParaRPr lang="en-US" sz="3600" u="sng" dirty="0" smtClean="0">
              <a:latin typeface="Comic Sans MS" pitchFamily="66" charset="0"/>
            </a:endParaRPr>
          </a:p>
          <a:p>
            <a:r>
              <a:rPr lang="en-US" sz="7200" dirty="0" smtClean="0">
                <a:latin typeface="Comic Sans MS" pitchFamily="66" charset="0"/>
                <a:cs typeface="Chalkduster"/>
              </a:rPr>
              <a:t>M</a:t>
            </a:r>
            <a:endParaRPr lang="en-US" sz="7200" dirty="0">
              <a:latin typeface="Comic Sans MS" pitchFamily="66" charset="0"/>
              <a:cs typeface="Chalkdus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0197" y="4214159"/>
            <a:ext cx="531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=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0391" y="4368047"/>
            <a:ext cx="62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  <a:cs typeface="Chalkduster"/>
              </a:rPr>
              <a:t>A</a:t>
            </a:r>
            <a:endParaRPr lang="en-US" sz="2400" dirty="0">
              <a:latin typeface="Comic Sans MS" pitchFamily="66" charset="0"/>
              <a:cs typeface="Chalkdust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216" y="1607574"/>
            <a:ext cx="27056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Cannon: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4537" y="2192350"/>
            <a:ext cx="195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BIG mass: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9414" y="2192350"/>
            <a:ext cx="214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SMALL mass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1567" y="2888103"/>
            <a:ext cx="766875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So according to Newton’s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Law of Motion: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61504" y="5706876"/>
            <a:ext cx="2488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 SMALL acceleration!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218584" y="5706876"/>
            <a:ext cx="2726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 LARGE acceleration!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218" y="356465"/>
            <a:ext cx="2650435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Explanation 2 – Inertia: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2" y="651565"/>
            <a:ext cx="5403943" cy="4052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391" y="1778000"/>
            <a:ext cx="2606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The cannon has much more INERTIA than the cannon ball. 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Circular Arrow 6"/>
          <p:cNvSpPr/>
          <p:nvPr/>
        </p:nvSpPr>
        <p:spPr>
          <a:xfrm rot="283771">
            <a:off x="1733826" y="1210797"/>
            <a:ext cx="3909391" cy="1682594"/>
          </a:xfrm>
          <a:prstGeom prst="circularArrow">
            <a:avLst>
              <a:gd name="adj1" fmla="val 5386"/>
              <a:gd name="adj2" fmla="val 331268"/>
              <a:gd name="adj3" fmla="val 20696217"/>
              <a:gd name="adj4" fmla="val 10800000"/>
              <a:gd name="adj5" fmla="val 14627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 rot="20837916">
            <a:off x="2505817" y="4124719"/>
            <a:ext cx="5466530" cy="1159608"/>
          </a:xfrm>
          <a:prstGeom prst="curvedUp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391" y="5423893"/>
            <a:ext cx="8429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Therefore the same force can move the cannon ball much more easily than it can move the cannon! 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18" y="229015"/>
            <a:ext cx="6107044" cy="94014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Forces always occur in PAIRS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3825" y="1463525"/>
            <a:ext cx="3975653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An </a:t>
            </a:r>
            <a:r>
              <a:rPr lang="en-US" sz="4000" dirty="0" smtClean="0">
                <a:solidFill>
                  <a:srgbClr val="FF0000"/>
                </a:solidFill>
              </a:rPr>
              <a:t>action</a:t>
            </a:r>
            <a:r>
              <a:rPr lang="en-US" sz="4000" dirty="0" smtClean="0"/>
              <a:t> force…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88230" y="5399732"/>
            <a:ext cx="503693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…and a </a:t>
            </a:r>
            <a:r>
              <a:rPr lang="en-US" sz="4000" dirty="0">
                <a:solidFill>
                  <a:srgbClr val="FF0000"/>
                </a:solidFill>
              </a:rPr>
              <a:t>r</a:t>
            </a:r>
            <a:r>
              <a:rPr lang="en-US" sz="4000" dirty="0" smtClean="0">
                <a:solidFill>
                  <a:srgbClr val="FF0000"/>
                </a:solidFill>
              </a:rPr>
              <a:t>eaction</a:t>
            </a:r>
            <a:r>
              <a:rPr lang="en-US" sz="4000" dirty="0" smtClean="0"/>
              <a:t> force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25" y="2515882"/>
            <a:ext cx="2498587" cy="160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66" y="4301434"/>
            <a:ext cx="3278501" cy="2196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31" y="292707"/>
            <a:ext cx="2255255" cy="2805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985" y="2515882"/>
            <a:ext cx="3036177" cy="238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7" y="151710"/>
            <a:ext cx="1912567" cy="13943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Some examples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567" y="129623"/>
            <a:ext cx="7231434" cy="67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damnfunny.com/wp-content/uploads/2012/12/Should-Have-Remembered-Newtons-Third-Law-Of-Mo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152400"/>
            <a:ext cx="7847462" cy="64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7382" y="4572000"/>
            <a:ext cx="1676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Nooooo</a:t>
            </a:r>
            <a:r>
              <a:rPr lang="en-US" dirty="0" smtClean="0"/>
              <a:t>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39" y="197334"/>
            <a:ext cx="5952435" cy="105057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See the pattern???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35825" y="1888434"/>
            <a:ext cx="3975652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 pushes on </a:t>
            </a:r>
            <a:r>
              <a:rPr lang="en-US" sz="4000" u="sng" dirty="0" smtClean="0">
                <a:solidFill>
                  <a:srgbClr val="0000FF"/>
                </a:solidFill>
              </a:rPr>
              <a:t>B</a:t>
            </a:r>
            <a:r>
              <a:rPr lang="en-US" sz="4000" dirty="0" smtClean="0"/>
              <a:t>, so </a:t>
            </a:r>
            <a:r>
              <a:rPr lang="en-US" sz="4000" u="sng" dirty="0" smtClean="0">
                <a:solidFill>
                  <a:srgbClr val="0000FF"/>
                </a:solidFill>
              </a:rPr>
              <a:t>B</a:t>
            </a:r>
            <a:r>
              <a:rPr lang="en-US" sz="4000" dirty="0" smtClean="0"/>
              <a:t> pushes on </a:t>
            </a:r>
            <a:r>
              <a:rPr lang="en-US" sz="4000" u="sng" dirty="0" smtClean="0">
                <a:solidFill>
                  <a:srgbClr val="FF0000"/>
                </a:solidFill>
              </a:rPr>
              <a:t>A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8781" y="4362175"/>
            <a:ext cx="3434522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 pulls on </a:t>
            </a:r>
            <a:r>
              <a:rPr lang="en-US" sz="4000" u="sng" dirty="0" smtClean="0">
                <a:solidFill>
                  <a:srgbClr val="0000FF"/>
                </a:solidFill>
              </a:rPr>
              <a:t>B</a:t>
            </a:r>
            <a:r>
              <a:rPr lang="en-US" sz="4000" dirty="0" smtClean="0"/>
              <a:t>, so </a:t>
            </a:r>
            <a:r>
              <a:rPr lang="en-US" sz="4000" u="sng" dirty="0" smtClean="0">
                <a:solidFill>
                  <a:srgbClr val="0000FF"/>
                </a:solidFill>
              </a:rPr>
              <a:t>B</a:t>
            </a:r>
            <a:r>
              <a:rPr lang="en-US" sz="4000" dirty="0" smtClean="0"/>
              <a:t> pulls on </a:t>
            </a:r>
            <a:r>
              <a:rPr lang="en-US" sz="4000" u="sng" dirty="0" smtClean="0">
                <a:solidFill>
                  <a:srgbClr val="FF0000"/>
                </a:solidFill>
              </a:rPr>
              <a:t>A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3823" y="3478692"/>
            <a:ext cx="739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38" y="2489969"/>
            <a:ext cx="4518633" cy="37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087" y="477005"/>
            <a:ext cx="4163391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Boopee" pitchFamily="2" charset="0"/>
                <a:cs typeface="Chalkboard"/>
              </a:rPr>
              <a:t>Question:</a:t>
            </a:r>
            <a:endParaRPr lang="en-US" dirty="0">
              <a:latin typeface="Boopee" pitchFamily="2" charset="0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8783" y="2060812"/>
            <a:ext cx="47663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oopee" pitchFamily="2" charset="0"/>
                <a:cs typeface="Chalkboard"/>
              </a:rPr>
              <a:t>If force pairs on two objects are always equal and opposite, how is it that sometimes only </a:t>
            </a:r>
            <a:r>
              <a:rPr lang="en-US" sz="4400" b="1" dirty="0" smtClean="0">
                <a:latin typeface="Boopee" pitchFamily="2" charset="0"/>
                <a:cs typeface="Chalkboard"/>
              </a:rPr>
              <a:t>one</a:t>
            </a:r>
            <a:r>
              <a:rPr lang="en-US" sz="4400" dirty="0" smtClean="0">
                <a:latin typeface="Boopee" pitchFamily="2" charset="0"/>
                <a:cs typeface="Chalkboard"/>
              </a:rPr>
              <a:t> of the objects moves????</a:t>
            </a:r>
            <a:endParaRPr lang="en-US" sz="4400" dirty="0">
              <a:latin typeface="Boopee" pitchFamily="2" charset="0"/>
              <a:cs typeface="Chalkboard"/>
            </a:endParaRPr>
          </a:p>
        </p:txBody>
      </p:sp>
      <p:pic>
        <p:nvPicPr>
          <p:cNvPr id="1026" name="Picture 2" descr="http://3.bp.blogspot.com/-kIQ4EZCQKJM/T0EAGcHxGzI/AAAAAAAAAF4/BU3rAfwIm80/s1600/mini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3" y="1001925"/>
            <a:ext cx="33337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867" y="294466"/>
            <a:ext cx="2743199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pee" pitchFamily="2" charset="0"/>
              </a:rPr>
              <a:t>For example: </a:t>
            </a:r>
            <a:endParaRPr lang="en-US" sz="4000" b="1" dirty="0">
              <a:latin typeface="Boope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566" y="1175785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pee" pitchFamily="2" charset="0"/>
              </a:rPr>
              <a:t>Throwing a baseball?</a:t>
            </a:r>
            <a:endParaRPr lang="en-US" sz="3200" dirty="0">
              <a:latin typeface="Boopee" pitchFamily="2" charset="0"/>
            </a:endParaRPr>
          </a:p>
        </p:txBody>
      </p:sp>
      <p:pic>
        <p:nvPicPr>
          <p:cNvPr id="1026" name="Picture 2" descr="http://www.123stitch.com/pictures/STP-F1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566" y="1760561"/>
            <a:ext cx="2857500" cy="3028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1266" y="29446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pee" pitchFamily="2" charset="0"/>
              </a:rPr>
              <a:t>Shooting an arrow?</a:t>
            </a:r>
            <a:endParaRPr lang="en-US" sz="3200" dirty="0">
              <a:latin typeface="Boope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073" y="5431809"/>
            <a:ext cx="3214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pee" pitchFamily="2" charset="0"/>
              </a:rPr>
              <a:t>Hitting a hockey puck?</a:t>
            </a:r>
            <a:endParaRPr lang="en-US" sz="3200" dirty="0">
              <a:latin typeface="Boopee" pitchFamily="2" charset="0"/>
            </a:endParaRPr>
          </a:p>
        </p:txBody>
      </p:sp>
      <p:pic>
        <p:nvPicPr>
          <p:cNvPr id="1028" name="Picture 4" descr="http://lemonadelife.com/wp-content/uploads/2011/06/cupi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1266" y="879241"/>
            <a:ext cx="2364058" cy="2371965"/>
          </a:xfrm>
          <a:prstGeom prst="rect">
            <a:avLst/>
          </a:prstGeom>
          <a:noFill/>
        </p:spPr>
      </p:pic>
      <p:pic>
        <p:nvPicPr>
          <p:cNvPr id="1030" name="Picture 6" descr="http://www.dphockey.com/Pictures/Taku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9421" y="3736741"/>
            <a:ext cx="3806018" cy="2659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7" y="186290"/>
            <a:ext cx="3810000" cy="105057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Answer: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042" y="1568173"/>
            <a:ext cx="44173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pair of forces acting on the objects has to be the same, but the REACTION of the objects to the forces does NOT have to be the same!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913" y="1983318"/>
            <a:ext cx="2873694" cy="470903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826000" y="186290"/>
            <a:ext cx="2871303" cy="1634435"/>
          </a:xfrm>
          <a:prstGeom prst="cloudCallout">
            <a:avLst>
              <a:gd name="adj1" fmla="val 22937"/>
              <a:gd name="adj2" fmla="val 88176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oopee" pitchFamily="2" charset="0"/>
                <a:cs typeface="Chalkduster"/>
              </a:rPr>
              <a:t>Wait……</a:t>
            </a:r>
          </a:p>
          <a:p>
            <a:pPr algn="ctr"/>
            <a:r>
              <a:rPr lang="en-US" sz="3200" dirty="0" smtClean="0">
                <a:latin typeface="Boopee" pitchFamily="2" charset="0"/>
                <a:cs typeface="Chalkduster"/>
              </a:rPr>
              <a:t>What??</a:t>
            </a:r>
            <a:endParaRPr lang="en-US" sz="3200" dirty="0">
              <a:latin typeface="Boopee" pitchFamily="2" charset="0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58466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6521" y="304320"/>
            <a:ext cx="322469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Example: a canon firing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45042" y="864593"/>
            <a:ext cx="3456610" cy="40318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According to Newton’s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Law of Motion, both the canon ball and the cannon experience the SAME FORCE from the gunpowder. </a:t>
            </a:r>
            <a:endParaRPr lang="en-US" sz="3200" dirty="0"/>
          </a:p>
        </p:txBody>
      </p:sp>
      <p:pic>
        <p:nvPicPr>
          <p:cNvPr id="3074" name="Picture 2" descr="http://4.bp.blogspot.com/_sW65ilskOC8/SqKNNAVvy0I/AAAAAAAAaB4/6YBKBwyfVhA/s400/CannonFi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90" y="1093466"/>
            <a:ext cx="4753749" cy="3803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04855" y="5376080"/>
            <a:ext cx="6615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pee" pitchFamily="2" charset="0"/>
              </a:rPr>
              <a:t>So why does the cannon ball move so  fast while the cannon only moves back a little? </a:t>
            </a:r>
            <a:endParaRPr lang="en-US" sz="3200" dirty="0">
              <a:latin typeface="Boop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287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Newton’s Third Law of Motion:</vt:lpstr>
      <vt:lpstr>Forces always occur in PAIRS</vt:lpstr>
      <vt:lpstr>Some examples:</vt:lpstr>
      <vt:lpstr>PowerPoint Presentation</vt:lpstr>
      <vt:lpstr>See the pattern???</vt:lpstr>
      <vt:lpstr>Question:</vt:lpstr>
      <vt:lpstr>PowerPoint Presentation</vt:lpstr>
      <vt:lpstr>Answer: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Third Law of Motion:</dc:title>
  <dc:creator>Drew</dc:creator>
  <cp:lastModifiedBy>Windows User</cp:lastModifiedBy>
  <cp:revision>36</cp:revision>
  <dcterms:created xsi:type="dcterms:W3CDTF">2012-02-13T23:17:12Z</dcterms:created>
  <dcterms:modified xsi:type="dcterms:W3CDTF">2014-03-05T13:15:10Z</dcterms:modified>
</cp:coreProperties>
</file>