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200" d="100"/>
          <a:sy n="200" d="100"/>
        </p:scale>
        <p:origin x="1794" y="423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23249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46271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585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67061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37FA9-519A-48C9-B9D9-8ECC260A55AA}"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729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37FA9-519A-48C9-B9D9-8ECC260A55AA}"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7451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37FA9-519A-48C9-B9D9-8ECC260A55AA}"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0975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37FA9-519A-48C9-B9D9-8ECC260A55AA}" type="datetimeFigureOut">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9235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37FA9-519A-48C9-B9D9-8ECC260A55AA}" type="datetimeFigureOut">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869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147304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2131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B37FA9-519A-48C9-B9D9-8ECC260A55AA}" type="datetimeFigureOut">
              <a:rPr lang="en-US" smtClean="0"/>
              <a:t>10/2/2014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AD5B898-7BBE-4D6E-96F9-444CC7742E53}" type="slidenum">
              <a:rPr lang="en-US" smtClean="0"/>
              <a:t>‹#›</a:t>
            </a:fld>
            <a:endParaRPr lang="en-US"/>
          </a:p>
        </p:txBody>
      </p:sp>
    </p:spTree>
    <p:extLst>
      <p:ext uri="{BB962C8B-B14F-4D97-AF65-F5344CB8AC3E}">
        <p14:creationId xmlns:p14="http://schemas.microsoft.com/office/powerpoint/2010/main" val="301491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Rounded Rectangle 5"/>
          <p:cNvSpPr/>
          <p:nvPr/>
        </p:nvSpPr>
        <p:spPr>
          <a:xfrm>
            <a:off x="228600" y="180340"/>
            <a:ext cx="4419600" cy="2305050"/>
          </a:xfrm>
          <a:prstGeom prst="roundRect">
            <a:avLst/>
          </a:prstGeom>
          <a:solidFill>
            <a:schemeClr val="bg1"/>
          </a:solidFill>
          <a:ln w="889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100">
              <a:effectLst/>
              <a:ea typeface="Calibri"/>
              <a:cs typeface="Times New Roman"/>
            </a:endParaRPr>
          </a:p>
        </p:txBody>
      </p:sp>
      <p:sp>
        <p:nvSpPr>
          <p:cNvPr id="7" name="Rectangle 6"/>
          <p:cNvSpPr/>
          <p:nvPr/>
        </p:nvSpPr>
        <p:spPr>
          <a:xfrm>
            <a:off x="381000" y="1828800"/>
            <a:ext cx="4135755" cy="828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smtClean="0">
                <a:solidFill>
                  <a:srgbClr val="000000"/>
                </a:solidFill>
                <a:effectLst/>
                <a:latin typeface="pencilPete FONT"/>
                <a:ea typeface="Calibri"/>
                <a:cs typeface="Times New Roman"/>
              </a:rPr>
              <a:t>First Grade Newsletter</a:t>
            </a:r>
            <a:endParaRPr lang="en-US" sz="1100" dirty="0">
              <a:effectLst/>
              <a:ea typeface="Calibri"/>
              <a:cs typeface="Times New Roman"/>
            </a:endParaRPr>
          </a:p>
        </p:txBody>
      </p:sp>
      <p:sp>
        <p:nvSpPr>
          <p:cNvPr id="8" name="Rounded Rectangle 7"/>
          <p:cNvSpPr/>
          <p:nvPr/>
        </p:nvSpPr>
        <p:spPr>
          <a:xfrm>
            <a:off x="4613910" y="423545"/>
            <a:ext cx="3795395" cy="3497580"/>
          </a:xfrm>
          <a:prstGeom prst="roundRect">
            <a:avLst/>
          </a:prstGeom>
          <a:noFill/>
          <a:ln w="698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100">
              <a:solidFill>
                <a:srgbClr val="000000"/>
              </a:solidFill>
              <a:effectLst/>
              <a:latin typeface="Times New Roman"/>
              <a:ea typeface="Calibri"/>
              <a:cs typeface="Times New Roman"/>
            </a:endParaRPr>
          </a:p>
        </p:txBody>
      </p:sp>
      <p:sp>
        <p:nvSpPr>
          <p:cNvPr id="11" name="Rounded Rectangle 10"/>
          <p:cNvSpPr/>
          <p:nvPr/>
        </p:nvSpPr>
        <p:spPr>
          <a:xfrm>
            <a:off x="173990" y="2766694"/>
            <a:ext cx="2814955" cy="6072505"/>
          </a:xfrm>
          <a:prstGeom prst="roundRect">
            <a:avLst/>
          </a:prstGeom>
          <a:solidFill>
            <a:schemeClr val="bg1"/>
          </a:solidFill>
          <a:ln w="508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endParaRPr lang="en-US" sz="1100" dirty="0">
              <a:effectLst/>
              <a:ea typeface="Calibri"/>
              <a:cs typeface="Times New Roman"/>
            </a:endParaRPr>
          </a:p>
        </p:txBody>
      </p:sp>
      <p:sp>
        <p:nvSpPr>
          <p:cNvPr id="12" name="Rounded Rectangle 11"/>
          <p:cNvSpPr/>
          <p:nvPr/>
        </p:nvSpPr>
        <p:spPr>
          <a:xfrm>
            <a:off x="3124200" y="3658235"/>
            <a:ext cx="3581399" cy="2285365"/>
          </a:xfrm>
          <a:prstGeom prst="roundRect">
            <a:avLst/>
          </a:prstGeom>
          <a:solidFill>
            <a:schemeClr val="bg1"/>
          </a:solidFill>
          <a:ln w="508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ounded Rectangle 12"/>
          <p:cNvSpPr/>
          <p:nvPr/>
        </p:nvSpPr>
        <p:spPr>
          <a:xfrm>
            <a:off x="3126106" y="6259492"/>
            <a:ext cx="3579494" cy="2477770"/>
          </a:xfrm>
          <a:prstGeom prst="roundRect">
            <a:avLst/>
          </a:prstGeom>
          <a:solidFill>
            <a:schemeClr val="bg1"/>
          </a:solidFill>
          <a:ln w="508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ounded Rectangle 13"/>
          <p:cNvSpPr/>
          <p:nvPr/>
        </p:nvSpPr>
        <p:spPr>
          <a:xfrm>
            <a:off x="3124200" y="2606744"/>
            <a:ext cx="1487805" cy="865505"/>
          </a:xfrm>
          <a:prstGeom prst="round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lgn="ctr">
              <a:lnSpc>
                <a:spcPct val="115000"/>
              </a:lnSpc>
              <a:spcBef>
                <a:spcPts val="0"/>
              </a:spcBef>
              <a:spcAft>
                <a:spcPts val="1000"/>
              </a:spcAft>
            </a:pPr>
            <a:r>
              <a:rPr lang="en-US" dirty="0" smtClean="0">
                <a:effectLst/>
                <a:ea typeface="Calibri"/>
                <a:cs typeface="Times New Roman"/>
              </a:rPr>
              <a:t>What are we studying?</a:t>
            </a:r>
            <a:endParaRPr lang="en-US" dirty="0">
              <a:effectLst/>
              <a:ea typeface="Calibri"/>
              <a:cs typeface="Times New Roman"/>
            </a:endParaRPr>
          </a:p>
        </p:txBody>
      </p:sp>
      <p:sp>
        <p:nvSpPr>
          <p:cNvPr id="15" name="Rounded Rectangle 14"/>
          <p:cNvSpPr/>
          <p:nvPr/>
        </p:nvSpPr>
        <p:spPr>
          <a:xfrm rot="16200000">
            <a:off x="2275840" y="7296785"/>
            <a:ext cx="2525395" cy="428625"/>
          </a:xfrm>
          <a:prstGeom prst="round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lgn="ctr">
              <a:lnSpc>
                <a:spcPct val="115000"/>
              </a:lnSpc>
              <a:spcBef>
                <a:spcPts val="0"/>
              </a:spcBef>
              <a:spcAft>
                <a:spcPts val="1000"/>
              </a:spcAft>
            </a:pPr>
            <a:r>
              <a:rPr lang="en-US" sz="1800" b="1">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IMPORTANT INFO</a:t>
            </a:r>
            <a:endParaRPr lang="en-US" sz="1100">
              <a:effectLst/>
              <a:ea typeface="Calibri"/>
              <a:cs typeface="Times New Roman"/>
            </a:endParaRPr>
          </a:p>
        </p:txBody>
      </p:sp>
      <p:sp>
        <p:nvSpPr>
          <p:cNvPr id="4" name="Rectangle 1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0" y="21431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2" descr="Description: Month of October 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2802"/>
            <a:ext cx="41148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escription: halloween gh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61975"/>
            <a:ext cx="2038350" cy="29432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00600" y="1771967"/>
            <a:ext cx="2038350" cy="1318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smtClean="0">
                <a:solidFill>
                  <a:srgbClr val="000000"/>
                </a:solidFill>
                <a:effectLst/>
                <a:latin typeface="pencilPete FONT"/>
                <a:ea typeface="Calibri"/>
                <a:cs typeface="Times New Roman"/>
              </a:rPr>
              <a:t>Mrs. Kemp</a:t>
            </a:r>
            <a:endParaRPr lang="en-US" sz="1100" dirty="0">
              <a:effectLst/>
              <a:ea typeface="Calibri"/>
              <a:cs typeface="Times New Roman"/>
            </a:endParaRPr>
          </a:p>
          <a:p>
            <a:pPr marL="0" marR="0" algn="ctr">
              <a:lnSpc>
                <a:spcPct val="115000"/>
              </a:lnSpc>
              <a:spcBef>
                <a:spcPts val="0"/>
              </a:spcBef>
              <a:spcAft>
                <a:spcPts val="1000"/>
              </a:spcAft>
            </a:pPr>
            <a:r>
              <a:rPr lang="en-US" sz="1000" dirty="0" smtClean="0">
                <a:solidFill>
                  <a:srgbClr val="000000"/>
                </a:solidFill>
                <a:effectLst/>
                <a:latin typeface="pencilPete FONT"/>
                <a:ea typeface="Calibri"/>
                <a:cs typeface="Times New Roman"/>
              </a:rPr>
              <a:t>akemp@fairfieldschools.org</a:t>
            </a:r>
            <a:endParaRPr lang="en-US" sz="1000" dirty="0">
              <a:effectLst/>
              <a:ea typeface="Calibri"/>
              <a:cs typeface="Times New Roman"/>
            </a:endParaRPr>
          </a:p>
        </p:txBody>
      </p:sp>
      <p:sp>
        <p:nvSpPr>
          <p:cNvPr id="10" name="Rounded Rectangle 9"/>
          <p:cNvSpPr/>
          <p:nvPr/>
        </p:nvSpPr>
        <p:spPr>
          <a:xfrm>
            <a:off x="4800600" y="76200"/>
            <a:ext cx="1888490" cy="424815"/>
          </a:xfrm>
          <a:prstGeom prst="round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lgn="ctr">
              <a:lnSpc>
                <a:spcPct val="115000"/>
              </a:lnSpc>
              <a:spcBef>
                <a:spcPts val="0"/>
              </a:spcBef>
              <a:spcAft>
                <a:spcPts val="1000"/>
              </a:spcAft>
            </a:pPr>
            <a:r>
              <a:rPr lang="en-US" sz="1600" b="1" dirty="0" smtClean="0">
                <a:ln w="9525" cap="flat" cmpd="sng" algn="ctr">
                  <a:solidFill>
                    <a:srgbClr val="FEFEFE"/>
                  </a:solidFill>
                  <a:prstDash val="solid"/>
                  <a:round/>
                </a:ln>
                <a:solidFill>
                  <a:srgbClr val="9BBB59"/>
                </a:solidFill>
                <a:effectLst>
                  <a:outerShdw blurRad="50000" dist="50800" dir="7500000" algn="tl">
                    <a:srgbClr val="000000">
                      <a:alpha val="35000"/>
                    </a:srgbClr>
                  </a:outerShdw>
                </a:effectLst>
                <a:latin typeface="pencilPete FONT"/>
                <a:ea typeface="Calibri"/>
                <a:cs typeface="Times New Roman"/>
              </a:rPr>
              <a:t>October 3, 2014</a:t>
            </a:r>
            <a:endParaRPr lang="en-US" sz="1050" dirty="0">
              <a:effectLst/>
              <a:ea typeface="Calibri"/>
              <a:cs typeface="Times New Roman"/>
            </a:endParaRPr>
          </a:p>
        </p:txBody>
      </p:sp>
      <p:pic>
        <p:nvPicPr>
          <p:cNvPr id="2072" name="Picture 24" descr="spider we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729854"/>
            <a:ext cx="1433624" cy="141414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ute Happy Candy Cor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691754">
            <a:off x="6218672" y="8309986"/>
            <a:ext cx="647700" cy="7087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Cute Happy Candy Cor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36288">
            <a:off x="5802000" y="8397244"/>
            <a:ext cx="488218" cy="5342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68102" y="6259492"/>
            <a:ext cx="2643505" cy="2739211"/>
          </a:xfrm>
          <a:prstGeom prst="rect">
            <a:avLst/>
          </a:prstGeom>
          <a:noFill/>
        </p:spPr>
        <p:txBody>
          <a:bodyPr wrap="square" rtlCol="0">
            <a:spAutoFit/>
          </a:bodyPr>
          <a:lstStyle/>
          <a:p>
            <a:r>
              <a:rPr lang="en-US" sz="1100" dirty="0" smtClean="0"/>
              <a:t>**We will begin sending homework home on October 6</a:t>
            </a:r>
            <a:r>
              <a:rPr lang="en-US" sz="1100" baseline="30000" dirty="0" smtClean="0"/>
              <a:t>th</a:t>
            </a:r>
            <a:r>
              <a:rPr lang="en-US" sz="1100" dirty="0" smtClean="0"/>
              <a:t>. Expect homework every Mon.-Thursday night.</a:t>
            </a:r>
          </a:p>
          <a:p>
            <a:r>
              <a:rPr lang="en-US" sz="1100" dirty="0" smtClean="0"/>
              <a:t>**We will have the Halloween parade on Oct. 31. Please check Infinite Campus for additional information.</a:t>
            </a:r>
          </a:p>
          <a:p>
            <a:r>
              <a:rPr lang="en-US" sz="1100" dirty="0" smtClean="0"/>
              <a:t>** Tuesday, Oct. 7 is an early dismissal. Students will be dismissed at 12:55.</a:t>
            </a:r>
          </a:p>
          <a:p>
            <a:r>
              <a:rPr lang="en-US" sz="1100" dirty="0" smtClean="0"/>
              <a:t>**Conferences will be Thursday, Oct. 23, Wednesday, Oct. 29, and Thursday, Oct. 30 – </a:t>
            </a:r>
            <a:r>
              <a:rPr lang="en-US" sz="1100" b="1" dirty="0" smtClean="0"/>
              <a:t>School will be dismissed at 12:55 on all conference dates.</a:t>
            </a:r>
          </a:p>
          <a:p>
            <a:r>
              <a:rPr lang="en-US" sz="1100" b="1" dirty="0" smtClean="0"/>
              <a:t>**</a:t>
            </a:r>
            <a:r>
              <a:rPr lang="en-US" sz="1100" dirty="0" smtClean="0"/>
              <a:t>You will receive a blue notice with your assigned conference time.</a:t>
            </a:r>
          </a:p>
          <a:p>
            <a:endParaRPr lang="en-US" dirty="0"/>
          </a:p>
        </p:txBody>
      </p:sp>
      <p:sp>
        <p:nvSpPr>
          <p:cNvPr id="3" name="TextBox 2"/>
          <p:cNvSpPr txBox="1"/>
          <p:nvPr/>
        </p:nvSpPr>
        <p:spPr>
          <a:xfrm>
            <a:off x="381000" y="3039496"/>
            <a:ext cx="2438400" cy="5586145"/>
          </a:xfrm>
          <a:prstGeom prst="rect">
            <a:avLst/>
          </a:prstGeom>
          <a:noFill/>
        </p:spPr>
        <p:txBody>
          <a:bodyPr wrap="square" rtlCol="0">
            <a:spAutoFit/>
          </a:bodyPr>
          <a:lstStyle/>
          <a:p>
            <a:r>
              <a:rPr lang="en-US" sz="1050" b="1" dirty="0" smtClean="0"/>
              <a:t>Reader’s Workshop </a:t>
            </a:r>
            <a:r>
              <a:rPr lang="en-US" sz="1050" dirty="0" smtClean="0"/>
              <a:t>– We will continue to finish our launch unit on expectations and procedures during Reader’s Workshop. We will also continue working on our reading strategies.  We will continue this work in our next unit, which is on noticing patterns and using patterns to be better readers.</a:t>
            </a:r>
          </a:p>
          <a:p>
            <a:endParaRPr lang="en-US" sz="1050" dirty="0"/>
          </a:p>
          <a:p>
            <a:r>
              <a:rPr lang="en-US" sz="1050" b="1" dirty="0" smtClean="0"/>
              <a:t>Writer’s Workshop </a:t>
            </a:r>
            <a:r>
              <a:rPr lang="en-US" sz="1050" dirty="0" smtClean="0"/>
              <a:t>– We will continue our current unit of study, Small Moment Story writing, by learning more about adding details to stories, adding dialogue, adding feelings and thoughts, using sequencing words, and many other things! We will also study mentor authors to learn what interesting things we can do to our words to make the reader read it the way we want it to sound.</a:t>
            </a:r>
          </a:p>
          <a:p>
            <a:endParaRPr lang="en-US" sz="1050" dirty="0"/>
          </a:p>
          <a:p>
            <a:r>
              <a:rPr lang="en-US" sz="1050" b="1" dirty="0" smtClean="0"/>
              <a:t>Math</a:t>
            </a:r>
            <a:r>
              <a:rPr lang="en-US" sz="1050" dirty="0" smtClean="0"/>
              <a:t> – We will continue our first unit of study , Fluency of Addition and Subtraction within 10. Then, we will move on to Unit 2, Early Addition and Subtraction. Students will develop an understanding of equivalence, practice counting to 120, find combinations of a given number, compose and decompose numbers through 20, investigate the relationship between addition and subtraction, and use a variety of strategies to develop automaticity of facts.</a:t>
            </a:r>
          </a:p>
        </p:txBody>
      </p:sp>
      <p:sp>
        <p:nvSpPr>
          <p:cNvPr id="17" name="TextBox 16"/>
          <p:cNvSpPr txBox="1"/>
          <p:nvPr/>
        </p:nvSpPr>
        <p:spPr>
          <a:xfrm>
            <a:off x="3338641" y="3713029"/>
            <a:ext cx="3187382" cy="2123658"/>
          </a:xfrm>
          <a:prstGeom prst="rect">
            <a:avLst/>
          </a:prstGeom>
          <a:noFill/>
        </p:spPr>
        <p:txBody>
          <a:bodyPr wrap="square" rtlCol="0">
            <a:spAutoFit/>
          </a:bodyPr>
          <a:lstStyle/>
          <a:p>
            <a:r>
              <a:rPr lang="en-US" sz="1100" b="1" dirty="0" smtClean="0"/>
              <a:t>Science</a:t>
            </a:r>
            <a:r>
              <a:rPr lang="en-US" sz="1100" dirty="0" smtClean="0"/>
              <a:t> – We will continue to study the Sun and shadows by reading, using technology, and doing experiments. </a:t>
            </a:r>
          </a:p>
          <a:p>
            <a:r>
              <a:rPr lang="en-US" sz="1100" b="1" dirty="0" smtClean="0"/>
              <a:t>Social Studies </a:t>
            </a:r>
            <a:r>
              <a:rPr lang="en-US" sz="1100" dirty="0" smtClean="0"/>
              <a:t>– We will begin our study of communities. We will discuss how we each fit into a community, the helpers in a community, and the places in a community.</a:t>
            </a:r>
          </a:p>
          <a:p>
            <a:r>
              <a:rPr lang="en-US" sz="1100" b="1" dirty="0" smtClean="0"/>
              <a:t>Health</a:t>
            </a:r>
            <a:r>
              <a:rPr lang="en-US" sz="1100" dirty="0" smtClean="0"/>
              <a:t> – We will continue our units of study on building positive relationships, conflict management, appropriate behavior, being assertive, having empathy, and other social skills that promote a safe body and environment for everyone.</a:t>
            </a:r>
            <a:endParaRPr lang="en-US" sz="1100" dirty="0"/>
          </a:p>
        </p:txBody>
      </p:sp>
    </p:spTree>
    <p:extLst>
      <p:ext uri="{BB962C8B-B14F-4D97-AF65-F5344CB8AC3E}">
        <p14:creationId xmlns:p14="http://schemas.microsoft.com/office/powerpoint/2010/main" val="247269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425</Words>
  <Application>Microsoft Office PowerPoint</Application>
  <PresentationFormat>On-screen Show (4:3)</PresentationFormat>
  <Paragraphs>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Galewski</dc:creator>
  <cp:lastModifiedBy>Windows User</cp:lastModifiedBy>
  <cp:revision>11</cp:revision>
  <cp:lastPrinted>2014-10-02T20:11:53Z</cp:lastPrinted>
  <dcterms:created xsi:type="dcterms:W3CDTF">2012-09-29T15:12:52Z</dcterms:created>
  <dcterms:modified xsi:type="dcterms:W3CDTF">2014-10-02T20:11:56Z</dcterms:modified>
</cp:coreProperties>
</file>