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2" r:id="rId2"/>
    <p:sldId id="257" r:id="rId3"/>
    <p:sldId id="273" r:id="rId4"/>
    <p:sldId id="274" r:id="rId5"/>
    <p:sldId id="275" r:id="rId6"/>
    <p:sldId id="269" r:id="rId7"/>
    <p:sldId id="267" r:id="rId8"/>
    <p:sldId id="263" r:id="rId9"/>
    <p:sldId id="270" r:id="rId10"/>
    <p:sldId id="271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52860-B346-4D83-8652-3D1442275E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14737-7535-43E9-8894-DA9A8810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4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Tara</a:t>
            </a:r>
            <a:r>
              <a:rPr lang="en-US" baseline="0" dirty="0" smtClean="0"/>
              <a:t> - </a:t>
            </a:r>
            <a:r>
              <a:rPr lang="en-US" dirty="0" smtClean="0"/>
              <a:t>Discuss</a:t>
            </a:r>
            <a:r>
              <a:rPr lang="en-US" baseline="0" dirty="0" smtClean="0"/>
              <a:t> how certain components look different in upper grades (i.e. shared reading/close read).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4737-7535-43E9-8894-DA9A8810BE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41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4737-7535-43E9-8894-DA9A8810BE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90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Tara and Kathleen - Students</a:t>
            </a:r>
            <a:r>
              <a:rPr lang="en-US" baseline="0" dirty="0" smtClean="0"/>
              <a:t> are reading just right books from individual reading bins.  Differentiation through SGI and 1:1 conferences as well as through use of JRBs.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4737-7535-43E9-8894-DA9A8810BE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00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 -</a:t>
            </a:r>
            <a:r>
              <a:rPr lang="en-US" baseline="0" dirty="0" smtClean="0"/>
              <a:t> </a:t>
            </a:r>
            <a:r>
              <a:rPr lang="en-US" dirty="0" smtClean="0"/>
              <a:t>Formally known</a:t>
            </a:r>
            <a:r>
              <a:rPr lang="en-US" baseline="0" dirty="0" smtClean="0"/>
              <a:t> as spelling, but different than what we experienced as students – integrated within small group instruction in both reading and writing – Not a stand alone subject.  Word study serves reading and writing.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4737-7535-43E9-8894-DA9A8810BE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04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Kathleen - Specific questions can be addressed by classroom teacher.  General questions can be directed to</a:t>
            </a:r>
            <a:r>
              <a:rPr lang="en-US" baseline="0" dirty="0" smtClean="0"/>
              <a:t>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4737-7535-43E9-8894-DA9A8810BE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94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 - Unit of study</a:t>
            </a:r>
            <a:r>
              <a:rPr lang="en-US" baseline="0" dirty="0" smtClean="0"/>
              <a:t> letters can guide you to make these conversations more specific.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4737-7535-43E9-8894-DA9A8810BE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7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9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2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3955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1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62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86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42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0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8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5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9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7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5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6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4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35A9-B9F2-41D4-8C5F-E3AD0360AD4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0AA7BB-42FB-4A34-84BE-B5D0B2A8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learningcenter.org/resources/families" TargetMode="External"/><Relationship Id="rId2" Type="http://schemas.openxmlformats.org/officeDocument/2006/relationships/hyperlink" Target="https://fairfieldpublicschoolsk5math.wikispace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69" cy="1787236"/>
          </a:xfrm>
        </p:spPr>
        <p:txBody>
          <a:bodyPr>
            <a:normAutofit fontScale="90000"/>
          </a:bodyPr>
          <a:lstStyle/>
          <a:p>
            <a:pPr algn="r"/>
            <a:r>
              <a:rPr lang="en-US" sz="6000" dirty="0" smtClean="0"/>
              <a:t>Balanced Literacy and Mathematics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338945"/>
            <a:ext cx="8596668" cy="270241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Jennings School</a:t>
            </a:r>
          </a:p>
          <a:p>
            <a:pPr marL="0" indent="0" algn="r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PTA Presentation-October 6, 2016</a:t>
            </a:r>
          </a:p>
          <a:p>
            <a:pPr marL="0" indent="0" algn="r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Mrs. Hyder and Mrs. Schaper-Language Arts Specialists</a:t>
            </a:r>
          </a:p>
          <a:p>
            <a:pPr marL="0" indent="0" algn="r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Mrs. Ruppert- Math Science Teacher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3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5637"/>
            <a:ext cx="7924800" cy="983672"/>
          </a:xfrm>
        </p:spPr>
        <p:txBody>
          <a:bodyPr>
            <a:normAutofit/>
          </a:bodyPr>
          <a:lstStyle/>
          <a:p>
            <a:r>
              <a:rPr lang="en-US" b="1" dirty="0" smtClean="0"/>
              <a:t>Conversation Starters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364" y="1399310"/>
            <a:ext cx="9559636" cy="516774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Tell me about the book you’re reading.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are you working on as a writer?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are you working on in math? What strategies are working best for you?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math strategies are you talking about in class?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class today, what is something you are proud of?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was something that was a challenge?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9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Sites for Support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74392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chemeClr val="tx1"/>
                </a:solidFill>
                <a:hlinkClick r:id="rId2"/>
              </a:rPr>
              <a:t>https://fairfieldpublicschoolsk5math.wikispaces.com</a:t>
            </a:r>
            <a:r>
              <a:rPr lang="en-US" sz="2400" b="1" dirty="0" smtClean="0">
                <a:solidFill>
                  <a:schemeClr val="tx1"/>
                </a:solidFill>
                <a:hlinkClick r:id="rId2"/>
              </a:rPr>
              <a:t>/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0"/>
            <a:endParaRPr lang="en-US" sz="2400" b="1" dirty="0">
              <a:solidFill>
                <a:schemeClr val="tx1"/>
              </a:solidFill>
            </a:endParaRPr>
          </a:p>
          <a:p>
            <a:pPr lvl="0"/>
            <a:r>
              <a:rPr lang="en-US" sz="2400" b="1">
                <a:solidFill>
                  <a:schemeClr val="tx1"/>
                </a:solidFill>
                <a:hlinkClick r:id="rId3"/>
              </a:rPr>
              <a:t>http</a:t>
            </a:r>
            <a:r>
              <a:rPr lang="en-US" sz="2400" b="1">
                <a:solidFill>
                  <a:schemeClr val="tx1"/>
                </a:solidFill>
                <a:hlinkClick r:id="rId3"/>
              </a:rPr>
              <a:t>://</a:t>
            </a:r>
            <a:r>
              <a:rPr lang="en-US" sz="2400" b="1" smtClean="0">
                <a:solidFill>
                  <a:schemeClr val="tx1"/>
                </a:solidFill>
                <a:hlinkClick r:id="rId3"/>
              </a:rPr>
              <a:t>www.mathlearningcenter.org/resources/families</a:t>
            </a:r>
            <a:endParaRPr lang="en-US" sz="2400" b="1" smtClean="0">
              <a:solidFill>
                <a:schemeClr val="tx1"/>
              </a:solidFill>
            </a:endParaRPr>
          </a:p>
          <a:p>
            <a:pPr lvl="0"/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69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10144"/>
            <a:ext cx="4005502" cy="12669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Balanced Literacy is a little more like cooking than baking…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50" y="424372"/>
            <a:ext cx="4561377" cy="6024818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21713"/>
            <a:ext cx="7104150" cy="164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1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5964"/>
          </a:xfrm>
        </p:spPr>
        <p:txBody>
          <a:bodyPr/>
          <a:lstStyle/>
          <a:p>
            <a:r>
              <a:rPr lang="en-US" dirty="0" smtClean="0"/>
              <a:t>Balanced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565565"/>
            <a:ext cx="9461589" cy="4793032"/>
          </a:xfrm>
        </p:spPr>
        <p:txBody>
          <a:bodyPr/>
          <a:lstStyle/>
          <a:p>
            <a:endParaRPr lang="en-US" dirty="0" smtClean="0"/>
          </a:p>
          <a:p>
            <a:r>
              <a:rPr lang="en-US" sz="2200" dirty="0" smtClean="0"/>
              <a:t>Students develop </a:t>
            </a:r>
            <a:r>
              <a:rPr lang="en-US" sz="2200" dirty="0"/>
              <a:t>understanding of number and place </a:t>
            </a:r>
            <a:r>
              <a:rPr lang="en-US" sz="2200" dirty="0" smtClean="0"/>
              <a:t>value.</a:t>
            </a:r>
          </a:p>
          <a:p>
            <a:r>
              <a:rPr lang="en-US" sz="2200" dirty="0" smtClean="0"/>
              <a:t>There is an emphasis </a:t>
            </a:r>
            <a:r>
              <a:rPr lang="en-US" sz="2200" dirty="0"/>
              <a:t>on algebraic </a:t>
            </a:r>
            <a:r>
              <a:rPr lang="en-US" sz="2200" dirty="0" smtClean="0"/>
              <a:t>thinking/patterns </a:t>
            </a:r>
            <a:r>
              <a:rPr lang="en-US" sz="2200" dirty="0"/>
              <a:t>and </a:t>
            </a:r>
            <a:r>
              <a:rPr lang="en-US" sz="2200" dirty="0" smtClean="0"/>
              <a:t>relationships.</a:t>
            </a:r>
            <a:endParaRPr lang="en-US" sz="2200" dirty="0"/>
          </a:p>
          <a:p>
            <a:r>
              <a:rPr lang="en-US" sz="2200" dirty="0" smtClean="0"/>
              <a:t>Content is rich and learners build on prior knowledge.</a:t>
            </a:r>
          </a:p>
          <a:p>
            <a:r>
              <a:rPr lang="en-US" sz="2200" dirty="0"/>
              <a:t>Students engage in mathematics </a:t>
            </a:r>
            <a:r>
              <a:rPr lang="en-US" sz="2200" dirty="0" smtClean="0"/>
              <a:t>through investigations, solving </a:t>
            </a:r>
            <a:r>
              <a:rPr lang="en-US" sz="2200" dirty="0"/>
              <a:t>meaningful </a:t>
            </a:r>
            <a:r>
              <a:rPr lang="en-US" sz="2200" dirty="0" smtClean="0"/>
              <a:t>problems and developing models.</a:t>
            </a:r>
          </a:p>
          <a:p>
            <a:r>
              <a:rPr lang="en-US" sz="2200" dirty="0"/>
              <a:t>Students </a:t>
            </a:r>
            <a:r>
              <a:rPr lang="en-US" sz="2200" dirty="0" smtClean="0"/>
              <a:t>work </a:t>
            </a:r>
            <a:r>
              <a:rPr lang="en-US" sz="2200" dirty="0"/>
              <a:t>together and </a:t>
            </a:r>
            <a:r>
              <a:rPr lang="en-US" sz="2200" dirty="0" smtClean="0"/>
              <a:t>share ideas.</a:t>
            </a:r>
          </a:p>
          <a:p>
            <a:r>
              <a:rPr lang="en-US" sz="2200" dirty="0" smtClean="0"/>
              <a:t>Students communicate </a:t>
            </a:r>
            <a:r>
              <a:rPr lang="en-US" sz="2200" dirty="0"/>
              <a:t>their mathematical ideas and justify their </a:t>
            </a:r>
            <a:r>
              <a:rPr lang="en-US" sz="2200" dirty="0" smtClean="0"/>
              <a:t>reasoning. 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5587">
            <a:off x="9095994" y="263997"/>
            <a:ext cx="2512273" cy="18842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97993">
            <a:off x="9308118" y="4099258"/>
            <a:ext cx="2819401" cy="211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47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and Models in Mathematics</a:t>
            </a:r>
            <a:endParaRPr lang="en-US" dirty="0"/>
          </a:p>
        </p:txBody>
      </p:sp>
      <p:pic>
        <p:nvPicPr>
          <p:cNvPr id="1028" name="Picture 4" descr="Image result for image of math r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59" y="2709568"/>
            <a:ext cx="3845935" cy="121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80150" y="2135318"/>
            <a:ext cx="34035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Math Rack</a:t>
            </a:r>
            <a:endParaRPr lang="en-US" dirty="0"/>
          </a:p>
        </p:txBody>
      </p:sp>
      <p:pic>
        <p:nvPicPr>
          <p:cNvPr id="1030" name="Picture 6" descr="Image result for image of ten fr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704" y="1504524"/>
            <a:ext cx="2109324" cy="1845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30318" y="1950652"/>
            <a:ext cx="1708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Tenframe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852" y="3672056"/>
            <a:ext cx="305186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Problem String</a:t>
            </a:r>
          </a:p>
          <a:p>
            <a:pPr algn="ctr"/>
            <a:r>
              <a:rPr lang="en-US" dirty="0" smtClean="0"/>
              <a:t>Grade 4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8 x 10</a:t>
            </a:r>
          </a:p>
          <a:p>
            <a:pPr algn="ctr"/>
            <a:r>
              <a:rPr lang="en-US" dirty="0" smtClean="0"/>
              <a:t>4 x 20</a:t>
            </a:r>
          </a:p>
          <a:p>
            <a:pPr algn="ctr"/>
            <a:r>
              <a:rPr lang="en-US" dirty="0" smtClean="0"/>
              <a:t>16 x 5</a:t>
            </a:r>
          </a:p>
          <a:p>
            <a:pPr algn="ctr"/>
            <a:r>
              <a:rPr lang="en-US" dirty="0" smtClean="0"/>
              <a:t>32 x 5</a:t>
            </a:r>
          </a:p>
          <a:p>
            <a:pPr algn="ctr"/>
            <a:r>
              <a:rPr lang="en-US" dirty="0" smtClean="0"/>
              <a:t>16 x 10</a:t>
            </a:r>
            <a:endParaRPr lang="en-US" dirty="0"/>
          </a:p>
        </p:txBody>
      </p:sp>
      <p:pic>
        <p:nvPicPr>
          <p:cNvPr id="1032" name="Picture 8" descr="Empty Number Line - Subtract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875" y="4826219"/>
            <a:ext cx="4420693" cy="139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44394" y="4487594"/>
            <a:ext cx="211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Number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4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5113866" cy="102523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Number Corner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29491" y="1634835"/>
            <a:ext cx="59158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Part of daily</a:t>
            </a:r>
            <a:r>
              <a:rPr lang="en-US" sz="2200" dirty="0"/>
              <a:t> </a:t>
            </a:r>
            <a:r>
              <a:rPr lang="en-US" sz="2200" dirty="0" smtClean="0"/>
              <a:t>math fluency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Introduces new skills</a:t>
            </a:r>
          </a:p>
          <a:p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Reinforce </a:t>
            </a:r>
            <a:r>
              <a:rPr lang="en-US" sz="2200" dirty="0"/>
              <a:t>and extend </a:t>
            </a:r>
            <a:r>
              <a:rPr lang="en-US" sz="2200" dirty="0" smtClean="0"/>
              <a:t>skills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Activities </a:t>
            </a:r>
            <a:r>
              <a:rPr lang="en-US" sz="2200" dirty="0"/>
              <a:t>incorporate</a:t>
            </a:r>
          </a:p>
          <a:p>
            <a:pPr lvl="1"/>
            <a:r>
              <a:rPr lang="en-US" sz="2200" dirty="0" smtClean="0"/>
              <a:t>	Games</a:t>
            </a:r>
            <a:endParaRPr lang="en-US" sz="2200" dirty="0"/>
          </a:p>
          <a:p>
            <a:pPr lvl="1"/>
            <a:r>
              <a:rPr lang="en-US" sz="2200" dirty="0" smtClean="0"/>
              <a:t>	Demonstration</a:t>
            </a:r>
            <a:endParaRPr lang="en-US" sz="2200" dirty="0"/>
          </a:p>
          <a:p>
            <a:pPr lvl="1"/>
            <a:r>
              <a:rPr lang="en-US" sz="2200" dirty="0" smtClean="0"/>
              <a:t>	Discussion</a:t>
            </a:r>
            <a:endParaRPr lang="en-US" sz="2200" dirty="0"/>
          </a:p>
          <a:p>
            <a:r>
              <a:rPr lang="en-US" sz="2200" dirty="0" smtClean="0"/>
              <a:t>		Number </a:t>
            </a:r>
            <a:r>
              <a:rPr lang="en-US" sz="2200" dirty="0"/>
              <a:t>Corner Student </a:t>
            </a:r>
            <a:r>
              <a:rPr lang="en-US" sz="2200" dirty="0" smtClean="0"/>
              <a:t>book</a:t>
            </a:r>
          </a:p>
          <a:p>
            <a:pPr lvl="1"/>
            <a:endParaRPr lang="en-US" sz="2200" dirty="0"/>
          </a:p>
        </p:txBody>
      </p:sp>
      <p:pic>
        <p:nvPicPr>
          <p:cNvPr id="4" name="Picture 4" descr="https://photos-5.dropbox.com/t/2/AAAvHyQUdRhHXM7ItlXkxlVI1Gx2B1RXpJqKptC0z1Oy4g/12/349907028/jpeg/32x32/1/1469127600/0/2/NC4.JPG/EPOkkdoDGG8gBygH/QqbNwfM05hcn7-S0Z0lXaCSETSiQz-diiFkI9J7n0fY?size_mode=3&amp;size=800x600&amp;dl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811" y="298264"/>
            <a:ext cx="4644353" cy="347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0739" y="3433763"/>
            <a:ext cx="4070062" cy="305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2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013" y="587520"/>
            <a:ext cx="10515600" cy="1047317"/>
          </a:xfrm>
        </p:spPr>
        <p:txBody>
          <a:bodyPr/>
          <a:lstStyle/>
          <a:p>
            <a:pPr algn="ctr"/>
            <a:r>
              <a:rPr lang="en-US" b="1" dirty="0" smtClean="0"/>
              <a:t>Workshop Model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013" y="2313710"/>
            <a:ext cx="10515600" cy="319405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dirty="0" smtClean="0">
                <a:solidFill>
                  <a:schemeClr val="tx1"/>
                </a:solidFill>
              </a:rPr>
              <a:t>workshop </a:t>
            </a:r>
            <a:r>
              <a:rPr lang="en-US" sz="2800" dirty="0">
                <a:solidFill>
                  <a:schemeClr val="tx1"/>
                </a:solidFill>
              </a:rPr>
              <a:t>structure is deliberately kept predictable and simple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bulk of the time is spent on students </a:t>
            </a:r>
            <a:r>
              <a:rPr lang="en-US" sz="2800" dirty="0" smtClean="0">
                <a:solidFill>
                  <a:schemeClr val="tx1"/>
                </a:solidFill>
              </a:rPr>
              <a:t>reading/writing/solving problems.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Whole class instruction teaches skills and strategies within a unit of study.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883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Explanation of Components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364" y="2202873"/>
            <a:ext cx="11457709" cy="4281054"/>
          </a:xfrm>
        </p:spPr>
        <p:txBody>
          <a:bodyPr>
            <a:normAutofit/>
          </a:bodyPr>
          <a:lstStyle/>
          <a:p>
            <a:pPr algn="l"/>
            <a:endParaRPr lang="en-US" sz="1800" b="1" dirty="0" smtClean="0"/>
          </a:p>
          <a:p>
            <a:pPr algn="l"/>
            <a:r>
              <a:rPr lang="en-US" sz="2000" b="1" u="sng" dirty="0" smtClean="0">
                <a:solidFill>
                  <a:schemeClr val="tx1"/>
                </a:solidFill>
              </a:rPr>
              <a:t>Components </a:t>
            </a:r>
            <a:r>
              <a:rPr lang="en-US" sz="2000" b="1" u="sng" dirty="0">
                <a:solidFill>
                  <a:schemeClr val="tx1"/>
                </a:solidFill>
              </a:rPr>
              <a:t>of </a:t>
            </a:r>
            <a:r>
              <a:rPr lang="en-US" sz="2000" b="1" u="sng" dirty="0" smtClean="0">
                <a:solidFill>
                  <a:schemeClr val="tx1"/>
                </a:solidFill>
              </a:rPr>
              <a:t>Literacy Workshop</a:t>
            </a:r>
            <a:r>
              <a:rPr lang="en-US" sz="2000" b="1" dirty="0" smtClean="0">
                <a:solidFill>
                  <a:schemeClr val="tx1"/>
                </a:solidFill>
              </a:rPr>
              <a:t>: 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2000" b="1" u="sng" dirty="0" smtClean="0">
                <a:solidFill>
                  <a:schemeClr val="tx1"/>
                </a:solidFill>
              </a:rPr>
              <a:t>Components of Math Workshop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Mini Lesson </a:t>
            </a:r>
            <a:r>
              <a:rPr lang="en-US" sz="1800" dirty="0">
                <a:solidFill>
                  <a:schemeClr val="tx1"/>
                </a:solidFill>
              </a:rPr>
              <a:t>( 5-7 min</a:t>
            </a:r>
            <a:r>
              <a:rPr lang="en-US" sz="1800" dirty="0" smtClean="0">
                <a:solidFill>
                  <a:schemeClr val="tx1"/>
                </a:solidFill>
              </a:rPr>
              <a:t>)								Fluency/Number Corner (5-10 min)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Independent Application (25 – 45 min</a:t>
            </a:r>
            <a:r>
              <a:rPr lang="en-US" sz="1800" dirty="0" smtClean="0">
                <a:solidFill>
                  <a:schemeClr val="tx1"/>
                </a:solidFill>
              </a:rPr>
              <a:t>)				Mini Lesson (5-7 min)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Strategy </a:t>
            </a:r>
            <a:r>
              <a:rPr lang="en-US" sz="1800" dirty="0">
                <a:solidFill>
                  <a:schemeClr val="tx1"/>
                </a:solidFill>
              </a:rPr>
              <a:t>and guided reading/writing </a:t>
            </a:r>
            <a:r>
              <a:rPr lang="en-US" sz="1800" dirty="0" smtClean="0">
                <a:solidFill>
                  <a:schemeClr val="tx1"/>
                </a:solidFill>
              </a:rPr>
              <a:t>groups			Active Problem Solving (30-40 min)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1:1 Conferences								</a:t>
            </a:r>
            <a:r>
              <a:rPr lang="en-US" dirty="0" smtClean="0">
                <a:solidFill>
                  <a:schemeClr val="tx1"/>
                </a:solidFill>
              </a:rPr>
              <a:t>Independent </a:t>
            </a:r>
            <a:r>
              <a:rPr lang="en-US" dirty="0">
                <a:solidFill>
                  <a:schemeClr val="tx1"/>
                </a:solidFill>
              </a:rPr>
              <a:t>work or group work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Small Group Instruction							</a:t>
            </a:r>
            <a:r>
              <a:rPr lang="en-US" dirty="0" smtClean="0">
                <a:solidFill>
                  <a:schemeClr val="tx1"/>
                </a:solidFill>
              </a:rPr>
              <a:t>Conferring and small group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Possible</a:t>
            </a:r>
            <a:r>
              <a:rPr lang="en-US" sz="1800" dirty="0">
                <a:solidFill>
                  <a:schemeClr val="tx1"/>
                </a:solidFill>
              </a:rPr>
              <a:t>: mid-workshop teaching point (1-3 min</a:t>
            </a:r>
            <a:r>
              <a:rPr lang="en-US" sz="1800" dirty="0" smtClean="0">
                <a:solidFill>
                  <a:schemeClr val="tx1"/>
                </a:solidFill>
              </a:rPr>
              <a:t>)		Share (3-5 min)							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Share (3-5 min)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79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b="1" dirty="0" smtClean="0"/>
              <a:t>Word Study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Whole class and small group instruction is determined by data gathered from spelling inventories, process writing and oral reading.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ord study sessions begin with a mini lesson applicable to most of the students. 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hen students work independently, in partnerships, or in groups applying word work skills to decode while reading and encode while writing.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Students will draw on what they’ve learned during word study while they read and write to encourage transfer.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 spelling tests – authentic assessment in reading and writing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7990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7018" y="291089"/>
            <a:ext cx="7107382" cy="1191347"/>
          </a:xfrm>
        </p:spPr>
        <p:txBody>
          <a:bodyPr/>
          <a:lstStyle/>
          <a:p>
            <a:r>
              <a:rPr lang="en-US" b="1" dirty="0" smtClean="0"/>
              <a:t>Tips For At Home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05891"/>
            <a:ext cx="9144000" cy="412865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Unit of study parent letters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Set aside a time and a place for reading and math daily.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Model the love of reading and math.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When solving math problems ask students how they might start and why they chose that particular strategy.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464</TotalTime>
  <Words>535</Words>
  <Application>Microsoft Office PowerPoint</Application>
  <PresentationFormat>Widescreen</PresentationFormat>
  <Paragraphs>104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Balanced Literacy and Mathematics </vt:lpstr>
      <vt:lpstr>Balanced Literacy is a little more like cooking than baking…</vt:lpstr>
      <vt:lpstr>Balanced Mathematics</vt:lpstr>
      <vt:lpstr>Tools and Models in Mathematics</vt:lpstr>
      <vt:lpstr>Number Corner</vt:lpstr>
      <vt:lpstr>Workshop Model</vt:lpstr>
      <vt:lpstr>Explanation of Components</vt:lpstr>
      <vt:lpstr> Word Study</vt:lpstr>
      <vt:lpstr>Tips For At Home</vt:lpstr>
      <vt:lpstr>Conversation Starters</vt:lpstr>
      <vt:lpstr>Math Sites for Support and Resources</vt:lpstr>
    </vt:vector>
  </TitlesOfParts>
  <Company>Fairfield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Literacy</dc:title>
  <dc:creator>Morello, Colleen</dc:creator>
  <cp:lastModifiedBy>Windows User</cp:lastModifiedBy>
  <cp:revision>47</cp:revision>
  <dcterms:created xsi:type="dcterms:W3CDTF">2016-06-29T15:28:12Z</dcterms:created>
  <dcterms:modified xsi:type="dcterms:W3CDTF">2016-10-07T20:21:53Z</dcterms:modified>
</cp:coreProperties>
</file>