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259" r:id="rId2"/>
    <p:sldId id="256" r:id="rId3"/>
    <p:sldId id="258" r:id="rId4"/>
    <p:sldId id="277" r:id="rId5"/>
    <p:sldId id="260" r:id="rId6"/>
    <p:sldId id="263" r:id="rId7"/>
    <p:sldId id="265" r:id="rId8"/>
    <p:sldId id="266" r:id="rId9"/>
    <p:sldId id="268" r:id="rId10"/>
    <p:sldId id="264" r:id="rId11"/>
    <p:sldId id="269" r:id="rId12"/>
    <p:sldId id="270" r:id="rId13"/>
    <p:sldId id="271" r:id="rId14"/>
    <p:sldId id="273" r:id="rId15"/>
    <p:sldId id="274" r:id="rId16"/>
    <p:sldId id="275" r:id="rId17"/>
    <p:sldId id="276"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84" y="-3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29B62-6ED7-4C5D-8F1B-318FCA770756}" type="datetimeFigureOut">
              <a:rPr lang="en-US" smtClean="0"/>
              <a:t>4/24/2015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BBC1DC-B8F2-48BE-A1DC-FAA9389FA814}" type="slidenum">
              <a:rPr lang="en-US" smtClean="0"/>
              <a:t>‹#›</a:t>
            </a:fld>
            <a:endParaRPr lang="en-US"/>
          </a:p>
        </p:txBody>
      </p:sp>
    </p:spTree>
    <p:extLst>
      <p:ext uri="{BB962C8B-B14F-4D97-AF65-F5344CB8AC3E}">
        <p14:creationId xmlns:p14="http://schemas.microsoft.com/office/powerpoint/2010/main" val="796592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 child shifts from using numbers to describe something (adjective) to representing a quantity (noun) is a big idea.</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7</a:t>
            </a:fld>
            <a:endParaRPr lang="en-US"/>
          </a:p>
        </p:txBody>
      </p:sp>
    </p:spTree>
    <p:extLst>
      <p:ext uri="{BB962C8B-B14F-4D97-AF65-F5344CB8AC3E}">
        <p14:creationId xmlns:p14="http://schemas.microsoft.com/office/powerpoint/2010/main" val="3785540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Visual representations are used to represent the information in problems graphically, so as to organize and make sense of the information before translating it into a mathematical notation. - </a:t>
            </a:r>
            <a:r>
              <a:rPr lang="en-US" sz="1200" kern="1200" dirty="0" err="1" smtClean="0">
                <a:solidFill>
                  <a:schemeClr val="tx1"/>
                </a:solidFill>
                <a:effectLst/>
                <a:latin typeface="+mn-lt"/>
                <a:ea typeface="+mn-ea"/>
                <a:cs typeface="+mn-cs"/>
              </a:rPr>
              <a:t>Gerstan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Gonchar</a:t>
            </a:r>
            <a:r>
              <a:rPr lang="en-US" sz="1200" kern="1200" dirty="0" smtClean="0">
                <a:solidFill>
                  <a:schemeClr val="tx1"/>
                </a:solidFill>
                <a:effectLst/>
                <a:latin typeface="+mn-lt"/>
                <a:ea typeface="+mn-ea"/>
                <a:cs typeface="+mn-cs"/>
              </a:rPr>
              <a:t> 2011  This is supports</a:t>
            </a:r>
            <a:r>
              <a:rPr lang="en-US" sz="1200" kern="1200" baseline="0" dirty="0" smtClean="0">
                <a:solidFill>
                  <a:schemeClr val="tx1"/>
                </a:solidFill>
                <a:effectLst/>
                <a:latin typeface="+mn-lt"/>
                <a:ea typeface="+mn-ea"/>
                <a:cs typeface="+mn-cs"/>
              </a:rPr>
              <a:t> visualizing and mentally manipulating numbers.</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9</a:t>
            </a:fld>
            <a:endParaRPr lang="en-US"/>
          </a:p>
        </p:txBody>
      </p:sp>
    </p:spTree>
    <p:extLst>
      <p:ext uri="{BB962C8B-B14F-4D97-AF65-F5344CB8AC3E}">
        <p14:creationId xmlns:p14="http://schemas.microsoft.com/office/powerpoint/2010/main" val="3638178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10</a:t>
            </a:fld>
            <a:endParaRPr lang="en-US"/>
          </a:p>
        </p:txBody>
      </p:sp>
    </p:spTree>
    <p:extLst>
      <p:ext uri="{BB962C8B-B14F-4D97-AF65-F5344CB8AC3E}">
        <p14:creationId xmlns:p14="http://schemas.microsoft.com/office/powerpoint/2010/main" val="384915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Five frame:</a:t>
            </a:r>
          </a:p>
          <a:p>
            <a:r>
              <a:rPr lang="en-US" dirty="0" smtClean="0"/>
              <a:t>Seeing that three is in five and that five</a:t>
            </a:r>
            <a:r>
              <a:rPr lang="en-US" baseline="0" dirty="0" smtClean="0"/>
              <a:t> is made up of a three and two more.  OR that 3 is two less than five.  Five becomes a benchmark number and a friendly referent.</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11</a:t>
            </a:fld>
            <a:endParaRPr lang="en-US"/>
          </a:p>
        </p:txBody>
      </p:sp>
    </p:spTree>
    <p:extLst>
      <p:ext uri="{BB962C8B-B14F-4D97-AF65-F5344CB8AC3E}">
        <p14:creationId xmlns:p14="http://schemas.microsoft.com/office/powerpoint/2010/main" val="2838724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Provides a structure to visualize numbers.</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12</a:t>
            </a:fld>
            <a:endParaRPr lang="en-US"/>
          </a:p>
        </p:txBody>
      </p:sp>
    </p:spTree>
    <p:extLst>
      <p:ext uri="{BB962C8B-B14F-4D97-AF65-F5344CB8AC3E}">
        <p14:creationId xmlns:p14="http://schemas.microsoft.com/office/powerpoint/2010/main" val="2222344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start with a quantity</a:t>
            </a:r>
            <a:r>
              <a:rPr lang="en-US" baseline="0" dirty="0" smtClean="0"/>
              <a:t> (4) and you add more to it (1) which give you a new quantity (5).</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16</a:t>
            </a:fld>
            <a:endParaRPr lang="en-US"/>
          </a:p>
        </p:txBody>
      </p:sp>
    </p:spTree>
    <p:extLst>
      <p:ext uri="{BB962C8B-B14F-4D97-AF65-F5344CB8AC3E}">
        <p14:creationId xmlns:p14="http://schemas.microsoft.com/office/powerpoint/2010/main" val="3709983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Subtraction is when you start</a:t>
            </a:r>
            <a:r>
              <a:rPr lang="en-US" baseline="0" dirty="0" smtClean="0"/>
              <a:t> with a quantity (5) take some away (1) and you are left with a new quantity (4).</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17</a:t>
            </a:fld>
            <a:endParaRPr lang="en-US"/>
          </a:p>
        </p:txBody>
      </p:sp>
    </p:spTree>
    <p:extLst>
      <p:ext uri="{BB962C8B-B14F-4D97-AF65-F5344CB8AC3E}">
        <p14:creationId xmlns:p14="http://schemas.microsoft.com/office/powerpoint/2010/main" val="3671869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1C3057-BF1C-4D98-A95F-D7CAD7F372B5}"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C3057-BF1C-4D98-A95F-D7CAD7F372B5}"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1C3057-BF1C-4D98-A95F-D7CAD7F372B5}"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1C3057-BF1C-4D98-A95F-D7CAD7F372B5}"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C3057-BF1C-4D98-A95F-D7CAD7F372B5}"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1C3057-BF1C-4D98-A95F-D7CAD7F372B5}"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B6100-507B-4779-859D-DB5DA0E950A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1C3057-BF1C-4D98-A95F-D7CAD7F372B5}" type="datetimeFigureOut">
              <a:rPr lang="en-US" smtClean="0"/>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B6100-507B-4779-859D-DB5DA0E950A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1C3057-BF1C-4D98-A95F-D7CAD7F372B5}" type="datetimeFigureOut">
              <a:rPr lang="en-US" smtClean="0"/>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C3057-BF1C-4D98-A95F-D7CAD7F372B5}" type="datetimeFigureOut">
              <a:rPr lang="en-US" smtClean="0"/>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C3057-BF1C-4D98-A95F-D7CAD7F372B5}"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B6100-507B-4779-859D-DB5DA0E950A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C3057-BF1C-4D98-A95F-D7CAD7F372B5}"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B6100-507B-4779-859D-DB5DA0E950A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81C3057-BF1C-4D98-A95F-D7CAD7F372B5}" type="datetimeFigureOut">
              <a:rPr lang="en-US" smtClean="0"/>
              <a:t>4/24/2015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37B6100-507B-4779-859D-DB5DA0E950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www.google.com/url?sa=i&amp;rct=j&amp;q=&amp;esrc=s&amp;frm=1&amp;source=images&amp;cd=&amp;cad=rja&amp;uact=8&amp;ved=0CAcQjRw&amp;url=http%3A%2F%2Fwww.therecoveringtraditionalist.com%2Fheck-rekenrek%2F&amp;ei=-LE6VdFjgbBSzImBsAM&amp;bvm=bv.91665533,d.cWc&amp;psig=AFQjCNFlf1al917vJe-YqdPZpUKErDZXmg&amp;ust=1429996383279279"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5.wmf"/><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5.wmf"/><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2" Type="http://schemas.openxmlformats.org/officeDocument/2006/relationships/hyperlink" Target="http://fairfieldpublicschoolsk5math.wikispaces.com/ho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8703" y="3848100"/>
            <a:ext cx="6512511" cy="1143000"/>
          </a:xfrm>
        </p:spPr>
        <p:txBody>
          <a:bodyPr/>
          <a:lstStyle/>
          <a:p>
            <a:pPr marL="0" indent="0" algn="ctr">
              <a:buNone/>
            </a:pPr>
            <a:r>
              <a:rPr lang="en-US" dirty="0" smtClean="0">
                <a:effectLst/>
              </a:rPr>
              <a:t>Kindergarten Math</a:t>
            </a:r>
            <a:endParaRPr lang="en-US" dirty="0">
              <a:effectLst/>
            </a:endParaRPr>
          </a:p>
        </p:txBody>
      </p:sp>
      <p:pic>
        <p:nvPicPr>
          <p:cNvPr id="1027" name="Picture 3" descr="C:\Users\kruppert\AppData\Local\Microsoft\Windows\Temporary Internet Files\Content.IE5\1L5XTI1K\Math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2819400" cy="233015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kruppert\AppData\Local\Microsoft\Windows\Temporary Internet Files\Content.IE5\QBLUCQYB\3D_shap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733800"/>
            <a:ext cx="2505674" cy="2485944"/>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www.therecoveringtraditionalist.com/wp-content/uploads/2014/05/Screen-Shot-2014-05-01-at-11.47.00-PM.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0719371">
            <a:off x="3422605" y="1673677"/>
            <a:ext cx="5554981" cy="1266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82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pPr marL="0" indent="0" algn="l">
              <a:buNone/>
            </a:pPr>
            <a:r>
              <a:rPr lang="en-US" b="0" dirty="0" smtClean="0">
                <a:effectLst/>
              </a:rPr>
              <a:t>You will have two seconds before they disappear</a:t>
            </a:r>
            <a:r>
              <a:rPr lang="en-US" dirty="0" smtClean="0"/>
              <a:t>.</a:t>
            </a:r>
            <a:endParaRPr lang="en-US" dirty="0"/>
          </a:p>
        </p:txBody>
      </p:sp>
      <p:sp>
        <p:nvSpPr>
          <p:cNvPr id="4" name="Oval 3"/>
          <p:cNvSpPr/>
          <p:nvPr/>
        </p:nvSpPr>
        <p:spPr>
          <a:xfrm>
            <a:off x="6847726"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62600" y="2291137"/>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438400" y="2291137"/>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402981" y="533400"/>
            <a:ext cx="8229600" cy="11430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I will flash dots on the screen.  Your task is to figure out how many there are.</a:t>
            </a:r>
            <a:endParaRPr lang="en-US" dirty="0"/>
          </a:p>
        </p:txBody>
      </p:sp>
      <p:sp>
        <p:nvSpPr>
          <p:cNvPr id="12" name="Title 1"/>
          <p:cNvSpPr txBox="1">
            <a:spLocks/>
          </p:cNvSpPr>
          <p:nvPr/>
        </p:nvSpPr>
        <p:spPr>
          <a:xfrm>
            <a:off x="316786" y="2634037"/>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many did you see?</a:t>
            </a:r>
            <a:endParaRPr lang="en-US" dirty="0"/>
          </a:p>
        </p:txBody>
      </p:sp>
      <p:sp>
        <p:nvSpPr>
          <p:cNvPr id="8" name="Oval 7"/>
          <p:cNvSpPr/>
          <p:nvPr/>
        </p:nvSpPr>
        <p:spPr>
          <a:xfrm>
            <a:off x="3533324" y="22860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490794"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38400"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62600" y="3556142"/>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295400" y="3546724"/>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441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par>
                          <p:cTn id="29" fill="hold">
                            <p:stCondLst>
                              <p:cond delay="0"/>
                            </p:stCondLst>
                            <p:childTnLst>
                              <p:par>
                                <p:cTn id="30" presetID="1" presetClass="exit" presetSubtype="0" fill="hold" grpId="1" nodeType="afterEffect">
                                  <p:stCondLst>
                                    <p:cond delay="2000"/>
                                  </p:stCondLst>
                                  <p:childTnLst>
                                    <p:set>
                                      <p:cBhvr>
                                        <p:cTn id="31" dur="1" fill="hold">
                                          <p:stCondLst>
                                            <p:cond delay="0"/>
                                          </p:stCondLst>
                                        </p:cTn>
                                        <p:tgtEl>
                                          <p:spTgt spid="4"/>
                                        </p:tgtEl>
                                        <p:attrNameLst>
                                          <p:attrName>style.visibility</p:attrName>
                                        </p:attrNameLst>
                                      </p:cBhvr>
                                      <p:to>
                                        <p:strVal val="hidden"/>
                                      </p:to>
                                    </p:set>
                                  </p:childTnLst>
                                </p:cTn>
                              </p:par>
                              <p:par>
                                <p:cTn id="32" presetID="1" presetClass="exit" presetSubtype="0" fill="hold" grpId="1" nodeType="withEffect">
                                  <p:stCondLst>
                                    <p:cond delay="2000"/>
                                  </p:stCondLst>
                                  <p:childTnLst>
                                    <p:set>
                                      <p:cBhvr>
                                        <p:cTn id="33" dur="1" fill="hold">
                                          <p:stCondLst>
                                            <p:cond delay="0"/>
                                          </p:stCondLst>
                                        </p:cTn>
                                        <p:tgtEl>
                                          <p:spTgt spid="5"/>
                                        </p:tgtEl>
                                        <p:attrNameLst>
                                          <p:attrName>style.visibility</p:attrName>
                                        </p:attrNameLst>
                                      </p:cBhvr>
                                      <p:to>
                                        <p:strVal val="hidden"/>
                                      </p:to>
                                    </p:set>
                                  </p:childTnLst>
                                </p:cTn>
                              </p:par>
                              <p:par>
                                <p:cTn id="34" presetID="1" presetClass="exit" presetSubtype="0" fill="hold" grpId="1" nodeType="withEffect">
                                  <p:stCondLst>
                                    <p:cond delay="2000"/>
                                  </p:stCondLst>
                                  <p:childTnLst>
                                    <p:set>
                                      <p:cBhvr>
                                        <p:cTn id="35" dur="1" fill="hold">
                                          <p:stCondLst>
                                            <p:cond delay="0"/>
                                          </p:stCondLst>
                                        </p:cTn>
                                        <p:tgtEl>
                                          <p:spTgt spid="10"/>
                                        </p:tgtEl>
                                        <p:attrNameLst>
                                          <p:attrName>style.visibility</p:attrName>
                                        </p:attrNameLst>
                                      </p:cBhvr>
                                      <p:to>
                                        <p:strVal val="hidden"/>
                                      </p:to>
                                    </p:set>
                                  </p:childTnLst>
                                </p:cTn>
                              </p:par>
                              <p:par>
                                <p:cTn id="36" presetID="1" presetClass="exit" presetSubtype="0" fill="hold" grpId="1" nodeType="withEffect">
                                  <p:stCondLst>
                                    <p:cond delay="2000"/>
                                  </p:stCondLst>
                                  <p:childTnLst>
                                    <p:set>
                                      <p:cBhvr>
                                        <p:cTn id="37" dur="1" fill="hold">
                                          <p:stCondLst>
                                            <p:cond delay="0"/>
                                          </p:stCondLst>
                                        </p:cTn>
                                        <p:tgtEl>
                                          <p:spTgt spid="8"/>
                                        </p:tgtEl>
                                        <p:attrNameLst>
                                          <p:attrName>style.visibility</p:attrName>
                                        </p:attrNameLst>
                                      </p:cBhvr>
                                      <p:to>
                                        <p:strVal val="hidden"/>
                                      </p:to>
                                    </p:set>
                                  </p:childTnLst>
                                </p:cTn>
                              </p:par>
                              <p:par>
                                <p:cTn id="38" presetID="1" presetClass="exit" presetSubtype="0" fill="hold" grpId="1" nodeType="withEffect">
                                  <p:stCondLst>
                                    <p:cond delay="2000"/>
                                  </p:stCondLst>
                                  <p:childTnLst>
                                    <p:set>
                                      <p:cBhvr>
                                        <p:cTn id="39" dur="1" fill="hold">
                                          <p:stCondLst>
                                            <p:cond delay="0"/>
                                          </p:stCondLst>
                                        </p:cTn>
                                        <p:tgtEl>
                                          <p:spTgt spid="9"/>
                                        </p:tgtEl>
                                        <p:attrNameLst>
                                          <p:attrName>style.visibility</p:attrName>
                                        </p:attrNameLst>
                                      </p:cBhvr>
                                      <p:to>
                                        <p:strVal val="hidden"/>
                                      </p:to>
                                    </p:set>
                                  </p:childTnLst>
                                </p:cTn>
                              </p:par>
                              <p:par>
                                <p:cTn id="40" presetID="1" presetClass="exit" presetSubtype="0" fill="hold" grpId="1" nodeType="withEffect">
                                  <p:stCondLst>
                                    <p:cond delay="2000"/>
                                  </p:stCondLst>
                                  <p:childTnLst>
                                    <p:set>
                                      <p:cBhvr>
                                        <p:cTn id="41" dur="1" fill="hold">
                                          <p:stCondLst>
                                            <p:cond delay="0"/>
                                          </p:stCondLst>
                                        </p:cTn>
                                        <p:tgtEl>
                                          <p:spTgt spid="13"/>
                                        </p:tgtEl>
                                        <p:attrNameLst>
                                          <p:attrName>style.visibility</p:attrName>
                                        </p:attrNameLst>
                                      </p:cBhvr>
                                      <p:to>
                                        <p:strVal val="hidden"/>
                                      </p:to>
                                    </p:set>
                                  </p:childTnLst>
                                </p:cTn>
                              </p:par>
                              <p:par>
                                <p:cTn id="42" presetID="1" presetClass="exit" presetSubtype="0" fill="hold" grpId="1" nodeType="withEffect">
                                  <p:stCondLst>
                                    <p:cond delay="2000"/>
                                  </p:stCondLst>
                                  <p:childTnLst>
                                    <p:set>
                                      <p:cBhvr>
                                        <p:cTn id="43" dur="1" fill="hold">
                                          <p:stCondLst>
                                            <p:cond delay="0"/>
                                          </p:stCondLst>
                                        </p:cTn>
                                        <p:tgtEl>
                                          <p:spTgt spid="14"/>
                                        </p:tgtEl>
                                        <p:attrNameLst>
                                          <p:attrName>style.visibility</p:attrName>
                                        </p:attrNameLst>
                                      </p:cBhvr>
                                      <p:to>
                                        <p:strVal val="hidden"/>
                                      </p:to>
                                    </p:set>
                                  </p:childTnLst>
                                </p:cTn>
                              </p:par>
                              <p:par>
                                <p:cTn id="44" presetID="1" presetClass="exit" presetSubtype="0" fill="hold" grpId="1" nodeType="withEffect">
                                  <p:stCondLst>
                                    <p:cond delay="2000"/>
                                  </p:stCondLst>
                                  <p:childTnLst>
                                    <p:set>
                                      <p:cBhvr>
                                        <p:cTn id="45" dur="1" fill="hold">
                                          <p:stCondLst>
                                            <p:cond delay="0"/>
                                          </p:stCondLst>
                                        </p:cTn>
                                        <p:tgtEl>
                                          <p:spTgt spid="15"/>
                                        </p:tgtEl>
                                        <p:attrNameLst>
                                          <p:attrName>style.visibility</p:attrName>
                                        </p:attrNameLst>
                                      </p:cBhvr>
                                      <p:to>
                                        <p:strVal val="hidden"/>
                                      </p:to>
                                    </p:se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 presetClass="exit" presetSubtype="0" fill="hold" grpId="1" nodeType="withEffect">
                                  <p:stCondLst>
                                    <p:cond delay="0"/>
                                  </p:stCondLst>
                                  <p:childTnLst>
                                    <p:set>
                                      <p:cBhvr>
                                        <p:cTn id="51"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animBg="1"/>
      <p:bldP spid="4" grpId="1" animBg="1"/>
      <p:bldP spid="5" grpId="0" animBg="1"/>
      <p:bldP spid="5" grpId="1" animBg="1"/>
      <p:bldP spid="10" grpId="0" animBg="1"/>
      <p:bldP spid="10" grpId="1" animBg="1"/>
      <p:bldP spid="11" grpId="0"/>
      <p:bldP spid="12" grpId="0"/>
      <p:bldP spid="8" grpId="0" animBg="1"/>
      <p:bldP spid="8" grpId="1" animBg="1"/>
      <p:bldP spid="9" grpId="0" animBg="1"/>
      <p:bldP spid="9" grpId="1" animBg="1"/>
      <p:bldP spid="13" grpId="0" animBg="1"/>
      <p:bldP spid="13" grpId="1" animBg="1"/>
      <p:bldP spid="14" grpId="0" animBg="1"/>
      <p:bldP spid="14" grpId="1" animBg="1"/>
      <p:bldP spid="15" grpId="0" animBg="1"/>
      <p:bldP spid="1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marL="0" indent="0" algn="l">
              <a:buNone/>
            </a:pPr>
            <a:r>
              <a:rPr lang="en-US" dirty="0" smtClean="0">
                <a:effectLst/>
              </a:rPr>
              <a:t>Building Numbers</a:t>
            </a:r>
            <a:br>
              <a:rPr lang="en-US" dirty="0" smtClean="0">
                <a:effectLst/>
              </a:rPr>
            </a:br>
            <a:r>
              <a:rPr lang="en-US" dirty="0" smtClean="0">
                <a:effectLst/>
              </a:rPr>
              <a:t>Using the Five Structure</a:t>
            </a:r>
            <a:endParaRPr lang="en-US" dirty="0">
              <a:effectLst/>
            </a:endParaRP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2200139" y="2514600"/>
            <a:ext cx="4460240" cy="944880"/>
          </a:xfrm>
          <a:prstGeom prst="rect">
            <a:avLst/>
          </a:prstGeom>
          <a:noFill/>
          <a:ln>
            <a:noFill/>
          </a:ln>
        </p:spPr>
      </p:pic>
      <p:grpSp>
        <p:nvGrpSpPr>
          <p:cNvPr id="4" name="Group 3"/>
          <p:cNvGrpSpPr/>
          <p:nvPr/>
        </p:nvGrpSpPr>
        <p:grpSpPr>
          <a:xfrm>
            <a:off x="2162175" y="3575050"/>
            <a:ext cx="4457700" cy="952500"/>
            <a:chOff x="0" y="0"/>
            <a:chExt cx="4457700" cy="95250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457700" cy="952500"/>
            </a:xfrm>
            <a:prstGeom prst="rect">
              <a:avLst/>
            </a:prstGeom>
            <a:noFill/>
            <a:ln>
              <a:noFill/>
            </a:ln>
          </p:spPr>
        </p:pic>
        <p:sp>
          <p:nvSpPr>
            <p:cNvPr id="6" name="Oval 5"/>
            <p:cNvSpPr/>
            <p:nvPr/>
          </p:nvSpPr>
          <p:spPr>
            <a:xfrm>
              <a:off x="1143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Oval 6"/>
            <p:cNvSpPr/>
            <p:nvPr/>
          </p:nvSpPr>
          <p:spPr>
            <a:xfrm>
              <a:off x="9906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Oval 7"/>
            <p:cNvSpPr/>
            <p:nvPr/>
          </p:nvSpPr>
          <p:spPr>
            <a:xfrm>
              <a:off x="19050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9" name="Group 8"/>
          <p:cNvGrpSpPr/>
          <p:nvPr/>
        </p:nvGrpSpPr>
        <p:grpSpPr>
          <a:xfrm>
            <a:off x="2184400" y="2514600"/>
            <a:ext cx="4457700" cy="952500"/>
            <a:chOff x="0" y="0"/>
            <a:chExt cx="4457700" cy="95250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457700" cy="952500"/>
            </a:xfrm>
            <a:prstGeom prst="rect">
              <a:avLst/>
            </a:prstGeom>
            <a:noFill/>
            <a:ln>
              <a:noFill/>
            </a:ln>
          </p:spPr>
        </p:pic>
        <p:sp>
          <p:nvSpPr>
            <p:cNvPr id="11" name="Oval 10"/>
            <p:cNvSpPr/>
            <p:nvPr/>
          </p:nvSpPr>
          <p:spPr>
            <a:xfrm>
              <a:off x="1143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Oval 11"/>
            <p:cNvSpPr/>
            <p:nvPr/>
          </p:nvSpPr>
          <p:spPr>
            <a:xfrm>
              <a:off x="9906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Oval 12"/>
            <p:cNvSpPr/>
            <p:nvPr/>
          </p:nvSpPr>
          <p:spPr>
            <a:xfrm>
              <a:off x="184785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Oval 13"/>
            <p:cNvSpPr/>
            <p:nvPr/>
          </p:nvSpPr>
          <p:spPr>
            <a:xfrm>
              <a:off x="2743200" y="7620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Oval 14"/>
            <p:cNvSpPr/>
            <p:nvPr/>
          </p:nvSpPr>
          <p:spPr>
            <a:xfrm>
              <a:off x="3619500" y="7620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6" name="Title 1"/>
          <p:cNvSpPr txBox="1">
            <a:spLocks/>
          </p:cNvSpPr>
          <p:nvPr/>
        </p:nvSpPr>
        <p:spPr>
          <a:xfrm>
            <a:off x="315459" y="4876800"/>
            <a:ext cx="8229600" cy="1401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-seeing three in relation to five</a:t>
            </a:r>
            <a:endParaRPr lang="en-US" dirty="0"/>
          </a:p>
        </p:txBody>
      </p:sp>
    </p:spTree>
    <p:extLst>
      <p:ext uri="{BB962C8B-B14F-4D97-AF65-F5344CB8AC3E}">
        <p14:creationId xmlns:p14="http://schemas.microsoft.com/office/powerpoint/2010/main" val="186611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0" presetClass="exit" presetSubtype="0" fill="hold" nodeType="withEffect">
                                  <p:stCondLst>
                                    <p:cond delay="0"/>
                                  </p:stCondLst>
                                  <p:childTnLst>
                                    <p:animEffect transition="out" filter="fade">
                                      <p:cBhvr>
                                        <p:cTn id="13" dur="500"/>
                                        <p:tgtEl>
                                          <p:spTgt spid="9"/>
                                        </p:tgtEl>
                                      </p:cBhvr>
                                    </p:animEffect>
                                    <p:set>
                                      <p:cBhvr>
                                        <p:cTn id="14" dur="1" fill="hold">
                                          <p:stCondLst>
                                            <p:cond delay="499"/>
                                          </p:stCondLst>
                                        </p:cTn>
                                        <p:tgtEl>
                                          <p:spTgt spid="9"/>
                                        </p:tgtEl>
                                        <p:attrNameLst>
                                          <p:attrName>style.visibility</p:attrName>
                                        </p:attrNameLst>
                                      </p:cBhvr>
                                      <p:to>
                                        <p:strVal val="hidden"/>
                                      </p:to>
                                    </p:set>
                                  </p:childTnLst>
                                </p:cTn>
                              </p:par>
                              <p:par>
                                <p:cTn id="15" presetID="10"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6512511" cy="1143000"/>
          </a:xfrm>
        </p:spPr>
        <p:txBody>
          <a:bodyPr>
            <a:noAutofit/>
          </a:bodyPr>
          <a:lstStyle/>
          <a:p>
            <a:pPr marL="0" indent="0" algn="l">
              <a:buNone/>
            </a:pPr>
            <a:r>
              <a:rPr lang="en-US" sz="3600" dirty="0" smtClean="0">
                <a:effectLst/>
              </a:rPr>
              <a:t>Building Numbers Using the </a:t>
            </a:r>
            <a:br>
              <a:rPr lang="en-US" sz="3600" dirty="0" smtClean="0">
                <a:effectLst/>
              </a:rPr>
            </a:br>
            <a:r>
              <a:rPr lang="en-US" sz="3600" dirty="0" smtClean="0">
                <a:effectLst/>
              </a:rPr>
              <a:t>Ten-Frame</a:t>
            </a:r>
            <a:endParaRPr lang="en-US" sz="3600" dirty="0">
              <a:effectLs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900" y="2057400"/>
            <a:ext cx="44704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1676400" y="4191000"/>
            <a:ext cx="6019800" cy="2438400"/>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You will see dots in the ten-frame for 2 seconds. </a:t>
            </a:r>
          </a:p>
          <a:p>
            <a:endParaRPr lang="en-US" dirty="0"/>
          </a:p>
          <a:p>
            <a:r>
              <a:rPr lang="en-US" dirty="0" smtClean="0"/>
              <a:t>Can </a:t>
            </a:r>
            <a:r>
              <a:rPr lang="en-US" dirty="0"/>
              <a:t>you tell how many there are?</a:t>
            </a:r>
          </a:p>
        </p:txBody>
      </p:sp>
    </p:spTree>
    <p:extLst>
      <p:ext uri="{BB962C8B-B14F-4D97-AF65-F5344CB8AC3E}">
        <p14:creationId xmlns:p14="http://schemas.microsoft.com/office/powerpoint/2010/main" val="220357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525" y="1762125"/>
            <a:ext cx="42576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itle 1"/>
          <p:cNvSpPr txBox="1">
            <a:spLocks/>
          </p:cNvSpPr>
          <p:nvPr/>
        </p:nvSpPr>
        <p:spPr>
          <a:xfrm>
            <a:off x="533400" y="3657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did you see it?</a:t>
            </a:r>
            <a:endParaRPr lang="en-US" dirty="0"/>
          </a:p>
        </p:txBody>
      </p:sp>
      <p:sp>
        <p:nvSpPr>
          <p:cNvPr id="22" name="Title 1"/>
          <p:cNvSpPr txBox="1">
            <a:spLocks/>
          </p:cNvSpPr>
          <p:nvPr/>
        </p:nvSpPr>
        <p:spPr>
          <a:xfrm>
            <a:off x="2839894" y="3505200"/>
            <a:ext cx="2667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(5 + 3)</a:t>
            </a:r>
            <a:endParaRPr lang="en-US" dirty="0"/>
          </a:p>
        </p:txBody>
      </p:sp>
      <p:sp>
        <p:nvSpPr>
          <p:cNvPr id="23" name="Title 1"/>
          <p:cNvSpPr txBox="1">
            <a:spLocks/>
          </p:cNvSpPr>
          <p:nvPr/>
        </p:nvSpPr>
        <p:spPr>
          <a:xfrm>
            <a:off x="2843319" y="3505200"/>
            <a:ext cx="2667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(10 – 2)</a:t>
            </a:r>
            <a:endParaRPr lang="en-US" dirty="0"/>
          </a:p>
        </p:txBody>
      </p:sp>
      <p:sp>
        <p:nvSpPr>
          <p:cNvPr id="3" name="Title 2"/>
          <p:cNvSpPr>
            <a:spLocks noGrp="1"/>
          </p:cNvSpPr>
          <p:nvPr>
            <p:ph type="title"/>
          </p:nvPr>
        </p:nvSpPr>
        <p:spPr/>
        <p:txBody>
          <a:bodyPr>
            <a:normAutofit fontScale="90000"/>
          </a:bodyPr>
          <a:lstStyle/>
          <a:p>
            <a:r>
              <a:rPr lang="en-US" dirty="0"/>
              <a:t/>
            </a:r>
            <a:br>
              <a:rPr lang="en-US" dirty="0"/>
            </a:br>
            <a:endParaRPr lang="en-US" dirty="0"/>
          </a:p>
        </p:txBody>
      </p:sp>
      <p:sp>
        <p:nvSpPr>
          <p:cNvPr id="4" name="Rectangle 3"/>
          <p:cNvSpPr/>
          <p:nvPr/>
        </p:nvSpPr>
        <p:spPr>
          <a:xfrm>
            <a:off x="2901703"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04372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1500"/>
                                  </p:stCondLst>
                                  <p:childTnLst>
                                    <p:set>
                                      <p:cBhvr>
                                        <p:cTn id="6" dur="1" fill="hold">
                                          <p:stCondLst>
                                            <p:cond delay="0"/>
                                          </p:stCondLst>
                                        </p:cTn>
                                        <p:tgtEl>
                                          <p:spTgt spid="3075"/>
                                        </p:tgtEl>
                                        <p:attrNameLst>
                                          <p:attrName>style.visibility</p:attrName>
                                        </p:attrNameLst>
                                      </p:cBhvr>
                                      <p:to>
                                        <p:strVal val="hidden"/>
                                      </p:to>
                                    </p:set>
                                  </p:childTnLst>
                                </p:cTn>
                              </p:par>
                            </p:childTnLst>
                          </p:cTn>
                        </p:par>
                        <p:par>
                          <p:cTn id="7" fill="hold">
                            <p:stCondLst>
                              <p:cond delay="1500"/>
                            </p:stCondLst>
                            <p:childTnLst>
                              <p:par>
                                <p:cTn id="8" presetID="10" presetClass="entr" presetSubtype="0"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0" presetClass="exit" presetSubtype="0" fill="hold" grpId="1" nodeType="with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307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par>
                                <p:cTn id="28" presetID="1" presetClass="exit" presetSubtype="0" fill="hold" grpId="1" nodeType="withEffect">
                                  <p:stCondLst>
                                    <p:cond delay="0"/>
                                  </p:stCondLst>
                                  <p:childTnLst>
                                    <p:set>
                                      <p:cBhvr>
                                        <p:cTn id="29"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6512511" cy="1143000"/>
          </a:xfrm>
        </p:spPr>
        <p:txBody>
          <a:bodyPr>
            <a:normAutofit fontScale="90000"/>
          </a:bodyPr>
          <a:lstStyle/>
          <a:p>
            <a:pPr marL="0" indent="0" algn="l">
              <a:buNone/>
            </a:pPr>
            <a:r>
              <a:rPr lang="en-US" dirty="0" smtClean="0">
                <a:effectLst/>
              </a:rPr>
              <a:t>Composing and Decomposing Numbers</a:t>
            </a:r>
            <a:endParaRPr lang="en-US" dirty="0">
              <a:effectLst/>
            </a:endParaRPr>
          </a:p>
        </p:txBody>
      </p:sp>
      <p:sp>
        <p:nvSpPr>
          <p:cNvPr id="3" name="Title 1"/>
          <p:cNvSpPr txBox="1">
            <a:spLocks/>
          </p:cNvSpPr>
          <p:nvPr/>
        </p:nvSpPr>
        <p:spPr>
          <a:xfrm>
            <a:off x="1295400" y="2514600"/>
            <a:ext cx="6553200" cy="3733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Composing and decomposing numbers is related but different than adding and subtracting.</a:t>
            </a:r>
            <a:endParaRPr lang="en-US" dirty="0"/>
          </a:p>
        </p:txBody>
      </p:sp>
    </p:spTree>
    <p:extLst>
      <p:ext uri="{BB962C8B-B14F-4D97-AF65-F5344CB8AC3E}">
        <p14:creationId xmlns:p14="http://schemas.microsoft.com/office/powerpoint/2010/main" val="306036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552575"/>
            <a:ext cx="6477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2400" y="177910"/>
            <a:ext cx="6512511" cy="1143000"/>
          </a:xfrm>
        </p:spPr>
        <p:txBody>
          <a:bodyPr>
            <a:normAutofit/>
          </a:bodyPr>
          <a:lstStyle/>
          <a:p>
            <a:pPr algn="l"/>
            <a:r>
              <a:rPr lang="en-US" dirty="0" smtClean="0">
                <a:effectLst/>
              </a:rPr>
              <a:t>Five is composed of:</a:t>
            </a:r>
            <a:endParaRPr lang="en-US" dirty="0">
              <a:effectLst/>
            </a:endParaRPr>
          </a:p>
        </p:txBody>
      </p:sp>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5062" y="1533525"/>
            <a:ext cx="666750" cy="32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75" y="1506983"/>
            <a:ext cx="666750"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450" y="1520896"/>
            <a:ext cx="638175"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6"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7162" y="1495853"/>
            <a:ext cx="666750"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7"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9999" y="1495852"/>
            <a:ext cx="657225"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itle 1"/>
          <p:cNvSpPr txBox="1">
            <a:spLocks/>
          </p:cNvSpPr>
          <p:nvPr/>
        </p:nvSpPr>
        <p:spPr>
          <a:xfrm>
            <a:off x="323850" y="51054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b</a:t>
            </a:r>
            <a:r>
              <a:rPr lang="en-US" dirty="0" smtClean="0"/>
              <a:t>ut there is always the quantity “five.”</a:t>
            </a:r>
            <a:endParaRPr lang="en-US" dirty="0"/>
          </a:p>
        </p:txBody>
      </p:sp>
      <p:sp>
        <p:nvSpPr>
          <p:cNvPr id="24" name="Rectangle 23"/>
          <p:cNvSpPr/>
          <p:nvPr/>
        </p:nvSpPr>
        <p:spPr>
          <a:xfrm>
            <a:off x="6893831" y="2049959"/>
            <a:ext cx="1396536" cy="769441"/>
          </a:xfrm>
          <a:prstGeom prst="rect">
            <a:avLst/>
          </a:prstGeom>
        </p:spPr>
        <p:txBody>
          <a:bodyPr wrap="none">
            <a:spAutoFit/>
          </a:bodyPr>
          <a:lstStyle/>
          <a:p>
            <a:r>
              <a:rPr lang="en-US" sz="4400" dirty="0" smtClean="0"/>
              <a:t>2 &amp; 3</a:t>
            </a:r>
            <a:endParaRPr lang="en-US" sz="4400" dirty="0"/>
          </a:p>
        </p:txBody>
      </p:sp>
      <p:sp>
        <p:nvSpPr>
          <p:cNvPr id="25" name="Rectangle 24"/>
          <p:cNvSpPr/>
          <p:nvPr/>
        </p:nvSpPr>
        <p:spPr>
          <a:xfrm>
            <a:off x="6903249" y="1287959"/>
            <a:ext cx="1396536" cy="769441"/>
          </a:xfrm>
          <a:prstGeom prst="rect">
            <a:avLst/>
          </a:prstGeom>
        </p:spPr>
        <p:txBody>
          <a:bodyPr wrap="none">
            <a:spAutoFit/>
          </a:bodyPr>
          <a:lstStyle/>
          <a:p>
            <a:r>
              <a:rPr lang="en-US" sz="4400" dirty="0" smtClean="0"/>
              <a:t>1 &amp; 4</a:t>
            </a:r>
            <a:endParaRPr lang="en-US" sz="4400" dirty="0"/>
          </a:p>
        </p:txBody>
      </p:sp>
      <p:sp>
        <p:nvSpPr>
          <p:cNvPr id="26" name="Rectangle 25"/>
          <p:cNvSpPr/>
          <p:nvPr/>
        </p:nvSpPr>
        <p:spPr>
          <a:xfrm>
            <a:off x="6845341" y="2888159"/>
            <a:ext cx="1396536" cy="769441"/>
          </a:xfrm>
          <a:prstGeom prst="rect">
            <a:avLst/>
          </a:prstGeom>
        </p:spPr>
        <p:txBody>
          <a:bodyPr wrap="none">
            <a:spAutoFit/>
          </a:bodyPr>
          <a:lstStyle/>
          <a:p>
            <a:r>
              <a:rPr lang="en-US" sz="4400" dirty="0"/>
              <a:t>3</a:t>
            </a:r>
            <a:r>
              <a:rPr lang="en-US" sz="4400" dirty="0" smtClean="0"/>
              <a:t> &amp; 2</a:t>
            </a:r>
            <a:endParaRPr lang="en-US" sz="4400" dirty="0"/>
          </a:p>
        </p:txBody>
      </p:sp>
      <p:sp>
        <p:nvSpPr>
          <p:cNvPr id="27" name="Rectangle 26"/>
          <p:cNvSpPr/>
          <p:nvPr/>
        </p:nvSpPr>
        <p:spPr>
          <a:xfrm>
            <a:off x="6893831" y="3650159"/>
            <a:ext cx="1396536" cy="769441"/>
          </a:xfrm>
          <a:prstGeom prst="rect">
            <a:avLst/>
          </a:prstGeom>
        </p:spPr>
        <p:txBody>
          <a:bodyPr wrap="none">
            <a:spAutoFit/>
          </a:bodyPr>
          <a:lstStyle/>
          <a:p>
            <a:r>
              <a:rPr lang="en-US" sz="4400" dirty="0" smtClean="0"/>
              <a:t>4 &amp; 1</a:t>
            </a:r>
            <a:endParaRPr lang="en-US" sz="4400" dirty="0"/>
          </a:p>
        </p:txBody>
      </p:sp>
      <p:sp>
        <p:nvSpPr>
          <p:cNvPr id="28" name="Rectangle 27"/>
          <p:cNvSpPr/>
          <p:nvPr/>
        </p:nvSpPr>
        <p:spPr>
          <a:xfrm>
            <a:off x="6895543" y="4488359"/>
            <a:ext cx="1396536" cy="769441"/>
          </a:xfrm>
          <a:prstGeom prst="rect">
            <a:avLst/>
          </a:prstGeom>
        </p:spPr>
        <p:txBody>
          <a:bodyPr wrap="none">
            <a:spAutoFit/>
          </a:bodyPr>
          <a:lstStyle/>
          <a:p>
            <a:r>
              <a:rPr lang="en-US" sz="4400" dirty="0"/>
              <a:t>5</a:t>
            </a:r>
            <a:r>
              <a:rPr lang="en-US" sz="4400" dirty="0" smtClean="0"/>
              <a:t> &amp; 0</a:t>
            </a:r>
            <a:endParaRPr lang="en-US" sz="4400" dirty="0"/>
          </a:p>
        </p:txBody>
      </p:sp>
    </p:spTree>
    <p:extLst>
      <p:ext uri="{BB962C8B-B14F-4D97-AF65-F5344CB8AC3E}">
        <p14:creationId xmlns:p14="http://schemas.microsoft.com/office/powerpoint/2010/main" val="195903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1500"/>
                                  </p:stCondLst>
                                  <p:childTnLst>
                                    <p:set>
                                      <p:cBhvr>
                                        <p:cTn id="11" dur="1" fill="hold">
                                          <p:stCondLst>
                                            <p:cond delay="0"/>
                                          </p:stCondLst>
                                        </p:cTn>
                                        <p:tgtEl>
                                          <p:spTgt spid="4104"/>
                                        </p:tgtEl>
                                        <p:attrNameLst>
                                          <p:attrName>style.visibility</p:attrName>
                                        </p:attrNameLst>
                                      </p:cBhvr>
                                      <p:to>
                                        <p:strVal val="visible"/>
                                      </p:to>
                                    </p:set>
                                  </p:childTnLst>
                                </p:cTn>
                              </p:par>
                              <p:par>
                                <p:cTn id="12" presetID="1" presetClass="entr" presetSubtype="0" fill="hold" grpId="0" nodeType="withEffect">
                                  <p:stCondLst>
                                    <p:cond delay="1500"/>
                                  </p:stCondLst>
                                  <p:childTnLst>
                                    <p:set>
                                      <p:cBhvr>
                                        <p:cTn id="13" dur="1" fill="hold">
                                          <p:stCondLst>
                                            <p:cond delay="0"/>
                                          </p:stCondLst>
                                        </p:cTn>
                                        <p:tgtEl>
                                          <p:spTgt spid="24"/>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nodeType="afterEffect">
                                  <p:stCondLst>
                                    <p:cond delay="1500"/>
                                  </p:stCondLst>
                                  <p:childTnLst>
                                    <p:set>
                                      <p:cBhvr>
                                        <p:cTn id="16" dur="1" fill="hold">
                                          <p:stCondLst>
                                            <p:cond delay="0"/>
                                          </p:stCondLst>
                                        </p:cTn>
                                        <p:tgtEl>
                                          <p:spTgt spid="4105"/>
                                        </p:tgtEl>
                                        <p:attrNameLst>
                                          <p:attrName>style.visibility</p:attrName>
                                        </p:attrNameLst>
                                      </p:cBhvr>
                                      <p:to>
                                        <p:strVal val="visible"/>
                                      </p:to>
                                    </p:set>
                                  </p:childTnLst>
                                </p:cTn>
                              </p:par>
                              <p:par>
                                <p:cTn id="17" presetID="1" presetClass="entr" presetSubtype="0" fill="hold" grpId="0" nodeType="withEffect">
                                  <p:stCondLst>
                                    <p:cond delay="1500"/>
                                  </p:stCondLst>
                                  <p:childTnLst>
                                    <p:set>
                                      <p:cBhvr>
                                        <p:cTn id="18" dur="1" fill="hold">
                                          <p:stCondLst>
                                            <p:cond delay="0"/>
                                          </p:stCondLst>
                                        </p:cTn>
                                        <p:tgtEl>
                                          <p:spTgt spid="26"/>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nodeType="afterEffect">
                                  <p:stCondLst>
                                    <p:cond delay="1500"/>
                                  </p:stCondLst>
                                  <p:childTnLst>
                                    <p:set>
                                      <p:cBhvr>
                                        <p:cTn id="21" dur="1" fill="hold">
                                          <p:stCondLst>
                                            <p:cond delay="0"/>
                                          </p:stCondLst>
                                        </p:cTn>
                                        <p:tgtEl>
                                          <p:spTgt spid="4106"/>
                                        </p:tgtEl>
                                        <p:attrNameLst>
                                          <p:attrName>style.visibility</p:attrName>
                                        </p:attrNameLst>
                                      </p:cBhvr>
                                      <p:to>
                                        <p:strVal val="visible"/>
                                      </p:to>
                                    </p:set>
                                  </p:childTnLst>
                                </p:cTn>
                              </p:par>
                              <p:par>
                                <p:cTn id="22" presetID="1" presetClass="entr" presetSubtype="0" fill="hold" grpId="0" nodeType="withEffect">
                                  <p:stCondLst>
                                    <p:cond delay="1500"/>
                                  </p:stCondLst>
                                  <p:childTnLst>
                                    <p:set>
                                      <p:cBhvr>
                                        <p:cTn id="23" dur="1" fill="hold">
                                          <p:stCondLst>
                                            <p:cond delay="0"/>
                                          </p:stCondLst>
                                        </p:cTn>
                                        <p:tgtEl>
                                          <p:spTgt spid="27"/>
                                        </p:tgtEl>
                                        <p:attrNameLst>
                                          <p:attrName>style.visibility</p:attrName>
                                        </p:attrNameLst>
                                      </p:cBhvr>
                                      <p:to>
                                        <p:strVal val="visible"/>
                                      </p:to>
                                    </p:set>
                                  </p:childTnLst>
                                </p:cTn>
                              </p:par>
                            </p:childTnLst>
                          </p:cTn>
                        </p:par>
                        <p:par>
                          <p:cTn id="24" fill="hold">
                            <p:stCondLst>
                              <p:cond delay="4500"/>
                            </p:stCondLst>
                            <p:childTnLst>
                              <p:par>
                                <p:cTn id="25" presetID="1" presetClass="entr" presetSubtype="0" fill="hold" nodeType="afterEffect">
                                  <p:stCondLst>
                                    <p:cond delay="1500"/>
                                  </p:stCondLst>
                                  <p:childTnLst>
                                    <p:set>
                                      <p:cBhvr>
                                        <p:cTn id="26" dur="1" fill="hold">
                                          <p:stCondLst>
                                            <p:cond delay="0"/>
                                          </p:stCondLst>
                                        </p:cTn>
                                        <p:tgtEl>
                                          <p:spTgt spid="4107"/>
                                        </p:tgtEl>
                                        <p:attrNameLst>
                                          <p:attrName>style.visibility</p:attrName>
                                        </p:attrNameLst>
                                      </p:cBhvr>
                                      <p:to>
                                        <p:strVal val="visible"/>
                                      </p:to>
                                    </p:set>
                                  </p:childTnLst>
                                </p:cTn>
                              </p:par>
                              <p:par>
                                <p:cTn id="27" presetID="1" presetClass="entr" presetSubtype="0" fill="hold" grpId="0" nodeType="withEffect">
                                  <p:stCondLst>
                                    <p:cond delay="150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4" grpId="0"/>
      <p:bldP spid="25" grpId="0"/>
      <p:bldP spid="26" grpId="0"/>
      <p:bldP spid="27"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is </a:t>
            </a:r>
            <a:endParaRPr lang="en-US" dirty="0"/>
          </a:p>
        </p:txBody>
      </p:sp>
      <p:pic>
        <p:nvPicPr>
          <p:cNvPr id="5128" name="Picture 8" descr="C:\Users\wwakeman\AppData\Local\Microsoft\Windows\Temporary Internet Files\Content.IE5\FXZHZ2AN\MC90044633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744056"/>
            <a:ext cx="8630473" cy="34319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067"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1057" y="3470191"/>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3554"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Users\wwakeman\AppData\Local\Microsoft\Windows\Temporary Internet Files\Content.IE5\BDMKH9JO\MC90013950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299" y="3420533"/>
            <a:ext cx="538372" cy="7588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2937" y="3459061"/>
            <a:ext cx="465418" cy="758860"/>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524161" y="1371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4 + 1 = 5</a:t>
            </a:r>
            <a:endParaRPr lang="en-US" dirty="0"/>
          </a:p>
        </p:txBody>
      </p:sp>
    </p:spTree>
    <p:extLst>
      <p:ext uri="{BB962C8B-B14F-4D97-AF65-F5344CB8AC3E}">
        <p14:creationId xmlns:p14="http://schemas.microsoft.com/office/powerpoint/2010/main" val="125432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42" presetClass="path" presetSubtype="0" accel="50000" decel="50000" fill="hold" nodeType="withEffect">
                                  <p:stCondLst>
                                    <p:cond delay="0"/>
                                  </p:stCondLst>
                                  <p:childTnLst>
                                    <p:animMotion origin="layout" path="M -3.05556E-6 -2.09577E-6 L 0.36059 0.01249 " pathEditMode="relative" rAng="0" ptsTypes="AA">
                                      <p:cBhvr>
                                        <p:cTn id="9" dur="2000" fill="hold"/>
                                        <p:tgtEl>
                                          <p:spTgt spid="13"/>
                                        </p:tgtEl>
                                        <p:attrNameLst>
                                          <p:attrName>ppt_x</p:attrName>
                                          <p:attrName>ppt_y</p:attrName>
                                        </p:attrNameLst>
                                      </p:cBhvr>
                                      <p:rCtr x="18021" y="625"/>
                                    </p:animMotion>
                                  </p:childTnLst>
                                </p:cTn>
                              </p:par>
                            </p:childTnLst>
                          </p:cTn>
                        </p:par>
                        <p:par>
                          <p:cTn id="10" fill="hold">
                            <p:stCondLst>
                              <p:cond delay="2000"/>
                            </p:stCondLst>
                            <p:childTnLst>
                              <p:par>
                                <p:cTn id="11" presetID="32" presetClass="emph" presetSubtype="0" fill="hold" nodeType="afterEffect">
                                  <p:stCondLst>
                                    <p:cond delay="0"/>
                                  </p:stCondLst>
                                  <p:childTnLst>
                                    <p:animRot by="120000">
                                      <p:cBhvr>
                                        <p:cTn id="12" dur="100" fill="hold">
                                          <p:stCondLst>
                                            <p:cond delay="0"/>
                                          </p:stCondLst>
                                        </p:cTn>
                                        <p:tgtEl>
                                          <p:spTgt spid="11"/>
                                        </p:tgtEl>
                                        <p:attrNameLst>
                                          <p:attrName>r</p:attrName>
                                        </p:attrNameLst>
                                      </p:cBhvr>
                                    </p:animRot>
                                    <p:animRot by="-240000">
                                      <p:cBhvr>
                                        <p:cTn id="13" dur="200" fill="hold">
                                          <p:stCondLst>
                                            <p:cond delay="200"/>
                                          </p:stCondLst>
                                        </p:cTn>
                                        <p:tgtEl>
                                          <p:spTgt spid="11"/>
                                        </p:tgtEl>
                                        <p:attrNameLst>
                                          <p:attrName>r</p:attrName>
                                        </p:attrNameLst>
                                      </p:cBhvr>
                                    </p:animRot>
                                    <p:animRot by="240000">
                                      <p:cBhvr>
                                        <p:cTn id="14" dur="200" fill="hold">
                                          <p:stCondLst>
                                            <p:cond delay="400"/>
                                          </p:stCondLst>
                                        </p:cTn>
                                        <p:tgtEl>
                                          <p:spTgt spid="11"/>
                                        </p:tgtEl>
                                        <p:attrNameLst>
                                          <p:attrName>r</p:attrName>
                                        </p:attrNameLst>
                                      </p:cBhvr>
                                    </p:animRot>
                                    <p:animRot by="-240000">
                                      <p:cBhvr>
                                        <p:cTn id="15" dur="200" fill="hold">
                                          <p:stCondLst>
                                            <p:cond delay="600"/>
                                          </p:stCondLst>
                                        </p:cTn>
                                        <p:tgtEl>
                                          <p:spTgt spid="11"/>
                                        </p:tgtEl>
                                        <p:attrNameLst>
                                          <p:attrName>r</p:attrName>
                                        </p:attrNameLst>
                                      </p:cBhvr>
                                    </p:animRot>
                                    <p:animRot by="120000">
                                      <p:cBhvr>
                                        <p:cTn id="16" dur="200" fill="hold">
                                          <p:stCondLst>
                                            <p:cond delay="800"/>
                                          </p:stCondLst>
                                        </p:cTn>
                                        <p:tgtEl>
                                          <p:spTgt spid="11"/>
                                        </p:tgtEl>
                                        <p:attrNameLst>
                                          <p:attrName>r</p:attrName>
                                        </p:attrNameLst>
                                      </p:cBhvr>
                                    </p:animRot>
                                  </p:childTnLst>
                                </p:cTn>
                              </p:par>
                              <p:par>
                                <p:cTn id="17" presetID="42" presetClass="path" presetSubtype="0" accel="50000" decel="50000" fill="hold" nodeType="withEffect">
                                  <p:stCondLst>
                                    <p:cond delay="0"/>
                                  </p:stCondLst>
                                  <p:childTnLst>
                                    <p:animMotion origin="layout" path="M 5.55112E-17 -2.08189E-8 L 0.03559 -0.00601 " pathEditMode="relative" rAng="0" ptsTypes="AA">
                                      <p:cBhvr>
                                        <p:cTn id="18" dur="2000" fill="hold"/>
                                        <p:tgtEl>
                                          <p:spTgt spid="11"/>
                                        </p:tgtEl>
                                        <p:attrNameLst>
                                          <p:attrName>ppt_x</p:attrName>
                                          <p:attrName>ppt_y</p:attrName>
                                        </p:attrNameLst>
                                      </p:cBhvr>
                                      <p:rCtr x="1771" y="-301"/>
                                    </p:animMotion>
                                  </p:childTnLst>
                                </p:cTn>
                              </p:par>
                            </p:childTnLst>
                          </p:cTn>
                        </p:par>
                        <p:par>
                          <p:cTn id="19" fill="hold">
                            <p:stCondLst>
                              <p:cond delay="4000"/>
                            </p:stCondLst>
                            <p:childTnLst>
                              <p:par>
                                <p:cTn id="20" presetID="32" presetClass="emph" presetSubtype="0" fill="hold" nodeType="afterEffect">
                                  <p:stCondLst>
                                    <p:cond delay="0"/>
                                  </p:stCondLst>
                                  <p:childTnLst>
                                    <p:animRot by="120000">
                                      <p:cBhvr>
                                        <p:cTn id="21" dur="100" fill="hold">
                                          <p:stCondLst>
                                            <p:cond delay="0"/>
                                          </p:stCondLst>
                                        </p:cTn>
                                        <p:tgtEl>
                                          <p:spTgt spid="10"/>
                                        </p:tgtEl>
                                        <p:attrNameLst>
                                          <p:attrName>r</p:attrName>
                                        </p:attrNameLst>
                                      </p:cBhvr>
                                    </p:animRot>
                                    <p:animRot by="-240000">
                                      <p:cBhvr>
                                        <p:cTn id="22" dur="200" fill="hold">
                                          <p:stCondLst>
                                            <p:cond delay="200"/>
                                          </p:stCondLst>
                                        </p:cTn>
                                        <p:tgtEl>
                                          <p:spTgt spid="10"/>
                                        </p:tgtEl>
                                        <p:attrNameLst>
                                          <p:attrName>r</p:attrName>
                                        </p:attrNameLst>
                                      </p:cBhvr>
                                    </p:animRot>
                                    <p:animRot by="240000">
                                      <p:cBhvr>
                                        <p:cTn id="23" dur="200" fill="hold">
                                          <p:stCondLst>
                                            <p:cond delay="400"/>
                                          </p:stCondLst>
                                        </p:cTn>
                                        <p:tgtEl>
                                          <p:spTgt spid="10"/>
                                        </p:tgtEl>
                                        <p:attrNameLst>
                                          <p:attrName>r</p:attrName>
                                        </p:attrNameLst>
                                      </p:cBhvr>
                                    </p:animRot>
                                    <p:animRot by="-240000">
                                      <p:cBhvr>
                                        <p:cTn id="24" dur="200" fill="hold">
                                          <p:stCondLst>
                                            <p:cond delay="600"/>
                                          </p:stCondLst>
                                        </p:cTn>
                                        <p:tgtEl>
                                          <p:spTgt spid="10"/>
                                        </p:tgtEl>
                                        <p:attrNameLst>
                                          <p:attrName>r</p:attrName>
                                        </p:attrNameLst>
                                      </p:cBhvr>
                                    </p:animRot>
                                    <p:animRot by="120000">
                                      <p:cBhvr>
                                        <p:cTn id="25" dur="200" fill="hold">
                                          <p:stCondLst>
                                            <p:cond delay="800"/>
                                          </p:stCondLst>
                                        </p:cTn>
                                        <p:tgtEl>
                                          <p:spTgt spid="10"/>
                                        </p:tgtEl>
                                        <p:attrNameLst>
                                          <p:attrName>r</p:attrName>
                                        </p:attrNameLst>
                                      </p:cBhvr>
                                    </p:animRot>
                                  </p:childTnLst>
                                </p:cTn>
                              </p:par>
                              <p:par>
                                <p:cTn id="26" presetID="42" presetClass="path" presetSubtype="0" accel="50000" decel="50000" fill="hold" nodeType="withEffect">
                                  <p:stCondLst>
                                    <p:cond delay="0"/>
                                  </p:stCondLst>
                                  <p:childTnLst>
                                    <p:animMotion origin="layout" path="M -5.55556E-7 -4.92945E-6 L 0.04132 -0.00786 " pathEditMode="relative" rAng="0" ptsTypes="AA">
                                      <p:cBhvr>
                                        <p:cTn id="27" dur="2000" fill="hold"/>
                                        <p:tgtEl>
                                          <p:spTgt spid="10"/>
                                        </p:tgtEl>
                                        <p:attrNameLst>
                                          <p:attrName>ppt_x</p:attrName>
                                          <p:attrName>ppt_y</p:attrName>
                                        </p:attrNameLst>
                                      </p:cBhvr>
                                      <p:rCtr x="2066" y="-393"/>
                                    </p:animMotion>
                                  </p:childTnLst>
                                </p:cTn>
                              </p:par>
                            </p:childTnLst>
                          </p:cTn>
                        </p:par>
                        <p:par>
                          <p:cTn id="28" fill="hold">
                            <p:stCondLst>
                              <p:cond delay="6000"/>
                            </p:stCondLst>
                            <p:childTnLst>
                              <p:par>
                                <p:cTn id="29" presetID="32" presetClass="emph" presetSubtype="0" fill="hold" nodeType="afterEffect">
                                  <p:stCondLst>
                                    <p:cond delay="0"/>
                                  </p:stCondLst>
                                  <p:childTnLst>
                                    <p:animRot by="120000">
                                      <p:cBhvr>
                                        <p:cTn id="30" dur="100" fill="hold">
                                          <p:stCondLst>
                                            <p:cond delay="0"/>
                                          </p:stCondLst>
                                        </p:cTn>
                                        <p:tgtEl>
                                          <p:spTgt spid="12"/>
                                        </p:tgtEl>
                                        <p:attrNameLst>
                                          <p:attrName>r</p:attrName>
                                        </p:attrNameLst>
                                      </p:cBhvr>
                                    </p:animRot>
                                    <p:animRot by="-240000">
                                      <p:cBhvr>
                                        <p:cTn id="31" dur="200" fill="hold">
                                          <p:stCondLst>
                                            <p:cond delay="200"/>
                                          </p:stCondLst>
                                        </p:cTn>
                                        <p:tgtEl>
                                          <p:spTgt spid="12"/>
                                        </p:tgtEl>
                                        <p:attrNameLst>
                                          <p:attrName>r</p:attrName>
                                        </p:attrNameLst>
                                      </p:cBhvr>
                                    </p:animRot>
                                    <p:animRot by="240000">
                                      <p:cBhvr>
                                        <p:cTn id="32" dur="200" fill="hold">
                                          <p:stCondLst>
                                            <p:cond delay="400"/>
                                          </p:stCondLst>
                                        </p:cTn>
                                        <p:tgtEl>
                                          <p:spTgt spid="12"/>
                                        </p:tgtEl>
                                        <p:attrNameLst>
                                          <p:attrName>r</p:attrName>
                                        </p:attrNameLst>
                                      </p:cBhvr>
                                    </p:animRot>
                                    <p:animRot by="-240000">
                                      <p:cBhvr>
                                        <p:cTn id="33" dur="200" fill="hold">
                                          <p:stCondLst>
                                            <p:cond delay="600"/>
                                          </p:stCondLst>
                                        </p:cTn>
                                        <p:tgtEl>
                                          <p:spTgt spid="12"/>
                                        </p:tgtEl>
                                        <p:attrNameLst>
                                          <p:attrName>r</p:attrName>
                                        </p:attrNameLst>
                                      </p:cBhvr>
                                    </p:animRot>
                                    <p:animRot by="120000">
                                      <p:cBhvr>
                                        <p:cTn id="34" dur="200" fill="hold">
                                          <p:stCondLst>
                                            <p:cond delay="800"/>
                                          </p:stCondLst>
                                        </p:cTn>
                                        <p:tgtEl>
                                          <p:spTgt spid="12"/>
                                        </p:tgtEl>
                                        <p:attrNameLst>
                                          <p:attrName>r</p:attrName>
                                        </p:attrNameLst>
                                      </p:cBhvr>
                                    </p:animRot>
                                  </p:childTnLst>
                                </p:cTn>
                              </p:par>
                              <p:par>
                                <p:cTn id="35" presetID="42" presetClass="path" presetSubtype="0" accel="50000" decel="50000" fill="hold" nodeType="withEffect">
                                  <p:stCondLst>
                                    <p:cond delay="0"/>
                                  </p:stCondLst>
                                  <p:childTnLst>
                                    <p:animMotion origin="layout" path="M 0 -2.08189E-8 L 0.03142 -0.00046 " pathEditMode="relative" rAng="0" ptsTypes="AA">
                                      <p:cBhvr>
                                        <p:cTn id="36" dur="2000" fill="hold"/>
                                        <p:tgtEl>
                                          <p:spTgt spid="12"/>
                                        </p:tgtEl>
                                        <p:attrNameLst>
                                          <p:attrName>ppt_x</p:attrName>
                                          <p:attrName>ppt_y</p:attrName>
                                        </p:attrNameLst>
                                      </p:cBhvr>
                                      <p:rCtr x="1563" y="-23"/>
                                    </p:animMotion>
                                  </p:childTnLst>
                                </p:cTn>
                              </p:par>
                            </p:childTnLst>
                          </p:cTn>
                        </p:par>
                        <p:par>
                          <p:cTn id="37" fill="hold">
                            <p:stCondLst>
                              <p:cond delay="8000"/>
                            </p:stCondLst>
                            <p:childTnLst>
                              <p:par>
                                <p:cTn id="38" presetID="32" presetClass="emph" presetSubtype="0" fill="hold" nodeType="afterEffect">
                                  <p:stCondLst>
                                    <p:cond delay="0"/>
                                  </p:stCondLst>
                                  <p:childTnLst>
                                    <p:animRot by="120000">
                                      <p:cBhvr>
                                        <p:cTn id="39" dur="100" fill="hold">
                                          <p:stCondLst>
                                            <p:cond delay="0"/>
                                          </p:stCondLst>
                                        </p:cTn>
                                        <p:tgtEl>
                                          <p:spTgt spid="14"/>
                                        </p:tgtEl>
                                        <p:attrNameLst>
                                          <p:attrName>r</p:attrName>
                                        </p:attrNameLst>
                                      </p:cBhvr>
                                    </p:animRot>
                                    <p:animRot by="-240000">
                                      <p:cBhvr>
                                        <p:cTn id="40" dur="200" fill="hold">
                                          <p:stCondLst>
                                            <p:cond delay="200"/>
                                          </p:stCondLst>
                                        </p:cTn>
                                        <p:tgtEl>
                                          <p:spTgt spid="14"/>
                                        </p:tgtEl>
                                        <p:attrNameLst>
                                          <p:attrName>r</p:attrName>
                                        </p:attrNameLst>
                                      </p:cBhvr>
                                    </p:animRot>
                                    <p:animRot by="240000">
                                      <p:cBhvr>
                                        <p:cTn id="41" dur="200" fill="hold">
                                          <p:stCondLst>
                                            <p:cond delay="400"/>
                                          </p:stCondLst>
                                        </p:cTn>
                                        <p:tgtEl>
                                          <p:spTgt spid="14"/>
                                        </p:tgtEl>
                                        <p:attrNameLst>
                                          <p:attrName>r</p:attrName>
                                        </p:attrNameLst>
                                      </p:cBhvr>
                                    </p:animRot>
                                    <p:animRot by="-240000">
                                      <p:cBhvr>
                                        <p:cTn id="42" dur="200" fill="hold">
                                          <p:stCondLst>
                                            <p:cond delay="600"/>
                                          </p:stCondLst>
                                        </p:cTn>
                                        <p:tgtEl>
                                          <p:spTgt spid="14"/>
                                        </p:tgtEl>
                                        <p:attrNameLst>
                                          <p:attrName>r</p:attrName>
                                        </p:attrNameLst>
                                      </p:cBhvr>
                                    </p:animRot>
                                    <p:animRot by="120000">
                                      <p:cBhvr>
                                        <p:cTn id="43" dur="200" fill="hold">
                                          <p:stCondLst>
                                            <p:cond delay="800"/>
                                          </p:stCondLst>
                                        </p:cTn>
                                        <p:tgtEl>
                                          <p:spTgt spid="14"/>
                                        </p:tgtEl>
                                        <p:attrNameLst>
                                          <p:attrName>r</p:attrName>
                                        </p:attrNameLst>
                                      </p:cBhvr>
                                    </p:animRot>
                                  </p:childTnLst>
                                </p:cTn>
                              </p:par>
                              <p:par>
                                <p:cTn id="44" presetID="42" presetClass="path" presetSubtype="0" accel="50000" decel="50000" fill="hold" nodeType="withEffect">
                                  <p:stCondLst>
                                    <p:cond delay="0"/>
                                  </p:stCondLst>
                                  <p:childTnLst>
                                    <p:animMotion origin="layout" path="M -3.33333E-6 -2.08189E-8 L 0.01962 0.0384 " pathEditMode="relative" rAng="0" ptsTypes="AA">
                                      <p:cBhvr>
                                        <p:cTn id="45" dur="2000" fill="hold"/>
                                        <p:tgtEl>
                                          <p:spTgt spid="14"/>
                                        </p:tgtEl>
                                        <p:attrNameLst>
                                          <p:attrName>ppt_x</p:attrName>
                                          <p:attrName>ppt_y</p:attrName>
                                        </p:attrNameLst>
                                      </p:cBhvr>
                                      <p:rCtr x="972" y="1920"/>
                                    </p:animMotion>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Subtraction is </a:t>
            </a:r>
            <a:endParaRPr lang="en-US" dirty="0"/>
          </a:p>
        </p:txBody>
      </p:sp>
      <p:pic>
        <p:nvPicPr>
          <p:cNvPr id="5128" name="Picture 8" descr="C:\Users\wwakeman\AppData\Local\Microsoft\Windows\Temporary Internet Files\Content.IE5\FXZHZ2AN\MC90044633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744056"/>
            <a:ext cx="8630473" cy="34319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067"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1057" y="3470191"/>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3554"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Users\wwakeman\AppData\Local\Microsoft\Windows\Temporary Internet Files\Content.IE5\BDMKH9JO\MC90013950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40848" y="3516661"/>
            <a:ext cx="538372" cy="7588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2937" y="3459061"/>
            <a:ext cx="465418" cy="758860"/>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524161" y="1371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5</a:t>
            </a:r>
            <a:r>
              <a:rPr lang="en-US" dirty="0" smtClean="0"/>
              <a:t> - 1 = 4</a:t>
            </a:r>
            <a:endParaRPr lang="en-US" dirty="0"/>
          </a:p>
        </p:txBody>
      </p:sp>
      <p:pic>
        <p:nvPicPr>
          <p:cNvPr id="16"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7325" y="3516661"/>
            <a:ext cx="465418" cy="758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99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xit" presetSubtype="0" fill="hold" nodeType="withEffect">
                                  <p:stCondLst>
                                    <p:cond delay="0"/>
                                  </p:stCondLst>
                                  <p:childTnLst>
                                    <p:animEffect transition="out" filter="fade">
                                      <p:cBhvr>
                                        <p:cTn id="9" dur="500"/>
                                        <p:tgtEl>
                                          <p:spTgt spid="16"/>
                                        </p:tgtEl>
                                      </p:cBhvr>
                                    </p:animEffect>
                                    <p:set>
                                      <p:cBhvr>
                                        <p:cTn id="10" dur="1" fill="hold">
                                          <p:stCondLst>
                                            <p:cond delay="499"/>
                                          </p:stCondLst>
                                        </p:cTn>
                                        <p:tgtEl>
                                          <p:spTgt spid="16"/>
                                        </p:tgtEl>
                                        <p:attrNameLst>
                                          <p:attrName>style.visibility</p:attrName>
                                        </p:attrNameLst>
                                      </p:cBhvr>
                                      <p:to>
                                        <p:strVal val="hidden"/>
                                      </p:to>
                                    </p:set>
                                  </p:childTnLst>
                                </p:cTn>
                              </p:par>
                              <p:par>
                                <p:cTn id="11" presetID="42" presetClass="path" presetSubtype="0" accel="50000" decel="50000" fill="hold" nodeType="withEffect">
                                  <p:stCondLst>
                                    <p:cond delay="0"/>
                                  </p:stCondLst>
                                  <p:childTnLst>
                                    <p:animMotion origin="layout" path="M -3.61111E-6 2.42887E-6 L 0.23733 -0.03054 " pathEditMode="relative" rAng="0" ptsTypes="AA">
                                      <p:cBhvr>
                                        <p:cTn id="12" dur="2000" fill="hold"/>
                                        <p:tgtEl>
                                          <p:spTgt spid="13"/>
                                        </p:tgtEl>
                                        <p:attrNameLst>
                                          <p:attrName>ppt_x</p:attrName>
                                          <p:attrName>ppt_y</p:attrName>
                                        </p:attrNameLst>
                                      </p:cBhvr>
                                      <p:rCtr x="11858" y="-1527"/>
                                    </p:animMotion>
                                  </p:childTnLst>
                                </p:cTn>
                              </p:par>
                            </p:childTnLst>
                          </p:cTn>
                        </p:par>
                        <p:par>
                          <p:cTn id="13" fill="hold">
                            <p:stCondLst>
                              <p:cond delay="2000"/>
                            </p:stCondLst>
                            <p:childTnLst>
                              <p:par>
                                <p:cTn id="14" presetID="2" presetClass="exit" presetSubtype="3" fill="hold" nodeType="afterEffect">
                                  <p:stCondLst>
                                    <p:cond delay="0"/>
                                  </p:stCondLst>
                                  <p:childTnLst>
                                    <p:anim calcmode="lin" valueType="num">
                                      <p:cBhvr additive="base">
                                        <p:cTn id="15" dur="500"/>
                                        <p:tgtEl>
                                          <p:spTgt spid="13"/>
                                        </p:tgtEl>
                                        <p:attrNameLst>
                                          <p:attrName>ppt_x</p:attrName>
                                        </p:attrNameLst>
                                      </p:cBhvr>
                                      <p:tavLst>
                                        <p:tav tm="0">
                                          <p:val>
                                            <p:strVal val="ppt_x"/>
                                          </p:val>
                                        </p:tav>
                                        <p:tav tm="100000">
                                          <p:val>
                                            <p:strVal val="1+ppt_w/2"/>
                                          </p:val>
                                        </p:tav>
                                      </p:tavLst>
                                    </p:anim>
                                    <p:anim calcmode="lin" valueType="num">
                                      <p:cBhvr additive="base">
                                        <p:cTn id="16" dur="500"/>
                                        <p:tgtEl>
                                          <p:spTgt spid="13"/>
                                        </p:tgtEl>
                                        <p:attrNameLst>
                                          <p:attrName>ppt_y</p:attrName>
                                        </p:attrNameLst>
                                      </p:cBhvr>
                                      <p:tavLst>
                                        <p:tav tm="0">
                                          <p:val>
                                            <p:strVal val="ppt_y"/>
                                          </p:val>
                                        </p:tav>
                                        <p:tav tm="100000">
                                          <p:val>
                                            <p:strVal val="0-ppt_h/2"/>
                                          </p:val>
                                        </p:tav>
                                      </p:tavLst>
                                    </p:anim>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2" presetClass="emph" presetSubtype="0" fill="hold" nodeType="clickEffect">
                                  <p:stCondLst>
                                    <p:cond delay="0"/>
                                  </p:stCondLst>
                                  <p:childTnLst>
                                    <p:animRot by="120000">
                                      <p:cBhvr>
                                        <p:cTn id="21" dur="100" fill="hold">
                                          <p:stCondLst>
                                            <p:cond delay="0"/>
                                          </p:stCondLst>
                                        </p:cTn>
                                        <p:tgtEl>
                                          <p:spTgt spid="13"/>
                                        </p:tgtEl>
                                        <p:attrNameLst>
                                          <p:attrName>r</p:attrName>
                                        </p:attrNameLst>
                                      </p:cBhvr>
                                    </p:animRot>
                                    <p:animRot by="-240000">
                                      <p:cBhvr>
                                        <p:cTn id="22" dur="200" fill="hold">
                                          <p:stCondLst>
                                            <p:cond delay="200"/>
                                          </p:stCondLst>
                                        </p:cTn>
                                        <p:tgtEl>
                                          <p:spTgt spid="13"/>
                                        </p:tgtEl>
                                        <p:attrNameLst>
                                          <p:attrName>r</p:attrName>
                                        </p:attrNameLst>
                                      </p:cBhvr>
                                    </p:animRot>
                                    <p:animRot by="240000">
                                      <p:cBhvr>
                                        <p:cTn id="23" dur="200" fill="hold">
                                          <p:stCondLst>
                                            <p:cond delay="400"/>
                                          </p:stCondLst>
                                        </p:cTn>
                                        <p:tgtEl>
                                          <p:spTgt spid="13"/>
                                        </p:tgtEl>
                                        <p:attrNameLst>
                                          <p:attrName>r</p:attrName>
                                        </p:attrNameLst>
                                      </p:cBhvr>
                                    </p:animRot>
                                    <p:animRot by="-240000">
                                      <p:cBhvr>
                                        <p:cTn id="24" dur="200" fill="hold">
                                          <p:stCondLst>
                                            <p:cond delay="600"/>
                                          </p:stCondLst>
                                        </p:cTn>
                                        <p:tgtEl>
                                          <p:spTgt spid="13"/>
                                        </p:tgtEl>
                                        <p:attrNameLst>
                                          <p:attrName>r</p:attrName>
                                        </p:attrNameLst>
                                      </p:cBhvr>
                                    </p:animRot>
                                    <p:animRot by="120000">
                                      <p:cBhvr>
                                        <p:cTn id="25" dur="200" fill="hold">
                                          <p:stCondLst>
                                            <p:cond delay="800"/>
                                          </p:stCondLst>
                                        </p:cTn>
                                        <p:tgtEl>
                                          <p:spTgt spid="13"/>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239000" cy="1524000"/>
          </a:xfrm>
        </p:spPr>
        <p:txBody>
          <a:bodyPr/>
          <a:lstStyle/>
          <a:p>
            <a:pPr marL="0" indent="0" algn="ctr">
              <a:buNone/>
            </a:pPr>
            <a:r>
              <a:rPr lang="en-US" sz="3200" b="0" dirty="0" smtClean="0">
                <a:effectLst/>
              </a:rPr>
              <a:t>Kindergarten is an exciting time to explore number concepts, shapes, and measurement.</a:t>
            </a:r>
            <a:br>
              <a:rPr lang="en-US" sz="3200" b="0" dirty="0" smtClean="0">
                <a:effectLst/>
              </a:rPr>
            </a:br>
            <a:r>
              <a:rPr lang="en-US" sz="3200" b="0" dirty="0">
                <a:effectLst/>
              </a:rPr>
              <a:t/>
            </a:r>
            <a:br>
              <a:rPr lang="en-US" sz="3200" b="0" dirty="0">
                <a:effectLst/>
              </a:rPr>
            </a:br>
            <a:endParaRPr lang="en-US" sz="3200" b="0" dirty="0">
              <a:effectLst/>
            </a:endParaRPr>
          </a:p>
        </p:txBody>
      </p:sp>
      <p:sp>
        <p:nvSpPr>
          <p:cNvPr id="3" name="Content Placeholder 2"/>
          <p:cNvSpPr>
            <a:spLocks noGrp="1"/>
          </p:cNvSpPr>
          <p:nvPr>
            <p:ph sz="quarter" idx="13"/>
          </p:nvPr>
        </p:nvSpPr>
        <p:spPr>
          <a:xfrm>
            <a:off x="457200" y="2590800"/>
            <a:ext cx="7848600" cy="3657600"/>
          </a:xfrm>
        </p:spPr>
        <p:txBody>
          <a:bodyPr>
            <a:normAutofit/>
          </a:bodyPr>
          <a:lstStyle/>
          <a:p>
            <a:pPr marL="45720" indent="0">
              <a:buNone/>
            </a:pPr>
            <a:r>
              <a:rPr lang="en-US" dirty="0" smtClean="0"/>
              <a:t>We are looking forward to working with your children to build a foundation for life long learning .</a:t>
            </a:r>
          </a:p>
          <a:p>
            <a:pPr marL="45720" indent="0">
              <a:buNone/>
            </a:pPr>
            <a:endParaRPr lang="en-US" dirty="0"/>
          </a:p>
          <a:p>
            <a:pPr marL="45720" indent="0">
              <a:buNone/>
            </a:pPr>
            <a:r>
              <a:rPr lang="en-US" dirty="0" smtClean="0"/>
              <a:t>For further information and ideas for activities, websites, and apps please visit our </a:t>
            </a:r>
            <a:r>
              <a:rPr lang="en-US" dirty="0" err="1" smtClean="0"/>
              <a:t>wikispace</a:t>
            </a:r>
            <a:r>
              <a:rPr lang="en-US" dirty="0" smtClean="0"/>
              <a:t> at:</a:t>
            </a:r>
          </a:p>
          <a:p>
            <a:pPr marL="45720" indent="0">
              <a:buNone/>
            </a:pPr>
            <a:endParaRPr lang="en-US" dirty="0" smtClean="0"/>
          </a:p>
          <a:p>
            <a:pPr marL="45720" indent="0">
              <a:buNone/>
            </a:pPr>
            <a:r>
              <a:rPr lang="en-US" sz="2000" dirty="0">
                <a:solidFill>
                  <a:schemeClr val="tx1"/>
                </a:solidFill>
                <a:hlinkClick r:id="rId2"/>
              </a:rPr>
              <a:t>http://fairfieldpublicschoolsk5math.wikispaces.com/home</a:t>
            </a:r>
            <a:endParaRPr lang="en-US" sz="2000" dirty="0">
              <a:solidFill>
                <a:schemeClr val="tx1"/>
              </a:solidFill>
            </a:endParaRPr>
          </a:p>
          <a:p>
            <a:pPr marL="45720" indent="0">
              <a:buNone/>
            </a:pPr>
            <a:endParaRPr lang="en-US" dirty="0"/>
          </a:p>
        </p:txBody>
      </p:sp>
    </p:spTree>
    <p:extLst>
      <p:ext uri="{BB962C8B-B14F-4D97-AF65-F5344CB8AC3E}">
        <p14:creationId xmlns:p14="http://schemas.microsoft.com/office/powerpoint/2010/main" val="414177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72652500"/>
              </p:ext>
            </p:extLst>
          </p:nvPr>
        </p:nvGraphicFramePr>
        <p:xfrm>
          <a:off x="533400" y="1219200"/>
          <a:ext cx="8229600" cy="6086054"/>
        </p:xfrm>
        <a:graphic>
          <a:graphicData uri="http://schemas.openxmlformats.org/drawingml/2006/table">
            <a:tbl>
              <a:tblPr firstRow="1" firstCol="1" bandRow="1">
                <a:tableStyleId>{2D5ABB26-0587-4C30-8999-92F81FD0307C}</a:tableStyleId>
              </a:tblPr>
              <a:tblGrid>
                <a:gridCol w="8229600"/>
              </a:tblGrid>
              <a:tr h="189626">
                <a:tc>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7456" marR="67456" marT="0" marB="0">
                    <a:lnB>
                      <a:noFill/>
                    </a:lnB>
                  </a:tcPr>
                </a:tc>
              </a:tr>
              <a:tr h="1137753">
                <a:tc>
                  <a:txBody>
                    <a:bodyPr/>
                    <a:lstStyle/>
                    <a:p>
                      <a:pPr marL="0" marR="0">
                        <a:lnSpc>
                          <a:spcPct val="115000"/>
                        </a:lnSpc>
                        <a:spcBef>
                          <a:spcPts val="0"/>
                        </a:spcBef>
                        <a:spcAft>
                          <a:spcPts val="1000"/>
                        </a:spcAft>
                      </a:pPr>
                      <a:r>
                        <a:rPr lang="en-US" sz="3600" dirty="0">
                          <a:effectLst/>
                        </a:rPr>
                        <a:t>Students in Kindergarten will focus on two critical areas: </a:t>
                      </a:r>
                      <a:endParaRPr lang="en-US" sz="3600" dirty="0" smtClean="0">
                        <a:effectLst/>
                      </a:endParaRPr>
                    </a:p>
                    <a:p>
                      <a:pPr marL="171450" marR="0" indent="-171450">
                        <a:lnSpc>
                          <a:spcPct val="115000"/>
                        </a:lnSpc>
                        <a:spcBef>
                          <a:spcPts val="0"/>
                        </a:spcBef>
                        <a:spcAft>
                          <a:spcPts val="1000"/>
                        </a:spcAft>
                        <a:buFont typeface="Arial" panose="020B0604020202020204" pitchFamily="34" charset="0"/>
                        <a:buChar char="•"/>
                      </a:pPr>
                      <a:r>
                        <a:rPr lang="en-US" sz="3200" dirty="0" smtClean="0">
                          <a:effectLst/>
                        </a:rPr>
                        <a:t>  representing</a:t>
                      </a:r>
                      <a:r>
                        <a:rPr lang="en-US" sz="3200" dirty="0">
                          <a:effectLst/>
                        </a:rPr>
                        <a:t>, </a:t>
                      </a:r>
                      <a:r>
                        <a:rPr lang="en-US" sz="3200" dirty="0" smtClean="0">
                          <a:effectLst/>
                        </a:rPr>
                        <a:t>relating, </a:t>
                      </a:r>
                      <a:r>
                        <a:rPr lang="en-US" sz="3200" dirty="0">
                          <a:effectLst/>
                        </a:rPr>
                        <a:t>and operating </a:t>
                      </a:r>
                      <a:r>
                        <a:rPr lang="en-US" sz="3200" dirty="0" smtClean="0">
                          <a:effectLst/>
                        </a:rPr>
                        <a:t>on    whole </a:t>
                      </a:r>
                      <a:r>
                        <a:rPr lang="en-US" sz="3200" dirty="0">
                          <a:effectLst/>
                        </a:rPr>
                        <a:t>numbers </a:t>
                      </a:r>
                      <a:endParaRPr lang="en-US" sz="3200" dirty="0" smtClean="0">
                        <a:effectLst/>
                      </a:endParaRPr>
                    </a:p>
                    <a:p>
                      <a:pPr marL="171450" marR="0" indent="-171450">
                        <a:lnSpc>
                          <a:spcPct val="115000"/>
                        </a:lnSpc>
                        <a:spcBef>
                          <a:spcPts val="0"/>
                        </a:spcBef>
                        <a:spcAft>
                          <a:spcPts val="1000"/>
                        </a:spcAft>
                        <a:buFont typeface="Arial" panose="020B0604020202020204" pitchFamily="34" charset="0"/>
                        <a:buChar char="•"/>
                      </a:pPr>
                      <a:r>
                        <a:rPr lang="en-US" sz="3200" dirty="0" smtClean="0">
                          <a:effectLst/>
                        </a:rPr>
                        <a:t> </a:t>
                      </a:r>
                      <a:r>
                        <a:rPr lang="en-US" sz="3200" dirty="0">
                          <a:effectLst/>
                        </a:rPr>
                        <a:t>describing shapes and </a:t>
                      </a:r>
                      <a:r>
                        <a:rPr lang="en-US" sz="3200" dirty="0" smtClean="0">
                          <a:effectLst/>
                        </a:rPr>
                        <a:t>spatial</a:t>
                      </a:r>
                      <a:r>
                        <a:rPr lang="en-US" sz="3200" baseline="0" dirty="0" smtClean="0">
                          <a:effectLst/>
                        </a:rPr>
                        <a:t> </a:t>
                      </a:r>
                      <a:r>
                        <a:rPr lang="en-US" sz="3200" dirty="0" smtClean="0">
                          <a:effectLst/>
                        </a:rPr>
                        <a:t>relationships</a:t>
                      </a:r>
                      <a:r>
                        <a:rPr lang="en-US" sz="3200" dirty="0">
                          <a:effectLst/>
                        </a:rPr>
                        <a:t>. </a:t>
                      </a:r>
                      <a:endParaRPr lang="en-US" sz="3200" dirty="0" smtClean="0">
                        <a:effectLst/>
                      </a:endParaRPr>
                    </a:p>
                    <a:p>
                      <a:pPr marL="171450" marR="0" indent="-171450">
                        <a:lnSpc>
                          <a:spcPct val="115000"/>
                        </a:lnSpc>
                        <a:spcBef>
                          <a:spcPts val="0"/>
                        </a:spcBef>
                        <a:spcAft>
                          <a:spcPts val="1000"/>
                        </a:spcAft>
                        <a:buFont typeface="Arial" panose="020B0604020202020204" pitchFamily="34" charset="0"/>
                        <a:buChar char="•"/>
                      </a:pPr>
                      <a:endParaRPr lang="en-US" sz="3200" dirty="0" smtClean="0">
                        <a:effectLst/>
                      </a:endParaRPr>
                    </a:p>
                    <a:p>
                      <a:pPr marL="0" marR="0" indent="0">
                        <a:lnSpc>
                          <a:spcPct val="115000"/>
                        </a:lnSpc>
                        <a:spcBef>
                          <a:spcPts val="0"/>
                        </a:spcBef>
                        <a:spcAft>
                          <a:spcPts val="1000"/>
                        </a:spcAft>
                        <a:buFont typeface="Arial" panose="020B0604020202020204" pitchFamily="34" charset="0"/>
                        <a:buNone/>
                      </a:pPr>
                      <a:endParaRPr lang="en-US" sz="1100" dirty="0">
                        <a:effectLst/>
                        <a:latin typeface="Calibri"/>
                        <a:ea typeface="Calibri"/>
                        <a:cs typeface="Times New Roman"/>
                      </a:endParaRPr>
                    </a:p>
                  </a:txBody>
                  <a:tcPr marL="67456" marR="67456" marT="0" marB="0">
                    <a:lnL>
                      <a:noFill/>
                    </a:lnL>
                    <a:lnR>
                      <a:noFill/>
                    </a:lnR>
                    <a:lnT>
                      <a:noFill/>
                    </a:lnT>
                    <a:lnB>
                      <a:noFill/>
                    </a:lnB>
                    <a:lnTlToBr w="12700" cmpd="sng">
                      <a:noFill/>
                      <a:prstDash val="solid"/>
                    </a:lnTlToBr>
                    <a:lnBlToTr w="12700" cmpd="sng">
                      <a:noFill/>
                      <a:prstDash val="solid"/>
                    </a:lnBlToTr>
                  </a:tcPr>
                </a:tc>
              </a:tr>
              <a:tr h="1137753">
                <a:tc>
                  <a:txBody>
                    <a:bodyPr/>
                    <a:lstStyle/>
                    <a:p>
                      <a:pPr marL="0" marR="0" indent="0">
                        <a:lnSpc>
                          <a:spcPct val="115000"/>
                        </a:lnSpc>
                        <a:spcBef>
                          <a:spcPts val="0"/>
                        </a:spcBef>
                        <a:spcAft>
                          <a:spcPts val="1000"/>
                        </a:spcAft>
                        <a:buFont typeface="Arial" panose="020B0604020202020204" pitchFamily="34" charset="0"/>
                        <a:buNone/>
                      </a:pPr>
                      <a:endParaRPr lang="en-US" sz="1100" dirty="0">
                        <a:effectLst/>
                        <a:latin typeface="Calibri"/>
                        <a:ea typeface="Calibri"/>
                        <a:cs typeface="Times New Roman"/>
                      </a:endParaRPr>
                    </a:p>
                  </a:txBody>
                  <a:tcPr marL="67456" marR="67456" marT="0" marB="0">
                    <a:lnL>
                      <a:noFill/>
                    </a:lnL>
                    <a:lnR>
                      <a:noFill/>
                    </a:lnR>
                    <a:lnT>
                      <a:noFill/>
                    </a:lnT>
                    <a:lnB>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134571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400800" cy="5212080"/>
          </a:xfrm>
        </p:spPr>
        <p:txBody>
          <a:bodyPr>
            <a:normAutofit/>
          </a:bodyPr>
          <a:lstStyle/>
          <a:p>
            <a:pPr marL="45720" indent="0">
              <a:buNone/>
            </a:pPr>
            <a:r>
              <a:rPr lang="en-US" u="sng" dirty="0"/>
              <a:t>Students will develop an understanding of counting:  </a:t>
            </a:r>
          </a:p>
          <a:p>
            <a:pPr marL="285750" indent="-285750"/>
            <a:r>
              <a:rPr lang="en-US" sz="2000" dirty="0"/>
              <a:t>one to one matching </a:t>
            </a:r>
          </a:p>
          <a:p>
            <a:pPr marL="285750" indent="-285750"/>
            <a:r>
              <a:rPr lang="en-US" sz="2000" dirty="0"/>
              <a:t>the last number said tells the quantity </a:t>
            </a:r>
          </a:p>
          <a:p>
            <a:pPr marL="285750" indent="-285750"/>
            <a:r>
              <a:rPr lang="en-US" sz="2000" dirty="0"/>
              <a:t>there is a sequence to our numbers </a:t>
            </a:r>
          </a:p>
          <a:p>
            <a:pPr marL="285750" indent="-285750"/>
            <a:r>
              <a:rPr lang="en-US" sz="2000" dirty="0"/>
              <a:t>there is a pattern to the underlying structure to our number system. </a:t>
            </a:r>
          </a:p>
          <a:p>
            <a:pPr marL="0" indent="0">
              <a:buNone/>
            </a:pPr>
            <a:endParaRPr lang="en-US" dirty="0" smtClean="0"/>
          </a:p>
          <a:p>
            <a:pPr marL="0" indent="0">
              <a:buNone/>
            </a:pPr>
            <a:r>
              <a:rPr lang="en-US" u="sng" dirty="0" smtClean="0"/>
              <a:t>Students will describe their physical world using geometric ideas</a:t>
            </a:r>
          </a:p>
          <a:p>
            <a:pPr marL="342900" indent="-342900"/>
            <a:r>
              <a:rPr lang="en-US" sz="2000" dirty="0" smtClean="0"/>
              <a:t>Students will name and describe 2D and 3D shapes</a:t>
            </a:r>
          </a:p>
          <a:p>
            <a:pPr marL="342900" indent="-342900"/>
            <a:r>
              <a:rPr lang="en-US" sz="2000" dirty="0" smtClean="0"/>
              <a:t>Students will explore and compare the attributes of the shapes through hands on activities</a:t>
            </a:r>
            <a:endParaRPr lang="en-US" sz="2000" dirty="0"/>
          </a:p>
          <a:p>
            <a:pPr marL="45720" indent="0">
              <a:buNone/>
            </a:pPr>
            <a:endParaRPr lang="en-US" dirty="0"/>
          </a:p>
        </p:txBody>
      </p:sp>
    </p:spTree>
    <p:extLst>
      <p:ext uri="{BB962C8B-B14F-4D97-AF65-F5344CB8AC3E}">
        <p14:creationId xmlns:p14="http://schemas.microsoft.com/office/powerpoint/2010/main" val="4078129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609600"/>
            <a:ext cx="7162800" cy="5663089"/>
          </a:xfrm>
          <a:prstGeom prst="rect">
            <a:avLst/>
          </a:prstGeom>
        </p:spPr>
        <p:txBody>
          <a:bodyPr wrap="square">
            <a:spAutoFit/>
          </a:bodyPr>
          <a:lstStyle/>
          <a:p>
            <a:pPr marL="45720" indent="0">
              <a:buNone/>
            </a:pPr>
            <a:r>
              <a:rPr lang="en-US" sz="2200" u="sng" dirty="0"/>
              <a:t>Students will develop an understanding of early number concepts and place value</a:t>
            </a:r>
            <a:r>
              <a:rPr lang="en-US" sz="2200" dirty="0"/>
              <a:t>.   </a:t>
            </a:r>
          </a:p>
          <a:p>
            <a:endParaRPr lang="en-US" dirty="0" smtClean="0"/>
          </a:p>
          <a:p>
            <a:pPr marL="285750" indent="-285750">
              <a:buFont typeface="Arial" panose="020B0604020202020204" pitchFamily="34" charset="0"/>
              <a:buChar char="•"/>
            </a:pPr>
            <a:r>
              <a:rPr lang="en-US" sz="2000" dirty="0" smtClean="0"/>
              <a:t>Students will understand the meaning of whole numbers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Students will recognize and write numbers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Students will compare sets of objects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Students will combine and take numbers apart and will think of numbers as being part of other numbers</a:t>
            </a:r>
          </a:p>
          <a:p>
            <a:r>
              <a:rPr lang="en-US" sz="2000" dirty="0"/>
              <a:t> </a:t>
            </a:r>
            <a:r>
              <a:rPr lang="en-US" sz="2000" dirty="0" smtClean="0"/>
              <a:t>  (part-part-whole)</a:t>
            </a:r>
          </a:p>
          <a:p>
            <a:endParaRPr lang="en-US" sz="2000" dirty="0"/>
          </a:p>
          <a:p>
            <a:pPr marL="342900" indent="-342900">
              <a:buFont typeface="Arial" panose="020B0604020202020204" pitchFamily="34" charset="0"/>
              <a:buChar char="•"/>
            </a:pPr>
            <a:r>
              <a:rPr lang="en-US" sz="2000" dirty="0" smtClean="0"/>
              <a:t>Students will build an understanding of addition and subtraction.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Students will write simple number sentences to match situations.</a:t>
            </a:r>
          </a:p>
        </p:txBody>
      </p:sp>
    </p:spTree>
    <p:extLst>
      <p:ext uri="{BB962C8B-B14F-4D97-AF65-F5344CB8AC3E}">
        <p14:creationId xmlns:p14="http://schemas.microsoft.com/office/powerpoint/2010/main" val="199815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731711" cy="1143000"/>
          </a:xfrm>
        </p:spPr>
        <p:txBody>
          <a:bodyPr/>
          <a:lstStyle/>
          <a:p>
            <a:pPr marL="0" indent="0" algn="l">
              <a:buNone/>
            </a:pPr>
            <a:r>
              <a:rPr lang="en-US" sz="4000" b="0" dirty="0" smtClean="0">
                <a:ln w="12700">
                  <a:noFill/>
                  <a:prstDash val="solid"/>
                </a:ln>
                <a:solidFill>
                  <a:schemeClr val="tx1"/>
                </a:solidFill>
                <a:effectLst/>
              </a:rPr>
              <a:t>Our Mathematical Practices have created a </a:t>
            </a:r>
            <a:r>
              <a:rPr lang="en-US" sz="4000" b="0" dirty="0">
                <a:ln w="12700">
                  <a:noFill/>
                  <a:prstDash val="solid"/>
                </a:ln>
                <a:solidFill>
                  <a:schemeClr val="tx1"/>
                </a:solidFill>
                <a:effectLst/>
              </a:rPr>
              <a:t>shift </a:t>
            </a:r>
            <a:r>
              <a:rPr lang="en-US" sz="4000" b="0" dirty="0" smtClean="0">
                <a:ln w="12700">
                  <a:noFill/>
                  <a:prstDash val="solid"/>
                </a:ln>
                <a:solidFill>
                  <a:schemeClr val="tx1"/>
                </a:solidFill>
                <a:effectLst/>
              </a:rPr>
              <a:t>from: </a:t>
            </a:r>
            <a:r>
              <a:rPr lang="en-US" sz="4000" b="0" dirty="0">
                <a:ln w="12700">
                  <a:noFill/>
                  <a:prstDash val="solid"/>
                </a:ln>
                <a:solidFill>
                  <a:schemeClr val="tx1"/>
                </a:solidFill>
                <a:effectLst/>
              </a:rPr>
              <a:t/>
            </a:r>
            <a:br>
              <a:rPr lang="en-US" sz="4000" b="0" dirty="0">
                <a:ln w="12700">
                  <a:noFill/>
                  <a:prstDash val="solid"/>
                </a:ln>
                <a:solidFill>
                  <a:schemeClr val="tx1"/>
                </a:solidFill>
                <a:effectLst/>
              </a:rPr>
            </a:br>
            <a:endParaRPr lang="en-US" sz="4000" b="0" dirty="0">
              <a:ln w="12700">
                <a:noFill/>
                <a:prstDash val="solid"/>
              </a:ln>
              <a:solidFill>
                <a:schemeClr val="tx1"/>
              </a:solidFill>
              <a:effectLst/>
            </a:endParaRPr>
          </a:p>
        </p:txBody>
      </p:sp>
      <p:sp>
        <p:nvSpPr>
          <p:cNvPr id="3" name="Content Placeholder 2"/>
          <p:cNvSpPr>
            <a:spLocks noGrp="1"/>
          </p:cNvSpPr>
          <p:nvPr>
            <p:ph sz="quarter" idx="13"/>
          </p:nvPr>
        </p:nvSpPr>
        <p:spPr>
          <a:xfrm>
            <a:off x="838200" y="2133600"/>
            <a:ext cx="7543800" cy="3931920"/>
          </a:xfrm>
        </p:spPr>
        <p:txBody>
          <a:bodyPr>
            <a:normAutofit lnSpcReduction="10000"/>
          </a:bodyPr>
          <a:lstStyle/>
          <a:p>
            <a:pPr marL="0" indent="0" algn="ctr">
              <a:buNone/>
            </a:pPr>
            <a:r>
              <a:rPr lang="en-US" sz="3200" dirty="0"/>
              <a:t>Teacher has the “answer”</a:t>
            </a:r>
          </a:p>
          <a:p>
            <a:pPr marL="0" indent="0" algn="ctr">
              <a:buNone/>
            </a:pPr>
            <a:r>
              <a:rPr lang="en-US" sz="1800" dirty="0"/>
              <a:t>(and therefore often does the thinking for the student)</a:t>
            </a:r>
          </a:p>
          <a:p>
            <a:pPr marL="0" indent="0" algn="ctr">
              <a:buNone/>
            </a:pPr>
            <a:endParaRPr lang="en-US" sz="2400" dirty="0" smtClean="0"/>
          </a:p>
          <a:p>
            <a:pPr marL="0" indent="0" algn="ctr">
              <a:buNone/>
            </a:pPr>
            <a:r>
              <a:rPr lang="en-US" sz="3200" dirty="0" smtClean="0"/>
              <a:t>TO</a:t>
            </a:r>
          </a:p>
          <a:p>
            <a:pPr marL="0" indent="0" algn="ctr">
              <a:buNone/>
            </a:pPr>
            <a:endParaRPr lang="en-US" sz="2400" dirty="0"/>
          </a:p>
          <a:p>
            <a:pPr marL="0" indent="0" algn="ctr">
              <a:buNone/>
            </a:pPr>
            <a:r>
              <a:rPr lang="en-US" sz="3200" dirty="0"/>
              <a:t>The proof for the answer is in the mathematics.</a:t>
            </a:r>
          </a:p>
          <a:p>
            <a:pPr marL="0" indent="0" algn="ctr">
              <a:buNone/>
            </a:pPr>
            <a:r>
              <a:rPr lang="en-US" sz="1800" dirty="0"/>
              <a:t>(and therefore the student does the thinking )</a:t>
            </a:r>
          </a:p>
          <a:p>
            <a:pPr marL="0" indent="0" algn="ctr">
              <a:buNone/>
            </a:pPr>
            <a:endParaRPr lang="en-US" sz="1800" dirty="0"/>
          </a:p>
          <a:p>
            <a:endParaRPr lang="en-US" dirty="0"/>
          </a:p>
        </p:txBody>
      </p:sp>
    </p:spTree>
    <p:extLst>
      <p:ext uri="{BB962C8B-B14F-4D97-AF65-F5344CB8AC3E}">
        <p14:creationId xmlns:p14="http://schemas.microsoft.com/office/powerpoint/2010/main" val="1523453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512511" cy="1143000"/>
          </a:xfrm>
        </p:spPr>
        <p:txBody>
          <a:bodyPr>
            <a:normAutofit fontScale="90000"/>
          </a:bodyPr>
          <a:lstStyle/>
          <a:p>
            <a:pPr marL="0" indent="0" algn="ctr">
              <a:buNone/>
            </a:pPr>
            <a:r>
              <a:rPr lang="en-US" b="0" dirty="0" smtClean="0">
                <a:ln w="12700">
                  <a:noFill/>
                  <a:prstDash val="solid"/>
                </a:ln>
                <a:solidFill>
                  <a:schemeClr val="tx1"/>
                </a:solidFill>
                <a:effectLst/>
              </a:rPr>
              <a:t>Children come to school with a wealth of mathematical knowledge</a:t>
            </a:r>
            <a:endParaRPr lang="en-US" b="0" dirty="0">
              <a:ln w="12700">
                <a:noFill/>
                <a:prstDash val="solid"/>
              </a:ln>
              <a:solidFill>
                <a:schemeClr val="tx1"/>
              </a:solidFill>
              <a:effectLst/>
            </a:endParaRPr>
          </a:p>
        </p:txBody>
      </p:sp>
      <p:sp>
        <p:nvSpPr>
          <p:cNvPr id="3" name="Content Placeholder 2"/>
          <p:cNvSpPr>
            <a:spLocks noGrp="1"/>
          </p:cNvSpPr>
          <p:nvPr>
            <p:ph idx="4294967295"/>
          </p:nvPr>
        </p:nvSpPr>
        <p:spPr>
          <a:xfrm>
            <a:off x="838200" y="2819400"/>
            <a:ext cx="7772400" cy="3230563"/>
          </a:xfrm>
          <a:prstGeom prst="rect">
            <a:avLst/>
          </a:prstGeom>
        </p:spPr>
        <p:txBody>
          <a:bodyPr>
            <a:normAutofit/>
          </a:bodyPr>
          <a:lstStyle/>
          <a:p>
            <a:pPr marL="0" indent="0" algn="ctr">
              <a:buNone/>
            </a:pPr>
            <a:r>
              <a:rPr lang="en-US" dirty="0" smtClean="0"/>
              <a:t>When we receive children in preschool and kindergarten, children already use patterns and relationships as they develop their mathematical understanding of the world around them.  We build on this by strategically selecting problems and numbers that develop big ideas in mathematics throughout the grade level continuum.</a:t>
            </a:r>
          </a:p>
          <a:p>
            <a:endParaRPr lang="en-US" dirty="0"/>
          </a:p>
          <a:p>
            <a:pPr marL="0" indent="0" algn="ctr">
              <a:buNone/>
            </a:pPr>
            <a:r>
              <a:rPr lang="en-US" dirty="0" smtClean="0"/>
              <a:t>We begin by understanding number. </a:t>
            </a:r>
            <a:endParaRPr lang="en-US" dirty="0"/>
          </a:p>
        </p:txBody>
      </p:sp>
    </p:spTree>
    <p:extLst>
      <p:ext uri="{BB962C8B-B14F-4D97-AF65-F5344CB8AC3E}">
        <p14:creationId xmlns:p14="http://schemas.microsoft.com/office/powerpoint/2010/main" val="285672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696200" cy="1143000"/>
          </a:xfrm>
        </p:spPr>
        <p:txBody>
          <a:bodyPr/>
          <a:lstStyle/>
          <a:p>
            <a:pPr marL="0" indent="0" algn="l">
              <a:buNone/>
            </a:pPr>
            <a:r>
              <a:rPr lang="en-US" dirty="0" smtClean="0">
                <a:effectLst/>
              </a:rPr>
              <a:t>Early </a:t>
            </a:r>
            <a:r>
              <a:rPr lang="en-US" dirty="0" smtClean="0">
                <a:effectLst/>
              </a:rPr>
              <a:t>Number </a:t>
            </a:r>
            <a:br>
              <a:rPr lang="en-US" dirty="0" smtClean="0">
                <a:effectLst/>
              </a:rPr>
            </a:br>
            <a:r>
              <a:rPr lang="en-US" dirty="0" smtClean="0">
                <a:effectLst/>
              </a:rPr>
              <a:t>		Development</a:t>
            </a:r>
            <a:endParaRPr lang="en-US" dirty="0">
              <a:effectLst/>
            </a:endParaRPr>
          </a:p>
        </p:txBody>
      </p:sp>
      <p:sp>
        <p:nvSpPr>
          <p:cNvPr id="3" name="Content Placeholder 2"/>
          <p:cNvSpPr>
            <a:spLocks noGrp="1"/>
          </p:cNvSpPr>
          <p:nvPr>
            <p:ph idx="4294967295"/>
          </p:nvPr>
        </p:nvSpPr>
        <p:spPr>
          <a:xfrm>
            <a:off x="533400" y="2590800"/>
            <a:ext cx="8153400" cy="3535363"/>
          </a:xfrm>
          <a:prstGeom prst="rect">
            <a:avLst/>
          </a:prstGeom>
        </p:spPr>
        <p:txBody>
          <a:bodyPr/>
          <a:lstStyle/>
          <a:p>
            <a:pPr marL="0" indent="0">
              <a:buNone/>
            </a:pPr>
            <a:r>
              <a:rPr lang="en-US" sz="2400" dirty="0" smtClean="0"/>
              <a:t>It is important for young children to not only count in the counting sequence, 1, 2, 3, 4, 5,…, but also comprehend that a number (symbol) represents a quantity.  </a:t>
            </a:r>
          </a:p>
          <a:p>
            <a:pPr marL="0" indent="0">
              <a:buNone/>
            </a:pPr>
            <a:endParaRPr lang="en-US" sz="2400" dirty="0"/>
          </a:p>
          <a:p>
            <a:pPr marL="0" indent="0" algn="ctr">
              <a:buNone/>
            </a:pPr>
            <a:r>
              <a:rPr lang="en-US" sz="2400" dirty="0" smtClean="0"/>
              <a:t>This is a huge developmental milestone that takes time to develop.</a:t>
            </a:r>
          </a:p>
        </p:txBody>
      </p:sp>
    </p:spTree>
    <p:extLst>
      <p:ext uri="{BB962C8B-B14F-4D97-AF65-F5344CB8AC3E}">
        <p14:creationId xmlns:p14="http://schemas.microsoft.com/office/powerpoint/2010/main" val="404777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6512511" cy="1143000"/>
          </a:xfrm>
        </p:spPr>
        <p:txBody>
          <a:bodyPr/>
          <a:lstStyle/>
          <a:p>
            <a:pPr marL="0" indent="0" algn="l">
              <a:buNone/>
            </a:pPr>
            <a:r>
              <a:rPr lang="en-US" dirty="0" smtClean="0">
                <a:effectLst/>
              </a:rPr>
              <a:t>Building Automaticity</a:t>
            </a:r>
            <a:endParaRPr lang="en-US" dirty="0">
              <a:effectLst/>
            </a:endParaRPr>
          </a:p>
        </p:txBody>
      </p:sp>
      <p:sp>
        <p:nvSpPr>
          <p:cNvPr id="3" name="Content Placeholder 2"/>
          <p:cNvSpPr>
            <a:spLocks noGrp="1"/>
          </p:cNvSpPr>
          <p:nvPr>
            <p:ph idx="4294967295"/>
          </p:nvPr>
        </p:nvSpPr>
        <p:spPr>
          <a:xfrm>
            <a:off x="457200" y="1600200"/>
            <a:ext cx="8229600" cy="4953000"/>
          </a:xfrm>
          <a:prstGeom prst="rect">
            <a:avLst/>
          </a:prstGeom>
        </p:spPr>
        <p:txBody>
          <a:bodyPr>
            <a:normAutofit/>
          </a:bodyPr>
          <a:lstStyle/>
          <a:p>
            <a:pPr marL="0" indent="0">
              <a:buNone/>
            </a:pPr>
            <a:r>
              <a:rPr lang="en-US" sz="2800" dirty="0" smtClean="0"/>
              <a:t>It is also a big developmental idea for children to understand that numbers also contain other numbers.  Meaning, a “5” contains the quantity “4” and that five is actually composed of a 4 and a 1 or a 3 and a 2…</a:t>
            </a:r>
          </a:p>
          <a:p>
            <a:pPr marL="0" indent="0">
              <a:buNone/>
            </a:pPr>
            <a:endParaRPr lang="en-US" sz="2800" dirty="0" smtClean="0"/>
          </a:p>
          <a:p>
            <a:pPr marL="0" indent="0" algn="ctr">
              <a:buNone/>
            </a:pPr>
            <a:r>
              <a:rPr lang="en-US" sz="2800" dirty="0" smtClean="0"/>
              <a:t>It is important to push students beyond counting strategies to recognize numbers as being </a:t>
            </a:r>
            <a:r>
              <a:rPr lang="en-US" sz="2800" u="sng" dirty="0" smtClean="0"/>
              <a:t>composed</a:t>
            </a:r>
            <a:r>
              <a:rPr lang="en-US" sz="2800" dirty="0" smtClean="0"/>
              <a:t> of other numbers and that numbers can be </a:t>
            </a:r>
            <a:r>
              <a:rPr lang="en-US" sz="2800" u="sng" dirty="0" smtClean="0"/>
              <a:t>decomposed </a:t>
            </a:r>
            <a:r>
              <a:rPr lang="en-US" sz="2800" dirty="0" smtClean="0"/>
              <a:t>into other numbers.</a:t>
            </a:r>
            <a:endParaRPr lang="en-US" sz="2800" dirty="0"/>
          </a:p>
        </p:txBody>
      </p:sp>
    </p:spTree>
    <p:extLst>
      <p:ext uri="{BB962C8B-B14F-4D97-AF65-F5344CB8AC3E}">
        <p14:creationId xmlns:p14="http://schemas.microsoft.com/office/powerpoint/2010/main" val="8829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181600"/>
          </a:xfrm>
        </p:spPr>
        <p:txBody>
          <a:bodyPr>
            <a:normAutofit fontScale="90000"/>
          </a:bodyPr>
          <a:lstStyle/>
          <a:p>
            <a:pPr marL="0" indent="0" algn="l">
              <a:buNone/>
            </a:pPr>
            <a:r>
              <a:rPr lang="en-US" b="0" dirty="0" smtClean="0">
                <a:effectLst/>
              </a:rPr>
              <a:t>Concrete </a:t>
            </a:r>
            <a:r>
              <a:rPr lang="en-US" b="0" dirty="0" smtClean="0">
                <a:effectLst/>
              </a:rPr>
              <a:t>and pictorial models help us to visualize</a:t>
            </a:r>
            <a:r>
              <a:rPr lang="en-US" b="0" dirty="0" smtClean="0">
                <a:effectLst/>
              </a:rPr>
              <a:t>. </a:t>
            </a:r>
            <a:br>
              <a:rPr lang="en-US" b="0" dirty="0" smtClean="0">
                <a:effectLst/>
              </a:rPr>
            </a:br>
            <a:r>
              <a:rPr lang="en-US" b="0" dirty="0" smtClean="0">
                <a:effectLst/>
              </a:rPr>
              <a:t/>
            </a:r>
            <a:br>
              <a:rPr lang="en-US" b="0" dirty="0" smtClean="0">
                <a:effectLst/>
              </a:rPr>
            </a:br>
            <a:r>
              <a:rPr lang="en-US" sz="3200" b="0" dirty="0" smtClean="0">
                <a:effectLst/>
              </a:rPr>
              <a:t>Some visual models used in kindergarten include</a:t>
            </a:r>
            <a:br>
              <a:rPr lang="en-US" sz="3200" b="0" dirty="0" smtClean="0">
                <a:effectLst/>
              </a:rPr>
            </a:br>
            <a:r>
              <a:rPr lang="en-US" sz="3200" b="0" dirty="0">
                <a:effectLst/>
              </a:rPr>
              <a:t/>
            </a:r>
            <a:br>
              <a:rPr lang="en-US" sz="3200" b="0" dirty="0">
                <a:effectLst/>
              </a:rPr>
            </a:br>
            <a:r>
              <a:rPr lang="en-US" sz="3200" b="0" dirty="0" smtClean="0">
                <a:effectLst/>
              </a:rPr>
              <a:t>dot cards</a:t>
            </a:r>
            <a:br>
              <a:rPr lang="en-US" sz="3200" b="0" dirty="0" smtClean="0">
                <a:effectLst/>
              </a:rPr>
            </a:br>
            <a:r>
              <a:rPr lang="en-US" sz="3200" b="0" dirty="0" smtClean="0">
                <a:effectLst/>
              </a:rPr>
              <a:t>ten frames</a:t>
            </a:r>
            <a:br>
              <a:rPr lang="en-US" sz="3200" b="0" dirty="0" smtClean="0">
                <a:effectLst/>
              </a:rPr>
            </a:br>
            <a:r>
              <a:rPr lang="en-US" sz="3200" b="0" dirty="0" err="1" smtClean="0">
                <a:effectLst/>
              </a:rPr>
              <a:t>mathracks</a:t>
            </a:r>
            <a:r>
              <a:rPr lang="en-US" sz="3200" b="0" dirty="0" smtClean="0">
                <a:effectLst/>
              </a:rPr>
              <a:t/>
            </a:r>
            <a:br>
              <a:rPr lang="en-US" sz="3200" b="0" dirty="0" smtClean="0">
                <a:effectLst/>
              </a:rPr>
            </a:br>
            <a:r>
              <a:rPr lang="en-US" sz="3200" b="0" dirty="0" err="1" smtClean="0">
                <a:effectLst/>
              </a:rPr>
              <a:t>unifix</a:t>
            </a:r>
            <a:r>
              <a:rPr lang="en-US" sz="3200" b="0" dirty="0" smtClean="0">
                <a:effectLst/>
              </a:rPr>
              <a:t> cubes</a:t>
            </a:r>
            <a:r>
              <a:rPr lang="en-US" sz="3200" b="0" dirty="0" smtClean="0">
                <a:effectLst/>
              </a:rPr>
              <a:t/>
            </a:r>
            <a:br>
              <a:rPr lang="en-US" sz="3200" b="0" dirty="0" smtClean="0">
                <a:effectLst/>
              </a:rPr>
            </a:br>
            <a:endParaRPr lang="en-US" sz="3200" b="0" dirty="0">
              <a:effectLst/>
            </a:endParaRPr>
          </a:p>
        </p:txBody>
      </p:sp>
    </p:spTree>
    <p:extLst>
      <p:ext uri="{BB962C8B-B14F-4D97-AF65-F5344CB8AC3E}">
        <p14:creationId xmlns:p14="http://schemas.microsoft.com/office/powerpoint/2010/main" val="3106424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138</TotalTime>
  <Words>800</Words>
  <Application>Microsoft Office PowerPoint</Application>
  <PresentationFormat>On-screen Show (4:3)</PresentationFormat>
  <Paragraphs>94</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Kindergarten Math</vt:lpstr>
      <vt:lpstr>PowerPoint Presentation</vt:lpstr>
      <vt:lpstr>PowerPoint Presentation</vt:lpstr>
      <vt:lpstr>PowerPoint Presentation</vt:lpstr>
      <vt:lpstr>Our Mathematical Practices have created a shift from:  </vt:lpstr>
      <vt:lpstr>Children come to school with a wealth of mathematical knowledge</vt:lpstr>
      <vt:lpstr>Early Number    Development</vt:lpstr>
      <vt:lpstr>Building Automaticity</vt:lpstr>
      <vt:lpstr>Concrete and pictorial models help us to visualize.   Some visual models used in kindergarten include  dot cards ten frames mathracks unifix cubes </vt:lpstr>
      <vt:lpstr>You will have two seconds before they disappear.</vt:lpstr>
      <vt:lpstr>Building Numbers Using the Five Structure</vt:lpstr>
      <vt:lpstr>Building Numbers Using the  Ten-Frame</vt:lpstr>
      <vt:lpstr> </vt:lpstr>
      <vt:lpstr>Composing and Decomposing Numbers</vt:lpstr>
      <vt:lpstr>Five is composed of:</vt:lpstr>
      <vt:lpstr>Addition is </vt:lpstr>
      <vt:lpstr>Subtraction is </vt:lpstr>
      <vt:lpstr>Kindergarten is an exciting time to explore number concepts, shapes, and measurement.  </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Fairfield Public Schools Mathematics Curriculum Grade K Mathematics Year-At-A-Glance</dc:title>
  <dc:creator>Windows User</dc:creator>
  <cp:lastModifiedBy>Windows User</cp:lastModifiedBy>
  <cp:revision>13</cp:revision>
  <dcterms:created xsi:type="dcterms:W3CDTF">2015-04-24T14:48:25Z</dcterms:created>
  <dcterms:modified xsi:type="dcterms:W3CDTF">2015-04-24T23:01:18Z</dcterms:modified>
</cp:coreProperties>
</file>