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057-BF1C-4D98-A95F-D7CAD7F372B5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6100-507B-4779-859D-DB5DA0E950A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057-BF1C-4D98-A95F-D7CAD7F372B5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6100-507B-4779-859D-DB5DA0E95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057-BF1C-4D98-A95F-D7CAD7F372B5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6100-507B-4779-859D-DB5DA0E95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057-BF1C-4D98-A95F-D7CAD7F372B5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6100-507B-4779-859D-DB5DA0E950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057-BF1C-4D98-A95F-D7CAD7F372B5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6100-507B-4779-859D-DB5DA0E95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057-BF1C-4D98-A95F-D7CAD7F372B5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6100-507B-4779-859D-DB5DA0E950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057-BF1C-4D98-A95F-D7CAD7F372B5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6100-507B-4779-859D-DB5DA0E950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057-BF1C-4D98-A95F-D7CAD7F372B5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6100-507B-4779-859D-DB5DA0E95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057-BF1C-4D98-A95F-D7CAD7F372B5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6100-507B-4779-859D-DB5DA0E95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057-BF1C-4D98-A95F-D7CAD7F372B5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6100-507B-4779-859D-DB5DA0E95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057-BF1C-4D98-A95F-D7CAD7F372B5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6100-507B-4779-859D-DB5DA0E950A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1C3057-BF1C-4D98-A95F-D7CAD7F372B5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7B6100-507B-4779-859D-DB5DA0E950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276616"/>
              </p:ext>
            </p:extLst>
          </p:nvPr>
        </p:nvGraphicFramePr>
        <p:xfrm>
          <a:off x="533400" y="1219200"/>
          <a:ext cx="8229600" cy="480809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229600"/>
              </a:tblGrid>
              <a:tr h="189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B>
                      <a:noFill/>
                    </a:lnB>
                  </a:tcPr>
                </a:tc>
              </a:tr>
              <a:tr h="11377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Students in Kindergarten will focus on two critical areas: </a:t>
                      </a:r>
                      <a:endParaRPr lang="en-US" sz="3200" dirty="0" smtClean="0">
                        <a:effectLst/>
                      </a:endParaRP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>
                          <a:effectLst/>
                        </a:rPr>
                        <a:t>  representing</a:t>
                      </a:r>
                      <a:r>
                        <a:rPr lang="en-US" sz="3200" dirty="0">
                          <a:effectLst/>
                        </a:rPr>
                        <a:t>, </a:t>
                      </a:r>
                      <a:r>
                        <a:rPr lang="en-US" sz="3200" dirty="0" smtClean="0">
                          <a:effectLst/>
                        </a:rPr>
                        <a:t>relating, </a:t>
                      </a:r>
                      <a:r>
                        <a:rPr lang="en-US" sz="3200" dirty="0">
                          <a:effectLst/>
                        </a:rPr>
                        <a:t>and operating on whole numbers </a:t>
                      </a:r>
                      <a:endParaRPr lang="en-US" sz="3200" dirty="0" smtClean="0">
                        <a:effectLst/>
                      </a:endParaRP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>
                          <a:effectLst/>
                        </a:rPr>
                        <a:t> </a:t>
                      </a:r>
                      <a:r>
                        <a:rPr lang="en-US" sz="3200" dirty="0">
                          <a:effectLst/>
                        </a:rPr>
                        <a:t>describing shapes and </a:t>
                      </a:r>
                      <a:r>
                        <a:rPr lang="en-US" sz="3200" dirty="0" smtClean="0">
                          <a:effectLst/>
                        </a:rPr>
                        <a:t>spatial</a:t>
                      </a:r>
                      <a:r>
                        <a:rPr lang="en-US" sz="3200" baseline="0" dirty="0" smtClean="0">
                          <a:effectLst/>
                        </a:rPr>
                        <a:t> </a:t>
                      </a:r>
                      <a:r>
                        <a:rPr lang="en-US" sz="3200" dirty="0" smtClean="0">
                          <a:effectLst/>
                        </a:rPr>
                        <a:t>relationships</a:t>
                      </a:r>
                      <a:r>
                        <a:rPr lang="en-US" sz="3200" dirty="0">
                          <a:effectLst/>
                        </a:rPr>
                        <a:t>. </a:t>
                      </a:r>
                      <a:endParaRPr lang="en-US" sz="3200" dirty="0" smtClean="0">
                        <a:effectLst/>
                      </a:endParaRP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3200" dirty="0" smtClean="0">
                        <a:effectLst/>
                      </a:endParaRPr>
                    </a:p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None/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57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1208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2600" u="sng" dirty="0"/>
              <a:t>Students will develop an understanding of counting:  </a:t>
            </a:r>
          </a:p>
          <a:p>
            <a:pPr marL="285750" indent="-285750"/>
            <a:r>
              <a:rPr lang="en-US" dirty="0"/>
              <a:t>one to one matching </a:t>
            </a:r>
          </a:p>
          <a:p>
            <a:pPr marL="285750" indent="-285750"/>
            <a:r>
              <a:rPr lang="en-US" dirty="0"/>
              <a:t>the last number said tells the quantity </a:t>
            </a:r>
          </a:p>
          <a:p>
            <a:pPr marL="285750" indent="-285750"/>
            <a:r>
              <a:rPr lang="en-US" dirty="0"/>
              <a:t>there is a sequence to our numbers </a:t>
            </a:r>
          </a:p>
          <a:p>
            <a:pPr marL="285750" indent="-285750"/>
            <a:r>
              <a:rPr lang="en-US" dirty="0"/>
              <a:t>there is a pattern to the underlying structure to our number system. </a:t>
            </a:r>
          </a:p>
          <a:p>
            <a:pPr marL="285750" indent="-285750"/>
            <a:endParaRPr lang="en-US" dirty="0"/>
          </a:p>
          <a:p>
            <a:pPr marL="45720" indent="0">
              <a:buNone/>
            </a:pPr>
            <a:r>
              <a:rPr lang="en-US" sz="2600" u="sng" dirty="0"/>
              <a:t>Students will develop an understanding of early number concepts and place value</a:t>
            </a:r>
            <a:r>
              <a:rPr lang="en-US" dirty="0"/>
              <a:t>.  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combine </a:t>
            </a:r>
            <a:r>
              <a:rPr lang="en-US" dirty="0"/>
              <a:t>and take apart </a:t>
            </a:r>
            <a:r>
              <a:rPr lang="en-US" dirty="0" smtClean="0"/>
              <a:t>numbers   </a:t>
            </a:r>
          </a:p>
          <a:p>
            <a:r>
              <a:rPr lang="en-US" dirty="0" smtClean="0"/>
              <a:t>describe </a:t>
            </a:r>
            <a:r>
              <a:rPr lang="en-US" dirty="0"/>
              <a:t>their physical world using </a:t>
            </a:r>
            <a:r>
              <a:rPr lang="en-US" dirty="0" smtClean="0"/>
              <a:t>geometry  </a:t>
            </a:r>
          </a:p>
          <a:p>
            <a:r>
              <a:rPr lang="en-US" dirty="0" smtClean="0"/>
              <a:t>will </a:t>
            </a:r>
            <a:r>
              <a:rPr lang="en-US" dirty="0"/>
              <a:t>develop, discuss, and use </a:t>
            </a:r>
            <a:r>
              <a:rPr lang="en-US" dirty="0" smtClean="0"/>
              <a:t>efficient and accurate strategies to </a:t>
            </a:r>
            <a:r>
              <a:rPr lang="en-US" dirty="0"/>
              <a:t>solve real world problems.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12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Year at a Glance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38996188"/>
              </p:ext>
            </p:extLst>
          </p:nvPr>
        </p:nvGraphicFramePr>
        <p:xfrm>
          <a:off x="457200" y="1600200"/>
          <a:ext cx="7892498" cy="25764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42111"/>
                <a:gridCol w="153289"/>
                <a:gridCol w="375839"/>
                <a:gridCol w="264564"/>
                <a:gridCol w="350197"/>
                <a:gridCol w="178930"/>
                <a:gridCol w="264564"/>
                <a:gridCol w="264564"/>
                <a:gridCol w="1142111"/>
                <a:gridCol w="588231"/>
                <a:gridCol w="173156"/>
                <a:gridCol w="264564"/>
                <a:gridCol w="264564"/>
                <a:gridCol w="264564"/>
                <a:gridCol w="404751"/>
                <a:gridCol w="609600"/>
                <a:gridCol w="1109144"/>
                <a:gridCol w="77755"/>
              </a:tblGrid>
              <a:tr h="157317">
                <a:tc gridSpan="1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Pacing Guide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6275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1</a:t>
                      </a:r>
                      <a:r>
                        <a:rPr lang="en-US" sz="800" baseline="30000" dirty="0">
                          <a:effectLst/>
                        </a:rPr>
                        <a:t>st</a:t>
                      </a:r>
                      <a:r>
                        <a:rPr lang="en-US" sz="800" dirty="0">
                          <a:effectLst/>
                        </a:rPr>
                        <a:t> Marking Period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2</a:t>
                      </a:r>
                      <a:r>
                        <a:rPr lang="en-US" sz="800" baseline="30000" dirty="0">
                          <a:effectLst/>
                        </a:rPr>
                        <a:t>nd</a:t>
                      </a:r>
                      <a:r>
                        <a:rPr lang="en-US" sz="800" dirty="0">
                          <a:effectLst/>
                        </a:rPr>
                        <a:t> Marking Period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3</a:t>
                      </a:r>
                      <a:r>
                        <a:rPr lang="en-US" sz="800" baseline="30000" dirty="0">
                          <a:effectLst/>
                        </a:rPr>
                        <a:t>rd</a:t>
                      </a:r>
                      <a:r>
                        <a:rPr lang="en-US" sz="800" dirty="0">
                          <a:effectLst/>
                        </a:rPr>
                        <a:t> Marking Period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</a:tr>
              <a:tr h="3376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September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October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November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December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January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February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March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April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May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June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</a:tr>
              <a:tr h="180717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u="sng">
                          <a:effectLst/>
                        </a:rPr>
                        <a:t>Unit 1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Launch/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Counting and Matching Numerals 0-5 with Comparing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u="sng">
                          <a:effectLst/>
                        </a:rPr>
                        <a:t>Unit 2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Counting and Matching Numerals 6-10 with Comparing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u="sng" dirty="0">
                          <a:effectLst/>
                        </a:rPr>
                        <a:t>Unit 3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 Counting and Matching Numerals 11-20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u="sng" dirty="0">
                          <a:effectLst/>
                        </a:rPr>
                        <a:t>Unit 4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Addition and Subtraction within 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u="sng" dirty="0">
                          <a:effectLst/>
                        </a:rPr>
                        <a:t>Unit 5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Teen and Twenty Numbers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(11-30) &amp;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Counting to 120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u="sng" dirty="0">
                          <a:effectLst/>
                        </a:rPr>
                        <a:t>Unit 6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 Measurement by Direct Comparison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u="sng" dirty="0">
                          <a:effectLst/>
                        </a:rPr>
                        <a:t>Unit 7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Identifying, Describing, Comparing, Analyzing, Composing 2D and 3D shapes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u="sng" dirty="0">
                          <a:effectLst/>
                        </a:rPr>
                        <a:t>Unit 8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Investigating Addition and Subtraction within 10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54540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</TotalTime>
  <Words>210</Words>
  <Application>Microsoft Office PowerPoint</Application>
  <PresentationFormat>On-screen Show 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Slipstream</vt:lpstr>
      <vt:lpstr>PowerPoint Presentation</vt:lpstr>
      <vt:lpstr>PowerPoint Presentation</vt:lpstr>
      <vt:lpstr>Year at a Glance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Fairfield Public Schools Mathematics Curriculum Grade K Mathematics Year-At-A-Glance</dc:title>
  <dc:creator>Windows User</dc:creator>
  <cp:lastModifiedBy>Windows User</cp:lastModifiedBy>
  <cp:revision>3</cp:revision>
  <dcterms:created xsi:type="dcterms:W3CDTF">2015-04-24T14:48:25Z</dcterms:created>
  <dcterms:modified xsi:type="dcterms:W3CDTF">2015-04-24T19:51:57Z</dcterms:modified>
</cp:coreProperties>
</file>