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9DE811-A1E1-47B4-9DAF-07AFC7AD626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9F1FD-4F89-4542-B8ED-9B196A7BE86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DE811-A1E1-47B4-9DAF-07AFC7AD626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DE811-A1E1-47B4-9DAF-07AFC7AD626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DE811-A1E1-47B4-9DAF-07AFC7AD626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DE811-A1E1-47B4-9DAF-07AFC7AD6261}"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9F1FD-4F89-4542-B8ED-9B196A7BE86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9DE811-A1E1-47B4-9DAF-07AFC7AD6261}"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9DE811-A1E1-47B4-9DAF-07AFC7AD6261}"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9F1FD-4F89-4542-B8ED-9B196A7BE86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DE811-A1E1-47B4-9DAF-07AFC7AD6261}"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DE811-A1E1-47B4-9DAF-07AFC7AD6261}"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DE811-A1E1-47B4-9DAF-07AFC7AD6261}"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9F1FD-4F89-4542-B8ED-9B196A7BE86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DE811-A1E1-47B4-9DAF-07AFC7AD6261}"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9F1FD-4F89-4542-B8ED-9B196A7BE8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79DE811-A1E1-47B4-9DAF-07AFC7AD6261}" type="datetimeFigureOut">
              <a:rPr lang="en-US" smtClean="0"/>
              <a:t>2/4/2015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CF9F1FD-4F89-4542-B8ED-9B196A7BE8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Eleven </a:t>
            </a:r>
            <a:endParaRPr lang="en-US" dirty="0"/>
          </a:p>
        </p:txBody>
      </p:sp>
      <p:sp>
        <p:nvSpPr>
          <p:cNvPr id="3" name="Subtitle 2"/>
          <p:cNvSpPr>
            <a:spLocks noGrp="1"/>
          </p:cNvSpPr>
          <p:nvPr>
            <p:ph type="subTitle" idx="1"/>
          </p:nvPr>
        </p:nvSpPr>
        <p:spPr/>
        <p:txBody>
          <a:bodyPr/>
          <a:lstStyle/>
          <a:p>
            <a:r>
              <a:rPr lang="en-US" dirty="0" smtClean="0"/>
              <a:t>By Sandra Cisneros</a:t>
            </a:r>
            <a:endParaRPr lang="en-US" dirty="0"/>
          </a:p>
        </p:txBody>
      </p:sp>
      <p:pic>
        <p:nvPicPr>
          <p:cNvPr id="1028" name="Picture 4" descr="https://encrypted-tbn0.gstatic.com/images?q=tbn:ANd9GcTGOXqVz3ckezTnox0DZDlNcxX_nfU-G7wpYoqf-vsbSeqdBP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1" y="3505201"/>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20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2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Questions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In </a:t>
            </a:r>
            <a:r>
              <a:rPr lang="en-US" dirty="0"/>
              <a:t>paragraph three, the author includes figurative language</a:t>
            </a:r>
            <a:r>
              <a:rPr lang="en-US" dirty="0" smtClean="0"/>
              <a:t>. How </a:t>
            </a:r>
            <a:r>
              <a:rPr lang="en-US" dirty="0"/>
              <a:t>does the figurative language in the text help the </a:t>
            </a:r>
            <a:r>
              <a:rPr lang="en-US" dirty="0" smtClean="0"/>
              <a:t>reader understand </a:t>
            </a:r>
            <a:r>
              <a:rPr lang="en-US" dirty="0"/>
              <a:t>the character’s feelings about getting older? (</a:t>
            </a:r>
            <a:r>
              <a:rPr lang="en-US" dirty="0" err="1"/>
              <a:t>pg</a:t>
            </a:r>
            <a:r>
              <a:rPr lang="en-US" dirty="0"/>
              <a:t> 27</a:t>
            </a:r>
            <a:r>
              <a:rPr lang="en-US" dirty="0" smtClean="0"/>
              <a:t>)</a:t>
            </a:r>
          </a:p>
          <a:p>
            <a:pPr marL="0" indent="0">
              <a:buNone/>
            </a:pPr>
            <a:endParaRPr lang="en-US" dirty="0"/>
          </a:p>
          <a:p>
            <a:pPr marL="0" indent="0">
              <a:buNone/>
            </a:pPr>
            <a:endParaRPr lang="en-US" dirty="0" smtClean="0"/>
          </a:p>
          <a:p>
            <a:pPr marL="0" indent="0">
              <a:buNone/>
            </a:pPr>
            <a:endParaRPr lang="en-US" dirty="0"/>
          </a:p>
        </p:txBody>
      </p:sp>
      <p:pic>
        <p:nvPicPr>
          <p:cNvPr id="2050" name="Picture 2" descr="https://encrypted-tbn2.gstatic.com/images?q=tbn:ANd9GcSQPZOOeqiI2d7jWdrEaOjSo_da6ZK9Or5Bg-QPTLS0tMFpISX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566680"/>
            <a:ext cx="2057400" cy="1647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mccullough.conroeisd.net/Teachers/rkissner/0C21AF14-00870B2F.0/on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486149"/>
            <a:ext cx="1714500" cy="17145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uppoppedafox.com/wp-content/uploads/2012/06/nesting-doll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4876800"/>
            <a:ext cx="2564050" cy="1392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31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1000"/>
                                        <p:tgtEl>
                                          <p:spTgt spid="2050"/>
                                        </p:tgtEl>
                                      </p:cBhvr>
                                    </p:animEffect>
                                    <p:anim calcmode="lin" valueType="num">
                                      <p:cBhvr>
                                        <p:cTn id="14" dur="1000" fill="hold"/>
                                        <p:tgtEl>
                                          <p:spTgt spid="2050"/>
                                        </p:tgtEl>
                                        <p:attrNameLst>
                                          <p:attrName>ppt_x</p:attrName>
                                        </p:attrNameLst>
                                      </p:cBhvr>
                                      <p:tavLst>
                                        <p:tav tm="0">
                                          <p:val>
                                            <p:strVal val="#ppt_x"/>
                                          </p:val>
                                        </p:tav>
                                        <p:tav tm="100000">
                                          <p:val>
                                            <p:strVal val="#ppt_x"/>
                                          </p:val>
                                        </p:tav>
                                      </p:tavLst>
                                    </p:anim>
                                    <p:anim calcmode="lin" valueType="num">
                                      <p:cBhvr>
                                        <p:cTn id="15"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052"/>
                                        </p:tgtEl>
                                        <p:attrNameLst>
                                          <p:attrName>style.visibility</p:attrName>
                                        </p:attrNameLst>
                                      </p:cBhvr>
                                      <p:to>
                                        <p:strVal val="visible"/>
                                      </p:to>
                                    </p:set>
                                    <p:animEffect transition="in" filter="circle(in)">
                                      <p:cBhvr>
                                        <p:cTn id="20" dur="2000"/>
                                        <p:tgtEl>
                                          <p:spTgt spid="205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54"/>
                                        </p:tgtEl>
                                        <p:attrNameLst>
                                          <p:attrName>style.visibility</p:attrName>
                                        </p:attrNameLst>
                                      </p:cBhvr>
                                      <p:to>
                                        <p:strVal val="visible"/>
                                      </p:to>
                                    </p:set>
                                    <p:animEffect transition="in" filter="fade">
                                      <p:cBhvr>
                                        <p:cTn id="25"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answers</a:t>
            </a:r>
            <a:endParaRPr lang="en-US" dirty="0"/>
          </a:p>
        </p:txBody>
      </p:sp>
      <p:sp>
        <p:nvSpPr>
          <p:cNvPr id="3" name="Content Placeholder 2"/>
          <p:cNvSpPr>
            <a:spLocks noGrp="1"/>
          </p:cNvSpPr>
          <p:nvPr>
            <p:ph idx="1"/>
          </p:nvPr>
        </p:nvSpPr>
        <p:spPr/>
        <p:txBody>
          <a:bodyPr>
            <a:normAutofit/>
          </a:bodyPr>
          <a:lstStyle/>
          <a:p>
            <a:pPr marL="0" indent="0">
              <a:buNone/>
            </a:pPr>
            <a:r>
              <a:rPr lang="en-US" dirty="0"/>
              <a:t>Cisneros writes “</a:t>
            </a:r>
            <a:r>
              <a:rPr lang="en-US" i="1" dirty="0"/>
              <a:t>the way you grow old is kind of like an onion or like the rings inside a tree trunk or like my little wooden dolls that fit one inside the other, each year inside the next one</a:t>
            </a:r>
            <a:r>
              <a:rPr lang="en-US" dirty="0" smtClean="0"/>
              <a:t>.”</a:t>
            </a:r>
          </a:p>
          <a:p>
            <a:pPr marL="0" indent="0">
              <a:buNone/>
            </a:pPr>
            <a:endParaRPr lang="en-US" dirty="0"/>
          </a:p>
          <a:p>
            <a:pPr marL="0" indent="0">
              <a:buNone/>
            </a:pPr>
            <a:r>
              <a:rPr lang="en-US" dirty="0"/>
              <a:t>All </a:t>
            </a:r>
            <a:r>
              <a:rPr lang="en-US" dirty="0" smtClean="0"/>
              <a:t>three have </a:t>
            </a:r>
            <a:r>
              <a:rPr lang="en-US" dirty="0"/>
              <a:t>layers numbered like years and are part of the whole identity. This is especially true of the tree with the rings representing how an outside source (sun, water) can affect the growth and development of each individual ring/year and how the rings underneath affect and build upon the outer layers and years.</a:t>
            </a:r>
          </a:p>
          <a:p>
            <a:pPr marL="0" indent="0">
              <a:buNone/>
            </a:pPr>
            <a:endParaRPr lang="en-US" dirty="0"/>
          </a:p>
        </p:txBody>
      </p:sp>
    </p:spTree>
    <p:extLst>
      <p:ext uri="{BB962C8B-B14F-4D97-AF65-F5344CB8AC3E}">
        <p14:creationId xmlns:p14="http://schemas.microsoft.com/office/powerpoint/2010/main" val="76681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Questions</a:t>
            </a:r>
            <a:endParaRPr lang="en-US" dirty="0"/>
          </a:p>
        </p:txBody>
      </p:sp>
      <p:sp>
        <p:nvSpPr>
          <p:cNvPr id="3" name="Content Placeholder 2"/>
          <p:cNvSpPr>
            <a:spLocks noGrp="1"/>
          </p:cNvSpPr>
          <p:nvPr>
            <p:ph idx="1"/>
          </p:nvPr>
        </p:nvSpPr>
        <p:spPr/>
        <p:txBody>
          <a:bodyPr/>
          <a:lstStyle/>
          <a:p>
            <a:pPr marL="0" indent="0">
              <a:buNone/>
            </a:pPr>
            <a:r>
              <a:rPr lang="en-US" dirty="0" smtClean="0"/>
              <a:t>In paragraph 5 the author stated, “Only today I wish I didn’t have only eleven years rattling inside me like pennies in a tin can.” </a:t>
            </a:r>
          </a:p>
          <a:p>
            <a:pPr marL="0" indent="0">
              <a:buNone/>
            </a:pPr>
            <a:r>
              <a:rPr lang="en-US" dirty="0" smtClean="0"/>
              <a:t>What does this figurative language mean and how does it affect the tone of the text</a:t>
            </a:r>
            <a:r>
              <a:rPr lang="en-US" smtClean="0"/>
              <a:t>? </a:t>
            </a:r>
            <a:endParaRPr lang="en-US" dirty="0"/>
          </a:p>
          <a:p>
            <a:endParaRPr lang="en-US" dirty="0"/>
          </a:p>
        </p:txBody>
      </p:sp>
      <p:pic>
        <p:nvPicPr>
          <p:cNvPr id="3074" name="Picture 2" descr="C:\Users\JLareau\AppData\Local\Microsoft\Windows\Temporary Internet Files\Content.IE5\EFW1QMS2\MP90031432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3904" y="4038600"/>
            <a:ext cx="2088895" cy="253712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JLareau\AppData\Local\Microsoft\Windows\Temporary Internet Files\Content.IE5\EFW1QMS2\MC90030007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4046931"/>
            <a:ext cx="1995488" cy="2047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31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answers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pennies represent the emotions that are rattling inside of Rachel. They can represent more than one maturity or age level in a moment. This reflects her anxious tone. Her emotions are bouncing within her loudly as pennies in a tin can.</a:t>
            </a:r>
            <a:endParaRPr lang="en-US" dirty="0"/>
          </a:p>
        </p:txBody>
      </p:sp>
    </p:spTree>
    <p:extLst>
      <p:ext uri="{BB962C8B-B14F-4D97-AF65-F5344CB8AC3E}">
        <p14:creationId xmlns:p14="http://schemas.microsoft.com/office/powerpoint/2010/main" val="1224154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t>
            </a:r>
            <a:r>
              <a:rPr lang="en-US" smtClean="0"/>
              <a:t>Task/</a:t>
            </a:r>
            <a:r>
              <a:rPr lang="en-US" err="1" smtClean="0"/>
              <a:t>Objective</a:t>
            </a:r>
            <a:r>
              <a:rPr lang="en-US" smtClean="0"/>
              <a:t>: </a:t>
            </a:r>
            <a:r>
              <a:rPr lang="en-US" sz="1800" smtClean="0"/>
              <a:t>Draw </a:t>
            </a:r>
            <a:r>
              <a:rPr lang="en-US" sz="1800" dirty="0" smtClean="0"/>
              <a:t>evidence from text to support analysis.</a:t>
            </a:r>
            <a:endParaRPr lang="en-US" dirty="0"/>
          </a:p>
        </p:txBody>
      </p:sp>
      <p:sp>
        <p:nvSpPr>
          <p:cNvPr id="3" name="Content Placeholder 2"/>
          <p:cNvSpPr>
            <a:spLocks noGrp="1"/>
          </p:cNvSpPr>
          <p:nvPr>
            <p:ph idx="1"/>
          </p:nvPr>
        </p:nvSpPr>
        <p:spPr/>
        <p:txBody>
          <a:bodyPr/>
          <a:lstStyle/>
          <a:p>
            <a:r>
              <a:rPr lang="en-US" dirty="0" smtClean="0"/>
              <a:t>In the short story, “Eleven” by Sandra Cisneros, in what ways do Rachel’s reactions demonstrate her multiple “years” of her eleven year old self?  </a:t>
            </a:r>
            <a:endParaRPr lang="en-US" dirty="0"/>
          </a:p>
          <a:p>
            <a:endParaRPr lang="en-US" dirty="0" smtClean="0"/>
          </a:p>
          <a:p>
            <a:r>
              <a:rPr lang="en-US" dirty="0" smtClean="0"/>
              <a:t>Write a one-page essay summarizing the ways that Rachel responds.  Include textual evidence to support your interpretation of the age that her actions demonstrate. </a:t>
            </a:r>
            <a:endParaRPr lang="en-US" dirty="0"/>
          </a:p>
        </p:txBody>
      </p:sp>
    </p:spTree>
    <p:extLst>
      <p:ext uri="{BB962C8B-B14F-4D97-AF65-F5344CB8AC3E}">
        <p14:creationId xmlns:p14="http://schemas.microsoft.com/office/powerpoint/2010/main" val="2021391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TotalTime>
  <Words>310</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Eleven </vt:lpstr>
      <vt:lpstr>Text –dependent Questions</vt:lpstr>
      <vt:lpstr>Evidence-based answers</vt:lpstr>
      <vt:lpstr>Text –dependent Questions</vt:lpstr>
      <vt:lpstr>Evidence-based answers</vt:lpstr>
      <vt:lpstr>Writing Task/Objective: Draw evidence from text to support analysis.</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Eleven</dc:title>
  <dc:creator>HP</dc:creator>
  <cp:lastModifiedBy>Windows User</cp:lastModifiedBy>
  <cp:revision>10</cp:revision>
  <dcterms:created xsi:type="dcterms:W3CDTF">2013-12-09T19:00:50Z</dcterms:created>
  <dcterms:modified xsi:type="dcterms:W3CDTF">2015-02-04T13:29:17Z</dcterms:modified>
</cp:coreProperties>
</file>