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304" r:id="rId27"/>
    <p:sldId id="305" r:id="rId28"/>
    <p:sldId id="284" r:id="rId29"/>
    <p:sldId id="285" r:id="rId30"/>
    <p:sldId id="280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3658-FA6A-44C7-B67A-36632EB6925D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9E611-A459-4436-9264-D0A21FBE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9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Palace of</a:t>
            </a:r>
            <a:r>
              <a:rPr lang="en-US" baseline="0" dirty="0" smtClean="0"/>
              <a:t> king Minos at </a:t>
            </a:r>
            <a:r>
              <a:rPr lang="en-US" baseline="0" dirty="0" err="1" smtClean="0"/>
              <a:t>Knossis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E611-A459-4436-9264-D0A21FBE36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2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803D-C5AE-46D0-9F8C-15D6D379EC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D487-AD16-43F3-A531-460BB3942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803D-C5AE-46D0-9F8C-15D6D379EC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D487-AD16-43F3-A531-460BB3942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803D-C5AE-46D0-9F8C-15D6D379EC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D487-AD16-43F3-A531-460BB3942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803D-C5AE-46D0-9F8C-15D6D379EC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D487-AD16-43F3-A531-460BB3942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803D-C5AE-46D0-9F8C-15D6D379EC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D487-AD16-43F3-A531-460BB3942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803D-C5AE-46D0-9F8C-15D6D379EC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D487-AD16-43F3-A531-460BB3942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803D-C5AE-46D0-9F8C-15D6D379EC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D487-AD16-43F3-A531-460BB3942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803D-C5AE-46D0-9F8C-15D6D379EC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D487-AD16-43F3-A531-460BB3942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803D-C5AE-46D0-9F8C-15D6D379EC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D487-AD16-43F3-A531-460BB3942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803D-C5AE-46D0-9F8C-15D6D379EC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D487-AD16-43F3-A531-460BB3942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803D-C5AE-46D0-9F8C-15D6D379EC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C2D487-AD16-43F3-A531-460BB39426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36803D-C5AE-46D0-9F8C-15D6D379ECCC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C2D487-AD16-43F3-A531-460BB394267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828800"/>
          </a:xfrm>
        </p:spPr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pic>
        <p:nvPicPr>
          <p:cNvPr id="23554" name="Picture 2" descr="http://static.howstuffworks.com/gif/parthenon-and-the-acropolis-landmar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0"/>
            <a:ext cx="5410200" cy="424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Bard</a:t>
            </a:r>
            <a:r>
              <a:rPr lang="en-US" dirty="0" smtClean="0"/>
              <a:t>:  A professional storyteller who traveled from town to town, telling stories and singing songs about Greek gods, goddesses, and heroes</a:t>
            </a:r>
          </a:p>
          <a:p>
            <a:endParaRPr lang="en-US" u="sng" dirty="0" smtClean="0"/>
          </a:p>
          <a:p>
            <a:r>
              <a:rPr lang="en-US" u="sng" dirty="0" smtClean="0"/>
              <a:t>Legend</a:t>
            </a:r>
            <a:r>
              <a:rPr lang="en-US" dirty="0" smtClean="0"/>
              <a:t>: A story handed down from earlier times that explains the past</a:t>
            </a:r>
          </a:p>
          <a:p>
            <a:endParaRPr lang="en-US" u="sng" dirty="0" smtClean="0"/>
          </a:p>
          <a:p>
            <a:r>
              <a:rPr lang="en-US" u="sng" dirty="0" smtClean="0"/>
              <a:t>Epic</a:t>
            </a:r>
            <a:r>
              <a:rPr lang="en-US" dirty="0" smtClean="0"/>
              <a:t>: A long poem</a:t>
            </a:r>
          </a:p>
          <a:p>
            <a:endParaRPr lang="en-US" u="sng" dirty="0" smtClean="0"/>
          </a:p>
          <a:p>
            <a:r>
              <a:rPr lang="en-US" u="sng" dirty="0" smtClean="0"/>
              <a:t>Myth</a:t>
            </a:r>
            <a:r>
              <a:rPr lang="en-US" dirty="0" smtClean="0"/>
              <a:t>: A story about how the actions of gods and goddesses affected the lives of people</a:t>
            </a:r>
          </a:p>
          <a:p>
            <a:endParaRPr lang="en-US" u="sng" dirty="0" smtClean="0"/>
          </a:p>
          <a:p>
            <a:r>
              <a:rPr lang="en-US" u="sng" dirty="0" smtClean="0"/>
              <a:t>Mythology</a:t>
            </a:r>
            <a:r>
              <a:rPr lang="en-US" dirty="0" smtClean="0"/>
              <a:t>:  A collection of myths passed down from generation to generation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u="sng" dirty="0" smtClean="0"/>
              <a:t>The Minoans</a:t>
            </a:r>
          </a:p>
          <a:p>
            <a:r>
              <a:rPr lang="en-US" dirty="0" smtClean="0"/>
              <a:t>Minoans begin on the Island of Crete</a:t>
            </a:r>
          </a:p>
          <a:p>
            <a:r>
              <a:rPr lang="en-US" dirty="0" smtClean="0"/>
              <a:t>Named for legendary King </a:t>
            </a:r>
            <a:r>
              <a:rPr lang="en-US" dirty="0" err="1" smtClean="0"/>
              <a:t>Minos</a:t>
            </a:r>
            <a:endParaRPr lang="en-US" dirty="0" smtClean="0"/>
          </a:p>
          <a:p>
            <a:r>
              <a:rPr lang="en-US" dirty="0" smtClean="0"/>
              <a:t>Greek Poet Homer described Crete as fertile and highly populated</a:t>
            </a:r>
          </a:p>
          <a:p>
            <a:r>
              <a:rPr lang="en-US" dirty="0" smtClean="0"/>
              <a:t>2000 B.C. Minoans build cities</a:t>
            </a:r>
          </a:p>
          <a:p>
            <a:r>
              <a:rPr lang="en-US" dirty="0" smtClean="0"/>
              <a:t>Palaces were large and maze like</a:t>
            </a:r>
          </a:p>
          <a:p>
            <a:r>
              <a:rPr lang="en-US" dirty="0" smtClean="0"/>
              <a:t>The palace was the center of government, religion, and food storage</a:t>
            </a:r>
          </a:p>
          <a:p>
            <a:r>
              <a:rPr lang="en-US" dirty="0" smtClean="0"/>
              <a:t>Largest palace was at Knossos in 1700 B.C.</a:t>
            </a:r>
          </a:p>
          <a:p>
            <a:r>
              <a:rPr lang="en-US" dirty="0" smtClean="0"/>
              <a:t>It was three acres and three stories high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ilos.com/dilosimages/image/crete/knoss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5143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ickgilmartin.files.wordpress.com/2009/06/knosso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27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u="sng" dirty="0" smtClean="0"/>
              <a:t>Minoan Life</a:t>
            </a:r>
          </a:p>
          <a:p>
            <a:r>
              <a:rPr lang="en-US" dirty="0" smtClean="0"/>
              <a:t>They enjoyed sports, dancing, and music</a:t>
            </a:r>
          </a:p>
          <a:p>
            <a:r>
              <a:rPr lang="en-US" dirty="0" smtClean="0"/>
              <a:t>Men and women had long hair and gold jewelry</a:t>
            </a:r>
          </a:p>
          <a:p>
            <a:r>
              <a:rPr lang="en-US" dirty="0" smtClean="0"/>
              <a:t>The sea was very important to them</a:t>
            </a:r>
          </a:p>
          <a:p>
            <a:r>
              <a:rPr lang="en-US" dirty="0" smtClean="0"/>
              <a:t>Traded with Egypt, Mesopotamia, and other early Greeks</a:t>
            </a:r>
          </a:p>
          <a:p>
            <a:r>
              <a:rPr lang="en-US" dirty="0" smtClean="0"/>
              <a:t>They traded pottery, olive oil, wine, and wool for copper, tin, and gold.</a:t>
            </a:r>
          </a:p>
          <a:p>
            <a:r>
              <a:rPr lang="en-US" dirty="0" smtClean="0"/>
              <a:t>Had a system of writing, but we don’t understand it</a:t>
            </a:r>
          </a:p>
          <a:p>
            <a:r>
              <a:rPr lang="en-US" dirty="0" smtClean="0"/>
              <a:t>1100 B.C. Minoan culture ends</a:t>
            </a:r>
          </a:p>
          <a:p>
            <a:r>
              <a:rPr lang="en-US" dirty="0" smtClean="0"/>
              <a:t>Earthquake, volcano, or Mycenaean invasion may have led to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claudemariottini.com/blog/uploaded_images/Linear-Writing-Minoam-733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514725" cy="4762500"/>
          </a:xfrm>
          <a:prstGeom prst="rect">
            <a:avLst/>
          </a:prstGeom>
          <a:noFill/>
        </p:spPr>
      </p:pic>
      <p:pic>
        <p:nvPicPr>
          <p:cNvPr id="26628" name="Picture 4" descr="http://kbagdanov.files.wordpress.com/2008/11/minoan-bull-ri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505200"/>
            <a:ext cx="5136204" cy="3352800"/>
          </a:xfrm>
          <a:prstGeom prst="rect">
            <a:avLst/>
          </a:prstGeom>
          <a:noFill/>
        </p:spPr>
      </p:pic>
      <p:pic>
        <p:nvPicPr>
          <p:cNvPr id="26630" name="Picture 6" descr="http://www.johnbrekke.com/images/minoan%20octopus%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25908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u="sng" dirty="0" smtClean="0"/>
              <a:t>The </a:t>
            </a:r>
            <a:r>
              <a:rPr lang="en-US" u="sng" dirty="0" err="1" smtClean="0"/>
              <a:t>Mycenaeans</a:t>
            </a:r>
            <a:endParaRPr lang="en-US" u="sng" dirty="0" smtClean="0"/>
          </a:p>
          <a:p>
            <a:r>
              <a:rPr lang="en-US" dirty="0" smtClean="0"/>
              <a:t>Named for the city of Mycenae on the Peloponnesus</a:t>
            </a:r>
          </a:p>
          <a:p>
            <a:r>
              <a:rPr lang="en-US" dirty="0" smtClean="0"/>
              <a:t>They were war-like</a:t>
            </a:r>
          </a:p>
          <a:p>
            <a:r>
              <a:rPr lang="en-US" dirty="0" smtClean="0"/>
              <a:t>Spoke an early form of Greek language</a:t>
            </a:r>
          </a:p>
          <a:p>
            <a:r>
              <a:rPr lang="en-US" dirty="0" err="1" smtClean="0"/>
              <a:t>Mycenaeans</a:t>
            </a:r>
            <a:r>
              <a:rPr lang="en-US" dirty="0" smtClean="0"/>
              <a:t> borrowed culture and ideas from Minoans</a:t>
            </a:r>
          </a:p>
          <a:p>
            <a:r>
              <a:rPr lang="en-US" dirty="0" smtClean="0"/>
              <a:t>Borrowed sailing, writing, and art styles</a:t>
            </a:r>
          </a:p>
          <a:p>
            <a:r>
              <a:rPr lang="en-US" dirty="0" smtClean="0"/>
              <a:t>1450 B.C. </a:t>
            </a:r>
            <a:r>
              <a:rPr lang="en-US" dirty="0" err="1" smtClean="0"/>
              <a:t>Mycenaeans</a:t>
            </a:r>
            <a:r>
              <a:rPr lang="en-US" dirty="0" smtClean="0"/>
              <a:t> invade Crete</a:t>
            </a:r>
          </a:p>
          <a:p>
            <a:r>
              <a:rPr lang="en-US" dirty="0" err="1" smtClean="0"/>
              <a:t>Mycenaeans</a:t>
            </a:r>
            <a:r>
              <a:rPr lang="en-US" dirty="0" smtClean="0"/>
              <a:t> control Peloponnesus and Crete until 1100 B.C.</a:t>
            </a:r>
          </a:p>
          <a:p>
            <a:r>
              <a:rPr lang="en-US" dirty="0" smtClean="0"/>
              <a:t>1100 B.C. </a:t>
            </a:r>
            <a:r>
              <a:rPr lang="en-US" dirty="0" err="1" smtClean="0"/>
              <a:t>Mycenaeans</a:t>
            </a:r>
            <a:r>
              <a:rPr lang="en-US" dirty="0" smtClean="0"/>
              <a:t>  weakened by </a:t>
            </a:r>
            <a:r>
              <a:rPr lang="en-US" dirty="0" err="1" smtClean="0"/>
              <a:t>Dorians</a:t>
            </a:r>
            <a:r>
              <a:rPr lang="en-US" dirty="0" smtClean="0"/>
              <a:t> and fighting themselves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virtual tour of Mycenae: Click the hotspots on the map to view the virtual tou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072483" cy="3429000"/>
          </a:xfrm>
          <a:prstGeom prst="rect">
            <a:avLst/>
          </a:prstGeom>
          <a:noFill/>
        </p:spPr>
      </p:pic>
      <p:pic>
        <p:nvPicPr>
          <p:cNvPr id="1028" name="Picture 4" descr="http://library.thinkquest.org/CR0210200/ancient_greece/mycena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57600"/>
            <a:ext cx="4464581" cy="2895600"/>
          </a:xfrm>
          <a:prstGeom prst="rect">
            <a:avLst/>
          </a:prstGeom>
          <a:noFill/>
        </p:spPr>
      </p:pic>
      <p:pic>
        <p:nvPicPr>
          <p:cNvPr id="1030" name="Picture 6" descr="http://www.hikenow.net/images/Mycenae/img/Agamemon-Ma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7620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US" u="sng" dirty="0" smtClean="0"/>
              <a:t>Legends and Myths</a:t>
            </a:r>
          </a:p>
          <a:p>
            <a:r>
              <a:rPr lang="en-US" dirty="0" smtClean="0"/>
              <a:t>Stories told by bards were entertaining</a:t>
            </a:r>
          </a:p>
          <a:p>
            <a:r>
              <a:rPr lang="en-US" dirty="0" smtClean="0"/>
              <a:t>Also taught ideals, values, and beliefs</a:t>
            </a:r>
          </a:p>
          <a:p>
            <a:r>
              <a:rPr lang="en-US" dirty="0" smtClean="0"/>
              <a:t>Some legends may be based on actual events</a:t>
            </a:r>
          </a:p>
          <a:p>
            <a:r>
              <a:rPr lang="en-US" dirty="0" smtClean="0"/>
              <a:t>1200 B.C. </a:t>
            </a:r>
            <a:r>
              <a:rPr lang="en-US" dirty="0" err="1" smtClean="0"/>
              <a:t>Mycenaeans</a:t>
            </a:r>
            <a:r>
              <a:rPr lang="en-US" dirty="0" smtClean="0"/>
              <a:t> conquer Troy in Trojan War</a:t>
            </a:r>
          </a:p>
          <a:p>
            <a:r>
              <a:rPr lang="en-US" dirty="0" smtClean="0"/>
              <a:t>700 B.C. Homer writes two epics about Trojan War</a:t>
            </a:r>
          </a:p>
          <a:p>
            <a:r>
              <a:rPr lang="en-US" i="1" dirty="0" smtClean="0"/>
              <a:t>Iliad</a:t>
            </a:r>
            <a:r>
              <a:rPr lang="en-US" dirty="0" smtClean="0"/>
              <a:t> was story about Trojan war, Troy was actually attacked according to archeologists </a:t>
            </a:r>
          </a:p>
          <a:p>
            <a:r>
              <a:rPr lang="en-US" i="1" dirty="0" smtClean="0"/>
              <a:t>Odyssey </a:t>
            </a:r>
            <a:r>
              <a:rPr lang="en-US" dirty="0" smtClean="0"/>
              <a:t>was story of Odysseus’  ten year return home from Trojan war</a:t>
            </a:r>
          </a:p>
          <a:p>
            <a:r>
              <a:rPr lang="en-US" dirty="0" smtClean="0"/>
              <a:t>He fought a Cyclops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ar3.incgamers.com/uploads/09758.troj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599"/>
            <a:ext cx="3810000" cy="3026229"/>
          </a:xfrm>
          <a:prstGeom prst="rect">
            <a:avLst/>
          </a:prstGeom>
          <a:noFill/>
        </p:spPr>
      </p:pic>
      <p:pic>
        <p:nvPicPr>
          <p:cNvPr id="31748" name="Picture 4" descr="http://www.armchairgeneral.com/wordpress/wp-content/moviereviews/troy/07_MR_19_d_VFX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4800"/>
            <a:ext cx="4660900" cy="2804208"/>
          </a:xfrm>
          <a:prstGeom prst="rect">
            <a:avLst/>
          </a:prstGeom>
          <a:noFill/>
        </p:spPr>
      </p:pic>
      <p:pic>
        <p:nvPicPr>
          <p:cNvPr id="31750" name="Picture 6" descr="http://www.femail.com.au/img/troy_mov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352800"/>
            <a:ext cx="2331294" cy="3333750"/>
          </a:xfrm>
          <a:prstGeom prst="rect">
            <a:avLst/>
          </a:prstGeom>
          <a:noFill/>
        </p:spPr>
      </p:pic>
      <p:pic>
        <p:nvPicPr>
          <p:cNvPr id="1026" name="Picture 2" descr="http://a6.vox.com/6a00cdf7e37f6d094f00e398bc5d960003-500p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2800"/>
            <a:ext cx="2209800" cy="330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8-1 Mountains and Seas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Know: </a:t>
            </a:r>
            <a:r>
              <a:rPr lang="en-US" i="1" dirty="0" smtClean="0"/>
              <a:t>How did geography influence the development of early civilizations in Greece?</a:t>
            </a:r>
          </a:p>
          <a:p>
            <a:endParaRPr lang="en-US" i="1" dirty="0" smtClean="0"/>
          </a:p>
          <a:p>
            <a:r>
              <a:rPr lang="en-US" dirty="0" smtClean="0"/>
              <a:t>Vocabulary</a:t>
            </a:r>
          </a:p>
          <a:p>
            <a:endParaRPr lang="en-US" dirty="0" smtClean="0"/>
          </a:p>
          <a:p>
            <a:r>
              <a:rPr lang="en-US" u="sng" dirty="0" smtClean="0"/>
              <a:t>Peninsula</a:t>
            </a:r>
            <a:r>
              <a:rPr lang="en-US" dirty="0" smtClean="0"/>
              <a:t>: A stretch of land almost completely surrounded by water</a:t>
            </a:r>
          </a:p>
          <a:p>
            <a:r>
              <a:rPr lang="en-US" u="sng" dirty="0" smtClean="0"/>
              <a:t>Isthmus</a:t>
            </a:r>
            <a:r>
              <a:rPr lang="en-US" dirty="0" smtClean="0"/>
              <a:t>: A small strip of land connecting larger land areas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Myths were an important part of Greek religion</a:t>
            </a:r>
          </a:p>
          <a:p>
            <a:r>
              <a:rPr lang="en-US" dirty="0" smtClean="0"/>
              <a:t>Explained things in nature</a:t>
            </a:r>
          </a:p>
          <a:p>
            <a:r>
              <a:rPr lang="en-US" dirty="0" smtClean="0"/>
              <a:t>Told of God’s personalities</a:t>
            </a:r>
          </a:p>
          <a:p>
            <a:r>
              <a:rPr lang="en-US" dirty="0" smtClean="0"/>
              <a:t>Each god had control of specific parts of life and nature</a:t>
            </a:r>
          </a:p>
          <a:p>
            <a:endParaRPr lang="en-US" dirty="0"/>
          </a:p>
        </p:txBody>
      </p:sp>
      <p:pic>
        <p:nvPicPr>
          <p:cNvPr id="34818" name="Picture 2" descr="http://jermination.files.wordpress.com/2008/06/greek_gods400.jpg?w=40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95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u="sng" dirty="0" smtClean="0"/>
              <a:t>The Greek Dark Age</a:t>
            </a:r>
          </a:p>
          <a:p>
            <a:r>
              <a:rPr lang="en-US" dirty="0" smtClean="0"/>
              <a:t>1100 B.C. Dark age begins</a:t>
            </a:r>
          </a:p>
          <a:p>
            <a:r>
              <a:rPr lang="en-US" dirty="0" smtClean="0"/>
              <a:t>Cities were abandoned and trade stops</a:t>
            </a:r>
          </a:p>
          <a:p>
            <a:r>
              <a:rPr lang="en-US" dirty="0" smtClean="0"/>
              <a:t>Mass poverty</a:t>
            </a:r>
          </a:p>
          <a:p>
            <a:r>
              <a:rPr lang="en-US" dirty="0" smtClean="0"/>
              <a:t>People return to simple farming life</a:t>
            </a:r>
          </a:p>
          <a:p>
            <a:r>
              <a:rPr lang="en-US" dirty="0" smtClean="0"/>
              <a:t>Writing, pottery, and bronze techniques are lost or forgotten during Dark Age</a:t>
            </a:r>
          </a:p>
          <a:p>
            <a:r>
              <a:rPr lang="en-US" dirty="0" smtClean="0"/>
              <a:t>Legends and myths survive</a:t>
            </a:r>
          </a:p>
          <a:p>
            <a:r>
              <a:rPr lang="en-US" dirty="0" smtClean="0"/>
              <a:t>750 B.C. the Dark Age begins to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8-3 Greek City-States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Know: </a:t>
            </a:r>
            <a:r>
              <a:rPr lang="en-US" i="1" dirty="0" smtClean="0"/>
              <a:t>How did the governments of Greek city-states change over time?</a:t>
            </a:r>
          </a:p>
          <a:p>
            <a:r>
              <a:rPr lang="en-US" dirty="0" smtClean="0"/>
              <a:t>Vocabulary</a:t>
            </a:r>
          </a:p>
          <a:p>
            <a:r>
              <a:rPr lang="en-US" u="sng" dirty="0" smtClean="0"/>
              <a:t>Polis</a:t>
            </a:r>
            <a:r>
              <a:rPr lang="en-US" dirty="0" smtClean="0"/>
              <a:t>:  A Greek city-state that connected a city and the farms, towns, and villages around it.</a:t>
            </a:r>
            <a:endParaRPr lang="en-US" u="sng" dirty="0" smtClean="0"/>
          </a:p>
          <a:p>
            <a:r>
              <a:rPr lang="en-US" u="sng" dirty="0" smtClean="0"/>
              <a:t>Acropolis</a:t>
            </a:r>
            <a:r>
              <a:rPr lang="en-US" dirty="0" smtClean="0"/>
              <a:t>:  A fort built on top of a large hill</a:t>
            </a:r>
          </a:p>
          <a:p>
            <a:r>
              <a:rPr lang="en-US" u="sng" dirty="0"/>
              <a:t>Agora</a:t>
            </a:r>
            <a:r>
              <a:rPr lang="en-US" dirty="0"/>
              <a:t>:  An open-air market where people gathered to trade and discuss the news of the day in Greek city-states</a:t>
            </a:r>
          </a:p>
          <a:p>
            <a:endParaRPr lang="en-US" dirty="0" smtClean="0"/>
          </a:p>
          <a:p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asclepieion.mpl.uoa.gr/Parko/slides/images/Acropolis%20and%20Asklepieion%20artist%20reconstruction%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74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The Rise of City-States-</a:t>
            </a:r>
          </a:p>
          <a:p>
            <a:endParaRPr lang="en-US" u="sng" dirty="0" smtClean="0"/>
          </a:p>
          <a:p>
            <a:r>
              <a:rPr lang="en-US" u="sng" dirty="0"/>
              <a:t>Oligarchy</a:t>
            </a:r>
            <a:r>
              <a:rPr lang="en-US" dirty="0"/>
              <a:t>:  Rule by few</a:t>
            </a:r>
          </a:p>
          <a:p>
            <a:endParaRPr lang="en-US" u="sng" dirty="0"/>
          </a:p>
          <a:p>
            <a:r>
              <a:rPr lang="en-US" u="sng" dirty="0"/>
              <a:t>Tyrant</a:t>
            </a:r>
            <a:r>
              <a:rPr lang="en-US" dirty="0"/>
              <a:t>:  A person who takes control of a government by force</a:t>
            </a:r>
          </a:p>
          <a:p>
            <a:endParaRPr lang="en-US" u="sng" dirty="0"/>
          </a:p>
          <a:p>
            <a:r>
              <a:rPr lang="en-US" u="sng" dirty="0"/>
              <a:t>Democracy</a:t>
            </a:r>
            <a:r>
              <a:rPr lang="en-US" dirty="0"/>
              <a:t>:  Rule by the people</a:t>
            </a:r>
          </a:p>
          <a:p>
            <a:endParaRPr lang="en-US" u="sng" dirty="0"/>
          </a:p>
          <a:p>
            <a:endParaRPr lang="en-US" u="sng" dirty="0" smtClean="0"/>
          </a:p>
          <a:p>
            <a:r>
              <a:rPr lang="en-US" dirty="0" smtClean="0"/>
              <a:t>750 B.C. city-states of Athens, Sparta, Argos, and Corinth</a:t>
            </a:r>
          </a:p>
          <a:p>
            <a:r>
              <a:rPr lang="en-US" dirty="0" smtClean="0"/>
              <a:t>Greek city-states were called a polis</a:t>
            </a:r>
          </a:p>
          <a:p>
            <a:r>
              <a:rPr lang="en-US" dirty="0" smtClean="0"/>
              <a:t>Polis is where we get the word </a:t>
            </a:r>
            <a:r>
              <a:rPr lang="en-US" i="1" dirty="0" smtClean="0"/>
              <a:t>politics</a:t>
            </a:r>
          </a:p>
          <a:p>
            <a:r>
              <a:rPr lang="en-US" dirty="0" smtClean="0"/>
              <a:t>All people were free citizens unless parents were foreign</a:t>
            </a:r>
          </a:p>
          <a:p>
            <a:r>
              <a:rPr lang="en-US" dirty="0" smtClean="0"/>
              <a:t>Philosopher Aristotle believed it was natural for people to live in city-states</a:t>
            </a:r>
          </a:p>
          <a:p>
            <a:r>
              <a:rPr lang="en-US" dirty="0" smtClean="0"/>
              <a:t>Most polis had 5,000 people; Corinth had 10,000, Athens may have had 20,000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Most city-states began on the base of hills with an acropolis on the top</a:t>
            </a:r>
          </a:p>
          <a:p>
            <a:r>
              <a:rPr lang="en-US" dirty="0" smtClean="0"/>
              <a:t>People would be protected in the acropolis during attacks</a:t>
            </a:r>
          </a:p>
          <a:p>
            <a:r>
              <a:rPr lang="en-US" dirty="0" smtClean="0"/>
              <a:t>Later the acropolis became a center of religion</a:t>
            </a:r>
          </a:p>
          <a:p>
            <a:r>
              <a:rPr lang="en-US" dirty="0" smtClean="0"/>
              <a:t>The agora was located outside the acropolis</a:t>
            </a:r>
          </a:p>
          <a:p>
            <a:r>
              <a:rPr lang="en-US" dirty="0" smtClean="0"/>
              <a:t>Agora was center of government and trade</a:t>
            </a:r>
          </a:p>
          <a:p>
            <a:r>
              <a:rPr lang="en-US" dirty="0" smtClean="0"/>
              <a:t>Mountains kept city-states separate</a:t>
            </a:r>
          </a:p>
          <a:p>
            <a:r>
              <a:rPr lang="en-US" dirty="0" smtClean="0"/>
              <a:t>Natural barriers meant no central government of all city-states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14400"/>
            <a:ext cx="8229600" cy="38100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latin typeface="Algerian" pitchFamily="82" charset="0"/>
              </a:rPr>
              <a:t>Polybius Theory -cycle of Government</a:t>
            </a:r>
            <a:endParaRPr lang="en-US" sz="2800" i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1527048" lvl="5" indent="0">
              <a:buNone/>
            </a:pPr>
            <a:r>
              <a:rPr lang="en-US" dirty="0" smtClean="0"/>
              <a:t>Monarchy		Aristocracy		Democracy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Anarchy		Tyranny		Oligarchy	</a:t>
            </a:r>
            <a:r>
              <a:rPr lang="en-US" sz="1600" dirty="0" smtClean="0"/>
              <a:t>Mob Rule 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85800" y="2286000"/>
            <a:ext cx="15240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438400" y="2286000"/>
            <a:ext cx="13716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810000" y="2286000"/>
            <a:ext cx="9144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438400"/>
            <a:ext cx="9906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943600" y="2286000"/>
            <a:ext cx="12954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315200" y="2286000"/>
            <a:ext cx="304800" cy="2907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600200" y="5562600"/>
            <a:ext cx="6019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4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n = without			</a:t>
            </a:r>
            <a:r>
              <a:rPr lang="en-US" sz="2000" b="1" dirty="0" smtClean="0">
                <a:solidFill>
                  <a:srgbClr val="FF0000"/>
                </a:solidFill>
              </a:rPr>
              <a:t>anarchy</a:t>
            </a:r>
            <a:r>
              <a:rPr lang="en-US" sz="2000" dirty="0" smtClean="0"/>
              <a:t>= without rule</a:t>
            </a:r>
          </a:p>
          <a:p>
            <a:r>
              <a:rPr lang="en-US" sz="2000" dirty="0" err="1" smtClean="0"/>
              <a:t>archy</a:t>
            </a:r>
            <a:r>
              <a:rPr lang="en-US" sz="2000" dirty="0" smtClean="0"/>
              <a:t> = to rule		</a:t>
            </a:r>
          </a:p>
          <a:p>
            <a:r>
              <a:rPr lang="en-US" sz="2000" dirty="0" err="1" smtClean="0"/>
              <a:t>mon</a:t>
            </a:r>
            <a:r>
              <a:rPr lang="en-US" sz="2000" dirty="0" smtClean="0"/>
              <a:t> = single			</a:t>
            </a:r>
            <a:r>
              <a:rPr lang="en-US" sz="2000" b="1" dirty="0" smtClean="0">
                <a:solidFill>
                  <a:srgbClr val="00B050"/>
                </a:solidFill>
              </a:rPr>
              <a:t>monarchy</a:t>
            </a:r>
            <a:r>
              <a:rPr lang="en-US" sz="2000" dirty="0" smtClean="0"/>
              <a:t>= single ruler</a:t>
            </a:r>
          </a:p>
          <a:p>
            <a:r>
              <a:rPr lang="en-US" sz="2000" dirty="0" smtClean="0"/>
              <a:t>aristo = best			</a:t>
            </a:r>
            <a:r>
              <a:rPr lang="en-US" sz="2000" b="1" dirty="0" smtClean="0">
                <a:solidFill>
                  <a:srgbClr val="00B050"/>
                </a:solidFill>
              </a:rPr>
              <a:t>aristocracy </a:t>
            </a:r>
            <a:r>
              <a:rPr lang="en-US" sz="2000" dirty="0" smtClean="0"/>
              <a:t>= “best” ruler</a:t>
            </a:r>
          </a:p>
          <a:p>
            <a:r>
              <a:rPr lang="en-US" sz="2000" dirty="0" err="1" smtClean="0"/>
              <a:t>olig</a:t>
            </a:r>
            <a:r>
              <a:rPr lang="en-US" sz="2000" dirty="0" smtClean="0"/>
              <a:t> = few, little		</a:t>
            </a:r>
            <a:r>
              <a:rPr lang="en-US" sz="2000" b="1" dirty="0" smtClean="0">
                <a:solidFill>
                  <a:srgbClr val="FF0000"/>
                </a:solidFill>
              </a:rPr>
              <a:t>oligarchy</a:t>
            </a:r>
            <a:r>
              <a:rPr lang="en-US" sz="2000" dirty="0" smtClean="0"/>
              <a:t> = few, little rulers</a:t>
            </a:r>
          </a:p>
          <a:p>
            <a:r>
              <a:rPr lang="en-US" sz="2000" dirty="0" smtClean="0"/>
              <a:t>demo = common people	</a:t>
            </a:r>
            <a:r>
              <a:rPr lang="en-US" sz="2000" b="1" dirty="0" smtClean="0">
                <a:solidFill>
                  <a:srgbClr val="00B050"/>
                </a:solidFill>
              </a:rPr>
              <a:t>democracy</a:t>
            </a:r>
            <a:r>
              <a:rPr lang="en-US" sz="2000" dirty="0" smtClean="0"/>
              <a:t> = rule by common people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yrant = cruel, oppressive	</a:t>
            </a:r>
            <a:r>
              <a:rPr lang="en-US" sz="2000" b="1" dirty="0" smtClean="0">
                <a:solidFill>
                  <a:srgbClr val="FF0000"/>
                </a:solidFill>
              </a:rPr>
              <a:t>tyranny</a:t>
            </a:r>
            <a:r>
              <a:rPr lang="en-US" sz="2000" dirty="0" smtClean="0"/>
              <a:t> = rule by force or fear</a:t>
            </a:r>
          </a:p>
          <a:p>
            <a:pPr marL="0" indent="0">
              <a:buNone/>
            </a:pPr>
            <a:r>
              <a:rPr lang="en-US" sz="2000" dirty="0" smtClean="0"/>
              <a:t>				</a:t>
            </a:r>
            <a:r>
              <a:rPr lang="en-US" sz="2000" i="1" dirty="0" smtClean="0"/>
              <a:t>ochlocracy = mob rule</a:t>
            </a:r>
          </a:p>
        </p:txBody>
      </p:sp>
    </p:spTree>
    <p:extLst>
      <p:ext uri="{BB962C8B-B14F-4D97-AF65-F5344CB8AC3E}">
        <p14:creationId xmlns:p14="http://schemas.microsoft.com/office/powerpoint/2010/main" val="28756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New Ways of Governing</a:t>
            </a:r>
          </a:p>
          <a:p>
            <a:r>
              <a:rPr lang="en-US" dirty="0" smtClean="0"/>
              <a:t>750 B.C., groups of wealthy aristocrats rule city-states</a:t>
            </a:r>
          </a:p>
          <a:p>
            <a:r>
              <a:rPr lang="en-US" dirty="0" smtClean="0"/>
              <a:t>Oligarchy</a:t>
            </a:r>
          </a:p>
          <a:p>
            <a:r>
              <a:rPr lang="en-US" dirty="0" smtClean="0"/>
              <a:t>Controlled every part of society: army, religion, economy, and laws</a:t>
            </a:r>
          </a:p>
          <a:p>
            <a:r>
              <a:rPr lang="en-US" dirty="0" smtClean="0"/>
              <a:t>600s B.C. individual oligarchs take power as tyrants</a:t>
            </a:r>
          </a:p>
          <a:p>
            <a:r>
              <a:rPr lang="en-US" dirty="0" smtClean="0"/>
              <a:t>Tyrants, in the beginning had support of people</a:t>
            </a:r>
          </a:p>
          <a:p>
            <a:r>
              <a:rPr lang="en-US" dirty="0" smtClean="0"/>
              <a:t>Over time tyrants were seen as cruel leaders</a:t>
            </a:r>
          </a:p>
          <a:p>
            <a:r>
              <a:rPr lang="en-US" dirty="0" smtClean="0"/>
              <a:t>500 B.C. tyrants over thrown</a:t>
            </a:r>
          </a:p>
          <a:p>
            <a:r>
              <a:rPr lang="en-US" dirty="0" smtClean="0"/>
              <a:t>Some city-states, like Athens, move to democracy</a:t>
            </a:r>
          </a:p>
          <a:p>
            <a:r>
              <a:rPr lang="en-US" dirty="0" smtClean="0"/>
              <a:t>Only free males over 18 could vote in Athens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Commerce and Colonies</a:t>
            </a:r>
          </a:p>
          <a:p>
            <a:r>
              <a:rPr lang="en-US" u="sng" dirty="0"/>
              <a:t>Commerce</a:t>
            </a:r>
            <a:r>
              <a:rPr lang="en-US" dirty="0"/>
              <a:t>:  Large-scale trade</a:t>
            </a:r>
            <a:endParaRPr lang="en-US" u="sng" dirty="0"/>
          </a:p>
          <a:p>
            <a:endParaRPr lang="en-US" u="sng" dirty="0" smtClean="0"/>
          </a:p>
          <a:p>
            <a:r>
              <a:rPr lang="en-US" dirty="0" smtClean="0"/>
              <a:t>700 B.C. Greek city-states become part of commerce</a:t>
            </a:r>
          </a:p>
          <a:p>
            <a:r>
              <a:rPr lang="en-US" dirty="0" smtClean="0"/>
              <a:t>Traded grain, wood, olive oil, wine, pottery, and iron weapons and tools</a:t>
            </a:r>
          </a:p>
          <a:p>
            <a:r>
              <a:rPr lang="en-US" dirty="0" smtClean="0"/>
              <a:t>Iron tools led to a food surplus and greater populations</a:t>
            </a:r>
          </a:p>
          <a:p>
            <a:r>
              <a:rPr lang="en-US" dirty="0" smtClean="0"/>
              <a:t>City-states started colonies in search of more resources like iron</a:t>
            </a:r>
          </a:p>
          <a:p>
            <a:r>
              <a:rPr lang="en-US" dirty="0" smtClean="0"/>
              <a:t>Colonies become independent but maintain contact with original city-state through religion and trade</a:t>
            </a:r>
          </a:p>
          <a:p>
            <a:r>
              <a:rPr lang="en-US" dirty="0" smtClean="0"/>
              <a:t>500 B.C. Greek colonies in Europe, northern Africa, and Asia Minor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u="sng" dirty="0" smtClean="0"/>
              <a:t>Harbor</a:t>
            </a:r>
            <a:r>
              <a:rPr lang="en-US" dirty="0" smtClean="0"/>
              <a:t>: A sheltered place with deep water close to shore</a:t>
            </a:r>
          </a:p>
          <a:p>
            <a:pPr>
              <a:buNone/>
            </a:pPr>
            <a:endParaRPr lang="en-US" u="sng" dirty="0"/>
          </a:p>
        </p:txBody>
      </p:sp>
      <p:pic>
        <p:nvPicPr>
          <p:cNvPr id="26626" name="Picture 2" descr="http://humanities.uchicago.edu/isthmia/maps/greece_isthm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4498019" cy="3619500"/>
          </a:xfrm>
          <a:prstGeom prst="rect">
            <a:avLst/>
          </a:prstGeom>
          <a:noFill/>
        </p:spPr>
      </p:pic>
      <p:pic>
        <p:nvPicPr>
          <p:cNvPr id="26628" name="Picture 4" descr="http://ferrelljenkins.files.wordpress.com/2008/05/rhodes-stpaulbay-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429000"/>
            <a:ext cx="476250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u="sng" dirty="0" smtClean="0"/>
              <a:t>Colony</a:t>
            </a:r>
            <a:r>
              <a:rPr lang="en-US" dirty="0" smtClean="0"/>
              <a:t>:   A new settlement separated from but ruled by a homeland</a:t>
            </a:r>
            <a:endParaRPr lang="en-US" u="sng" dirty="0"/>
          </a:p>
        </p:txBody>
      </p:sp>
      <p:pic>
        <p:nvPicPr>
          <p:cNvPr id="35842" name="Picture 2" descr="http://www.theodora.com/wfb/photos/greece/ruins_ancient_agora_thessaloniki_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553200" cy="4652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texas.edu/courses/greeksahoy!/greek_colonies_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316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u="sng" dirty="0" smtClean="0"/>
              <a:t>Greek Culture</a:t>
            </a:r>
          </a:p>
          <a:p>
            <a:r>
              <a:rPr lang="en-US" dirty="0" smtClean="0"/>
              <a:t>Identified with city-state</a:t>
            </a:r>
          </a:p>
          <a:p>
            <a:r>
              <a:rPr lang="en-US" dirty="0" smtClean="0"/>
              <a:t>All city-states share religion, history, language, writing, culture, and athletics</a:t>
            </a:r>
          </a:p>
          <a:p>
            <a:r>
              <a:rPr lang="en-US" dirty="0" smtClean="0"/>
              <a:t>700s B.C. Greek alphabet developed</a:t>
            </a:r>
          </a:p>
          <a:p>
            <a:r>
              <a:rPr lang="en-US" dirty="0" smtClean="0"/>
              <a:t>Based on Phoenician alphabet</a:t>
            </a:r>
          </a:p>
          <a:p>
            <a:r>
              <a:rPr lang="en-US" dirty="0" smtClean="0"/>
              <a:t>Symbols based on single sounds like our language</a:t>
            </a:r>
          </a:p>
          <a:p>
            <a:r>
              <a:rPr lang="en-US" dirty="0" smtClean="0"/>
              <a:t>Recorded business, laws, and government with language</a:t>
            </a:r>
          </a:p>
          <a:p>
            <a:r>
              <a:rPr lang="en-US" dirty="0" smtClean="0"/>
              <a:t>Homer uses Greek language to write </a:t>
            </a:r>
            <a:r>
              <a:rPr lang="en-US" i="1" dirty="0" smtClean="0"/>
              <a:t>Iliad </a:t>
            </a:r>
            <a:r>
              <a:rPr lang="en-US" dirty="0" smtClean="0"/>
              <a:t>and </a:t>
            </a:r>
            <a:r>
              <a:rPr lang="en-US" i="1" dirty="0" smtClean="0"/>
              <a:t>Odyssey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usm.maine.edu/planet/gree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5486400" cy="6565443"/>
          </a:xfrm>
          <a:prstGeom prst="rect">
            <a:avLst/>
          </a:prstGeom>
          <a:noFill/>
        </p:spPr>
      </p:pic>
      <p:pic>
        <p:nvPicPr>
          <p:cNvPr id="45060" name="Picture 4" descr="http://www.livius.org/a/1/greeks/sherd_pericles_agora_m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8752" y="838200"/>
            <a:ext cx="3545248" cy="2219325"/>
          </a:xfrm>
          <a:prstGeom prst="rect">
            <a:avLst/>
          </a:prstGeom>
          <a:noFill/>
        </p:spPr>
      </p:pic>
      <p:pic>
        <p:nvPicPr>
          <p:cNvPr id="45062" name="Picture 6" descr="http://www.uncg.edu/cla/courses/shelmerd/NAMAvaseGkAlphab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429000"/>
            <a:ext cx="285750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Believed Zeus and the gods controlled daily life</a:t>
            </a:r>
          </a:p>
          <a:p>
            <a:r>
              <a:rPr lang="en-US" dirty="0" smtClean="0"/>
              <a:t>Went to oracles to get advice</a:t>
            </a:r>
          </a:p>
          <a:p>
            <a:r>
              <a:rPr lang="en-US" dirty="0" smtClean="0"/>
              <a:t>Delphi was most famous Oracle</a:t>
            </a:r>
          </a:p>
          <a:p>
            <a:r>
              <a:rPr lang="en-US" dirty="0" smtClean="0"/>
              <a:t>Was temple of Apollo</a:t>
            </a:r>
          </a:p>
          <a:p>
            <a:r>
              <a:rPr lang="en-US" dirty="0" smtClean="0"/>
              <a:t>776 B.C. Olympics begin</a:t>
            </a:r>
          </a:p>
          <a:p>
            <a:r>
              <a:rPr lang="en-US" dirty="0" smtClean="0"/>
              <a:t>Olympics included wrestling, javelin, discus, long jump, boxing, and running</a:t>
            </a:r>
          </a:p>
          <a:p>
            <a:r>
              <a:rPr lang="en-US" dirty="0" smtClean="0"/>
              <a:t>Winners crowned with olive wreath</a:t>
            </a:r>
          </a:p>
          <a:p>
            <a:r>
              <a:rPr lang="en-US" dirty="0" smtClean="0"/>
              <a:t>Lasted for 1,200 years</a:t>
            </a:r>
          </a:p>
          <a:p>
            <a:r>
              <a:rPr lang="en-US" dirty="0" smtClean="0"/>
              <a:t>Would stop wars to compete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www.maasd.ecsd.net/images/kotinoslar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2819400" cy="2875788"/>
          </a:xfrm>
          <a:prstGeom prst="rect">
            <a:avLst/>
          </a:prstGeom>
          <a:noFill/>
        </p:spPr>
      </p:pic>
      <p:pic>
        <p:nvPicPr>
          <p:cNvPr id="47108" name="Picture 4" descr="http://cdn.picapp.com/ftp/Images/5/8/b/a/Ancient_Olympic_Games_0d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81000"/>
            <a:ext cx="4667250" cy="4876800"/>
          </a:xfrm>
          <a:prstGeom prst="rect">
            <a:avLst/>
          </a:prstGeom>
          <a:noFill/>
        </p:spPr>
      </p:pic>
      <p:pic>
        <p:nvPicPr>
          <p:cNvPr id="47110" name="Picture 6" descr="http://www.britishmuseum.org/images/olympicgames_3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971800"/>
            <a:ext cx="289372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 New Kind of Warfare</a:t>
            </a:r>
          </a:p>
          <a:p>
            <a:r>
              <a:rPr lang="en-US" dirty="0" smtClean="0"/>
              <a:t>City-states often fought each other over resources despite common culture</a:t>
            </a:r>
          </a:p>
          <a:p>
            <a:r>
              <a:rPr lang="en-US" dirty="0" smtClean="0"/>
              <a:t>Between 725 B.C. and 650 B.C. developed new organized warfare technique</a:t>
            </a:r>
          </a:p>
          <a:p>
            <a:r>
              <a:rPr lang="en-US" dirty="0" smtClean="0"/>
              <a:t>All male citizens of a polis spent some time in the army</a:t>
            </a:r>
          </a:p>
          <a:p>
            <a:r>
              <a:rPr lang="en-US" dirty="0" smtClean="0"/>
              <a:t>Your rank was determined by wealth</a:t>
            </a:r>
          </a:p>
          <a:p>
            <a:r>
              <a:rPr lang="en-US" dirty="0" smtClean="0"/>
              <a:t>Cavalry, hoplites (foot soldiers), archers and stone throwers</a:t>
            </a:r>
          </a:p>
          <a:p>
            <a:r>
              <a:rPr lang="en-US" dirty="0" smtClean="0"/>
              <a:t>Armor was 70 pounds of bronze</a:t>
            </a:r>
          </a:p>
          <a:p>
            <a:r>
              <a:rPr lang="en-US" dirty="0" smtClean="0"/>
              <a:t>Had to pay for own weapons and armor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lick to 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304800"/>
            <a:ext cx="9753600" cy="622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Had rectangular formation</a:t>
            </a:r>
          </a:p>
          <a:p>
            <a:r>
              <a:rPr lang="en-US" dirty="0" smtClean="0"/>
              <a:t>Would stand shoulder to shoulder to form shield wall</a:t>
            </a:r>
          </a:p>
          <a:p>
            <a:r>
              <a:rPr lang="en-US" dirty="0" smtClean="0"/>
              <a:t>Archers, chariots, and cavalry provided backup</a:t>
            </a:r>
          </a:p>
          <a:p>
            <a:r>
              <a:rPr lang="en-US" dirty="0" smtClean="0"/>
              <a:t>During battles, wall formations would push up against each other</a:t>
            </a:r>
          </a:p>
          <a:p>
            <a:r>
              <a:rPr lang="en-US" dirty="0" smtClean="0"/>
              <a:t>Method was used for hundreds of years</a:t>
            </a:r>
            <a:endParaRPr lang="en-US" dirty="0"/>
          </a:p>
        </p:txBody>
      </p:sp>
      <p:pic>
        <p:nvPicPr>
          <p:cNvPr id="50178" name="Picture 2" descr="http://www.davidbarrkirtley.com/images/300phala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0"/>
            <a:ext cx="5562600" cy="3662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8-4 Sparta and Athens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know: </a:t>
            </a:r>
            <a:r>
              <a:rPr lang="en-US" i="1" dirty="0" smtClean="0"/>
              <a:t>How were Sparta and Athens alike, and how were they different?</a:t>
            </a:r>
          </a:p>
          <a:p>
            <a:endParaRPr lang="en-US" i="1" dirty="0" smtClean="0"/>
          </a:p>
          <a:p>
            <a:r>
              <a:rPr lang="en-US" dirty="0" smtClean="0"/>
              <a:t>Vocabulary</a:t>
            </a:r>
          </a:p>
          <a:p>
            <a:r>
              <a:rPr lang="en-US" u="sng" dirty="0" smtClean="0"/>
              <a:t>Helot</a:t>
            </a:r>
            <a:r>
              <a:rPr lang="en-US" dirty="0" smtClean="0"/>
              <a:t>:  A person conquered by Sparta who became a slave</a:t>
            </a:r>
          </a:p>
          <a:p>
            <a:endParaRPr lang="en-US" u="sng" dirty="0" smtClean="0"/>
          </a:p>
          <a:p>
            <a:r>
              <a:rPr lang="en-US" u="sng" dirty="0" smtClean="0"/>
              <a:t>Assembly</a:t>
            </a:r>
            <a:r>
              <a:rPr lang="en-US" dirty="0" smtClean="0"/>
              <a:t>: A lawmaking group</a:t>
            </a:r>
          </a:p>
          <a:p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The Land of Greece</a:t>
            </a:r>
          </a:p>
          <a:p>
            <a:r>
              <a:rPr lang="en-US" dirty="0" smtClean="0"/>
              <a:t>Located on the Balkan Peninsula</a:t>
            </a:r>
          </a:p>
          <a:p>
            <a:r>
              <a:rPr lang="en-US" dirty="0" smtClean="0"/>
              <a:t>Surrounded by Ionian, Mediterranean, and Aegean Sea</a:t>
            </a:r>
          </a:p>
          <a:p>
            <a:r>
              <a:rPr lang="en-US" dirty="0" smtClean="0"/>
              <a:t>Asia Minor now referred to as Turkey</a:t>
            </a:r>
          </a:p>
          <a:p>
            <a:r>
              <a:rPr lang="en-US" dirty="0" smtClean="0"/>
              <a:t>An isthmus connects the peninsula with southern peninsula</a:t>
            </a:r>
          </a:p>
          <a:p>
            <a:r>
              <a:rPr lang="en-US" dirty="0" smtClean="0"/>
              <a:t>Southern area of peninsula is called the Peloponnesus</a:t>
            </a:r>
          </a:p>
          <a:p>
            <a:r>
              <a:rPr lang="en-US" dirty="0" smtClean="0"/>
              <a:t>¾ is covered in mountains</a:t>
            </a:r>
          </a:p>
          <a:p>
            <a:r>
              <a:rPr lang="en-US" dirty="0" smtClean="0"/>
              <a:t>Soil is thin and rocky</a:t>
            </a:r>
          </a:p>
          <a:p>
            <a:r>
              <a:rPr lang="en-US" dirty="0" smtClean="0"/>
              <a:t>Over 2,000 islands, largest is Crete</a:t>
            </a:r>
          </a:p>
          <a:p>
            <a:r>
              <a:rPr lang="en-US" dirty="0" smtClean="0"/>
              <a:t>First settlements were on islands, mainland, and coasts of North Africa, Italy, and 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u="sng" dirty="0" smtClean="0"/>
              <a:t>Reform</a:t>
            </a:r>
            <a:r>
              <a:rPr lang="en-US" dirty="0" smtClean="0"/>
              <a:t>: A change</a:t>
            </a:r>
          </a:p>
          <a:p>
            <a:endParaRPr lang="en-US" u="sng" dirty="0" smtClean="0"/>
          </a:p>
          <a:p>
            <a:r>
              <a:rPr lang="en-US" u="sng" dirty="0" smtClean="0"/>
              <a:t>Majority Rule</a:t>
            </a:r>
            <a:r>
              <a:rPr lang="en-US" dirty="0" smtClean="0"/>
              <a:t>: A system in which every member has one vote, and in which the person or idea that receives the most vote is chosen</a:t>
            </a:r>
          </a:p>
          <a:p>
            <a:endParaRPr lang="en-US" u="sng" dirty="0" smtClean="0"/>
          </a:p>
          <a:p>
            <a:r>
              <a:rPr lang="en-US" u="sng" dirty="0" smtClean="0"/>
              <a:t>Fable</a:t>
            </a:r>
            <a:r>
              <a:rPr lang="en-US" dirty="0" smtClean="0"/>
              <a:t>: A short story that uses animal characters to teach a lesson</a:t>
            </a:r>
          </a:p>
          <a:p>
            <a:endParaRPr lang="en-US" u="sng" dirty="0" smtClean="0"/>
          </a:p>
          <a:p>
            <a:r>
              <a:rPr lang="en-US" u="sng" dirty="0" smtClean="0"/>
              <a:t>League</a:t>
            </a:r>
            <a:r>
              <a:rPr lang="en-US" dirty="0" smtClean="0"/>
              <a:t>: A group of allies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u="sng" dirty="0" smtClean="0"/>
              <a:t>Sparta’s Government</a:t>
            </a:r>
          </a:p>
          <a:p>
            <a:r>
              <a:rPr lang="en-US" dirty="0" smtClean="0"/>
              <a:t>Sparta on Peloponnesus, but separated from other city-states</a:t>
            </a:r>
          </a:p>
          <a:p>
            <a:r>
              <a:rPr lang="en-US" dirty="0" smtClean="0"/>
              <a:t>600s B.C. most powerful city-state</a:t>
            </a:r>
          </a:p>
          <a:p>
            <a:r>
              <a:rPr lang="en-US" dirty="0" smtClean="0"/>
              <a:t>Used helots, state owned slaves, to do work</a:t>
            </a:r>
          </a:p>
          <a:p>
            <a:r>
              <a:rPr lang="en-US" dirty="0" smtClean="0"/>
              <a:t>Helots outnumbered citizens 4 to 1</a:t>
            </a:r>
          </a:p>
          <a:p>
            <a:r>
              <a:rPr lang="en-US" dirty="0" smtClean="0"/>
              <a:t>To prevent rebellion, Spartans trained in war</a:t>
            </a:r>
          </a:p>
          <a:p>
            <a:r>
              <a:rPr lang="en-US" dirty="0" smtClean="0"/>
              <a:t>Had two kings during times of war</a:t>
            </a:r>
          </a:p>
          <a:p>
            <a:r>
              <a:rPr lang="en-US" dirty="0" smtClean="0"/>
              <a:t>Had Oligarchy in times of peace</a:t>
            </a:r>
          </a:p>
          <a:p>
            <a:r>
              <a:rPr lang="en-US" dirty="0" smtClean="0"/>
              <a:t>Oligarchy was a group of </a:t>
            </a:r>
            <a:r>
              <a:rPr lang="en-US" smtClean="0"/>
              <a:t>30 male </a:t>
            </a:r>
            <a:r>
              <a:rPr lang="en-US" dirty="0" smtClean="0"/>
              <a:t>of citizens who were 60 years old or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Life </a:t>
            </a:r>
            <a:r>
              <a:rPr lang="en-US" u="sng" smtClean="0"/>
              <a:t>in Sparta</a:t>
            </a:r>
            <a:endParaRPr lang="en-US" u="sng" dirty="0" smtClean="0"/>
          </a:p>
          <a:p>
            <a:r>
              <a:rPr lang="en-US" dirty="0" smtClean="0"/>
              <a:t>Age 7 boys left home and trained in military barracks</a:t>
            </a:r>
          </a:p>
          <a:p>
            <a:r>
              <a:rPr lang="en-US" dirty="0" smtClean="0"/>
              <a:t>Learned combat, hardships, and to obey orders without question</a:t>
            </a:r>
          </a:p>
          <a:p>
            <a:r>
              <a:rPr lang="en-US" dirty="0" smtClean="0"/>
              <a:t>At 18 began true military training</a:t>
            </a:r>
          </a:p>
          <a:p>
            <a:r>
              <a:rPr lang="en-US" dirty="0" smtClean="0"/>
              <a:t>Lived in barracks until age 30</a:t>
            </a:r>
          </a:p>
          <a:p>
            <a:r>
              <a:rPr lang="en-US" dirty="0" smtClean="0"/>
              <a:t>Served as soldiers until 60</a:t>
            </a:r>
          </a:p>
          <a:p>
            <a:r>
              <a:rPr lang="en-US" dirty="0" smtClean="0"/>
              <a:t>Women trained physically</a:t>
            </a:r>
          </a:p>
          <a:p>
            <a:r>
              <a:rPr lang="en-US" dirty="0" smtClean="0"/>
              <a:t>Had more freedoms than women in other city-states</a:t>
            </a:r>
          </a:p>
          <a:p>
            <a:r>
              <a:rPr lang="en-US" dirty="0" smtClean="0"/>
              <a:t>Sparta had little contact with other city-states</a:t>
            </a:r>
          </a:p>
          <a:p>
            <a:r>
              <a:rPr lang="en-US" dirty="0" smtClean="0"/>
              <a:t>Believed there was no greater honor than to die in battle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.bebo.com/app-image/7925407650/5411656627/PROFILE/i.quizzaz.com/img/q/u/08/04/24/Spart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7924800" cy="622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u="sng" dirty="0" smtClean="0"/>
              <a:t>New Ideas in Athens</a:t>
            </a:r>
          </a:p>
          <a:p>
            <a:r>
              <a:rPr lang="en-US" dirty="0" smtClean="0"/>
              <a:t>Because of location, Athens had many trading partners</a:t>
            </a:r>
          </a:p>
          <a:p>
            <a:r>
              <a:rPr lang="en-US" dirty="0" smtClean="0"/>
              <a:t>620 B.C. Draco wrote first Athenian laws, but were harsh</a:t>
            </a:r>
          </a:p>
          <a:p>
            <a:r>
              <a:rPr lang="en-US" dirty="0" smtClean="0"/>
              <a:t>600 B.C. Solon reforms Athens, frees slaves, and makes  laws more fair</a:t>
            </a:r>
          </a:p>
          <a:p>
            <a:r>
              <a:rPr lang="en-US" u="sng" dirty="0" smtClean="0"/>
              <a:t>Toward Democracy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Solon based rights on wealth not birth</a:t>
            </a:r>
          </a:p>
          <a:p>
            <a:r>
              <a:rPr lang="en-US" dirty="0" smtClean="0"/>
              <a:t>Could change social class by the amount of land or money you have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343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All male citizens were allowed to attend the assembly to make laws</a:t>
            </a:r>
          </a:p>
          <a:p>
            <a:r>
              <a:rPr lang="en-US" dirty="0" smtClean="0"/>
              <a:t>Used Majority Rule to pass laws</a:t>
            </a:r>
          </a:p>
          <a:p>
            <a:r>
              <a:rPr lang="en-US" dirty="0" smtClean="0"/>
              <a:t>Had a council of 400 that served 1 year terms</a:t>
            </a:r>
          </a:p>
          <a:p>
            <a:r>
              <a:rPr lang="en-US" dirty="0" smtClean="0"/>
              <a:t>Members were selected at random</a:t>
            </a:r>
          </a:p>
          <a:p>
            <a:r>
              <a:rPr lang="en-US" dirty="0" smtClean="0"/>
              <a:t>Solon’s reforms begin democracy in Athens</a:t>
            </a:r>
          </a:p>
          <a:p>
            <a:endParaRPr lang="en-US" dirty="0"/>
          </a:p>
        </p:txBody>
      </p:sp>
      <p:pic>
        <p:nvPicPr>
          <p:cNvPr id="1026" name="Picture 2" descr="http://3.bp.blogspot.com/_YGLQQZTHoU0/S38vk6ZuYRI/AAAAAAAALNM/U-j-PGWBIrk/s400/so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99" y="990600"/>
            <a:ext cx="365417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Life in Athens</a:t>
            </a:r>
          </a:p>
          <a:p>
            <a:r>
              <a:rPr lang="en-US" dirty="0" smtClean="0"/>
              <a:t>Education was important</a:t>
            </a:r>
          </a:p>
          <a:p>
            <a:r>
              <a:rPr lang="en-US" dirty="0" smtClean="0"/>
              <a:t>Children learned morals from fables written by Aesop</a:t>
            </a:r>
          </a:p>
          <a:p>
            <a:r>
              <a:rPr lang="en-US" dirty="0" smtClean="0"/>
              <a:t>From 7-14 boys went to school to study math, reading, writing, physical education, art, poetry, and music.</a:t>
            </a:r>
          </a:p>
          <a:p>
            <a:r>
              <a:rPr lang="en-US" dirty="0" smtClean="0"/>
              <a:t>Past 14, wealthy children would have tutors.</a:t>
            </a:r>
          </a:p>
          <a:p>
            <a:r>
              <a:rPr lang="en-US" dirty="0" smtClean="0"/>
              <a:t>Most boys learned their father’s trade: blacksmith, potter, or carpenter</a:t>
            </a:r>
          </a:p>
          <a:p>
            <a:r>
              <a:rPr lang="en-US" dirty="0" smtClean="0"/>
              <a:t>Girls studied at home</a:t>
            </a:r>
          </a:p>
          <a:p>
            <a:r>
              <a:rPr lang="en-US" dirty="0" smtClean="0"/>
              <a:t>Learned home skills: cooking, sewing, and childcare</a:t>
            </a:r>
          </a:p>
          <a:p>
            <a:r>
              <a:rPr lang="en-US" dirty="0" smtClean="0"/>
              <a:t>One third of Athenian population was slaves</a:t>
            </a:r>
          </a:p>
          <a:p>
            <a:r>
              <a:rPr lang="en-US" dirty="0" smtClean="0"/>
              <a:t>Many slaves were educated and could be doctors and teachers</a:t>
            </a:r>
          </a:p>
          <a:p>
            <a:r>
              <a:rPr lang="en-US" dirty="0" smtClean="0"/>
              <a:t>Women and slaves could not vote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artchronicler.files.wordpress.com/2010/04/school-of-athen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12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u="sng" dirty="0" smtClean="0"/>
              <a:t>Concerns About Persia</a:t>
            </a:r>
          </a:p>
          <a:p>
            <a:r>
              <a:rPr lang="en-US" dirty="0" smtClean="0"/>
              <a:t>539 B.C. King Cyrus II creates Persian Empire through conquering Mesopotamia and Babylon</a:t>
            </a:r>
          </a:p>
          <a:p>
            <a:r>
              <a:rPr lang="en-US" dirty="0" smtClean="0"/>
              <a:t>Egypt is conquered</a:t>
            </a:r>
          </a:p>
          <a:p>
            <a:r>
              <a:rPr lang="en-US" dirty="0" smtClean="0"/>
              <a:t>Darius I makes the empire its largest</a:t>
            </a:r>
          </a:p>
          <a:p>
            <a:r>
              <a:rPr lang="en-US" dirty="0" smtClean="0"/>
              <a:t>Darius I divides empire into provinces</a:t>
            </a:r>
          </a:p>
          <a:p>
            <a:r>
              <a:rPr lang="en-US" dirty="0" smtClean="0"/>
              <a:t>Built roads to link empire</a:t>
            </a:r>
          </a:p>
          <a:p>
            <a:r>
              <a:rPr lang="en-US" dirty="0" smtClean="0"/>
              <a:t>Persia conquers some Greek colonies</a:t>
            </a:r>
          </a:p>
          <a:p>
            <a:r>
              <a:rPr lang="en-US" dirty="0" smtClean="0"/>
              <a:t>500s B.C. Sparta creates Peloponnesian League</a:t>
            </a:r>
          </a:p>
          <a:p>
            <a:r>
              <a:rPr lang="en-US" dirty="0" smtClean="0"/>
              <a:t>First purpose was to defend against Athens</a:t>
            </a:r>
          </a:p>
          <a:p>
            <a:r>
              <a:rPr lang="en-US" dirty="0" smtClean="0"/>
              <a:t>League is now for defending against Persia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islandsity.com/UserFiles/2009/1/26/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3810000" cy="2926080"/>
          </a:xfrm>
          <a:prstGeom prst="rect">
            <a:avLst/>
          </a:prstGeom>
          <a:noFill/>
        </p:spPr>
      </p:pic>
      <p:pic>
        <p:nvPicPr>
          <p:cNvPr id="1028" name="Picture 4" descr="http://image24.webshots.com/24/7/7/95/38870795HWfCbS_f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599" y="1295400"/>
            <a:ext cx="4953149" cy="3713049"/>
          </a:xfrm>
          <a:prstGeom prst="rect">
            <a:avLst/>
          </a:prstGeom>
          <a:noFill/>
        </p:spPr>
      </p:pic>
      <p:pic>
        <p:nvPicPr>
          <p:cNvPr id="1030" name="Picture 6" descr="http://www.greeklandscapes.com/images/maps/crete/crete_100761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352800"/>
            <a:ext cx="3429000" cy="3270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5486400" cy="58674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Life Among Mountains</a:t>
            </a:r>
          </a:p>
          <a:p>
            <a:r>
              <a:rPr lang="en-US" dirty="0" smtClean="0"/>
              <a:t>People settled in mountain valleys</a:t>
            </a:r>
          </a:p>
          <a:p>
            <a:r>
              <a:rPr lang="en-US" dirty="0" smtClean="0"/>
              <a:t>Kept people separate, not under one rule</a:t>
            </a:r>
          </a:p>
          <a:p>
            <a:r>
              <a:rPr lang="en-US" dirty="0" smtClean="0"/>
              <a:t>Trade was difficult by land, rivers could not be used for transport because they would dry up</a:t>
            </a:r>
          </a:p>
          <a:p>
            <a:r>
              <a:rPr lang="en-US" dirty="0" smtClean="0"/>
              <a:t>Land was difficult to farm</a:t>
            </a:r>
          </a:p>
          <a:p>
            <a:r>
              <a:rPr lang="en-US" dirty="0" smtClean="0"/>
              <a:t>Raised sheep, goats, and pigs</a:t>
            </a:r>
          </a:p>
          <a:p>
            <a:r>
              <a:rPr lang="en-US" dirty="0" smtClean="0"/>
              <a:t>Got wool, hides, and cheese</a:t>
            </a:r>
          </a:p>
          <a:p>
            <a:r>
              <a:rPr lang="en-US" dirty="0" smtClean="0"/>
              <a:t>Grew grapes, olives, wheat, and barley</a:t>
            </a:r>
          </a:p>
          <a:p>
            <a:r>
              <a:rPr lang="en-US" dirty="0" smtClean="0"/>
              <a:t>Made wine and olive oil</a:t>
            </a:r>
            <a:endParaRPr lang="en-US" dirty="0"/>
          </a:p>
        </p:txBody>
      </p:sp>
      <p:pic>
        <p:nvPicPr>
          <p:cNvPr id="18434" name="Picture 2" descr="http://upload.wikimedia.org/wikipedia/commons/thumb/1/17/Satyrs_vine_press_BM_D550.jpg/250px-Satyrs_vine_press_BM_D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09600"/>
            <a:ext cx="2381250" cy="2790825"/>
          </a:xfrm>
          <a:prstGeom prst="rect">
            <a:avLst/>
          </a:prstGeom>
          <a:noFill/>
        </p:spPr>
      </p:pic>
      <p:pic>
        <p:nvPicPr>
          <p:cNvPr id="18436" name="Picture 4" descr="http://www.wysinfo.com/Perfume/picts/0_press_for_olive_oil_production_a_pr_26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352800"/>
            <a:ext cx="247650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572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Life by the Seas</a:t>
            </a:r>
          </a:p>
          <a:p>
            <a:r>
              <a:rPr lang="en-US" dirty="0" smtClean="0"/>
              <a:t>Many settled by coast because of fish and travel</a:t>
            </a:r>
          </a:p>
          <a:p>
            <a:r>
              <a:rPr lang="en-US" dirty="0" smtClean="0"/>
              <a:t>Became a seafaring culture</a:t>
            </a:r>
          </a:p>
          <a:p>
            <a:r>
              <a:rPr lang="en-US" dirty="0" smtClean="0"/>
              <a:t>Sailed from harbor to harbor</a:t>
            </a:r>
          </a:p>
          <a:p>
            <a:r>
              <a:rPr lang="en-US" dirty="0" smtClean="0"/>
              <a:t>Sea allowed contact with other Greek settlements</a:t>
            </a:r>
          </a:p>
          <a:p>
            <a:r>
              <a:rPr lang="en-US" dirty="0" smtClean="0"/>
              <a:t>Exchanged ideas and religious beliefs</a:t>
            </a:r>
          </a:p>
          <a:p>
            <a:r>
              <a:rPr lang="en-US" dirty="0" smtClean="0"/>
              <a:t>Sea was dangerous in winter</a:t>
            </a:r>
          </a:p>
          <a:p>
            <a:r>
              <a:rPr lang="en-US" dirty="0" smtClean="0"/>
              <a:t>Poseidon was god of the sea, showed anger through rough waters</a:t>
            </a:r>
          </a:p>
          <a:p>
            <a:r>
              <a:rPr lang="en-US" dirty="0" smtClean="0"/>
              <a:t>Sea connected the Greeks with other cultures</a:t>
            </a:r>
            <a:endParaRPr lang="en-US" dirty="0"/>
          </a:p>
        </p:txBody>
      </p:sp>
      <p:pic>
        <p:nvPicPr>
          <p:cNvPr id="19458" name="Picture 2" descr="http://www.mlahanas.de/Greeks/Ships/MinoanS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762000"/>
            <a:ext cx="3771900" cy="1914525"/>
          </a:xfrm>
          <a:prstGeom prst="rect">
            <a:avLst/>
          </a:prstGeom>
          <a:noFill/>
        </p:spPr>
      </p:pic>
      <p:pic>
        <p:nvPicPr>
          <p:cNvPr id="19460" name="Picture 4" descr="http://www.mlahanas.de/Greeks/Mythology/Images/Poseidon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819400"/>
            <a:ext cx="26765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r>
              <a:rPr lang="en-US" u="sng" dirty="0" smtClean="0"/>
              <a:t>Exchange and Trade</a:t>
            </a:r>
          </a:p>
          <a:p>
            <a:r>
              <a:rPr lang="en-US" dirty="0" smtClean="0"/>
              <a:t>Could produce food surplus</a:t>
            </a:r>
          </a:p>
          <a:p>
            <a:r>
              <a:rPr lang="en-US" dirty="0" smtClean="0"/>
              <a:t>Population grows</a:t>
            </a:r>
          </a:p>
          <a:p>
            <a:r>
              <a:rPr lang="en-US" dirty="0" smtClean="0"/>
              <a:t>Specialized jobs begins</a:t>
            </a:r>
          </a:p>
          <a:p>
            <a:r>
              <a:rPr lang="en-US" dirty="0" smtClean="0"/>
              <a:t>Made wine and olive oil</a:t>
            </a:r>
          </a:p>
          <a:p>
            <a:r>
              <a:rPr lang="en-US" dirty="0" smtClean="0"/>
              <a:t>Greeks imported wheat</a:t>
            </a:r>
          </a:p>
          <a:p>
            <a:r>
              <a:rPr lang="en-US" dirty="0" smtClean="0"/>
              <a:t>Exported wine olive oil, pottery, and wood</a:t>
            </a:r>
          </a:p>
          <a:p>
            <a:r>
              <a:rPr lang="en-US" dirty="0" smtClean="0"/>
              <a:t>Shared ideas with other cultures</a:t>
            </a:r>
          </a:p>
          <a:p>
            <a:r>
              <a:rPr lang="en-US" dirty="0" smtClean="0"/>
              <a:t>Learned to make bronze from the Mesopotamians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8-2 Early Civilization in Greece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know: </a:t>
            </a:r>
            <a:r>
              <a:rPr lang="en-US" i="1" dirty="0" smtClean="0"/>
              <a:t>How did people in the earliest civilizations of ancient Greece live?</a:t>
            </a:r>
          </a:p>
          <a:p>
            <a:endParaRPr lang="en-US" i="1" dirty="0" smtClean="0"/>
          </a:p>
          <a:p>
            <a:r>
              <a:rPr lang="en-US" dirty="0" smtClean="0"/>
              <a:t>Vocabulary</a:t>
            </a:r>
          </a:p>
          <a:p>
            <a:endParaRPr lang="en-US" dirty="0" smtClean="0"/>
          </a:p>
          <a:p>
            <a:r>
              <a:rPr lang="en-US" u="sng" dirty="0" smtClean="0"/>
              <a:t>Peasant</a:t>
            </a:r>
            <a:r>
              <a:rPr lang="en-US" dirty="0" smtClean="0"/>
              <a:t>: A poor farmer</a:t>
            </a:r>
          </a:p>
          <a:p>
            <a:endParaRPr lang="en-US" u="sng" dirty="0" smtClean="0"/>
          </a:p>
          <a:p>
            <a:r>
              <a:rPr lang="en-US" u="sng" dirty="0" smtClean="0"/>
              <a:t>Cultural Borrowing</a:t>
            </a:r>
            <a:r>
              <a:rPr lang="en-US" dirty="0" smtClean="0"/>
              <a:t>: The process by which a culture takes ideas from other cultures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24160</TotalTime>
  <Words>1892</Words>
  <Application>Microsoft Office PowerPoint</Application>
  <PresentationFormat>On-screen Show (4:3)</PresentationFormat>
  <Paragraphs>274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Flow</vt:lpstr>
      <vt:lpstr>Ancient Greece</vt:lpstr>
      <vt:lpstr>8-1 Mountains and Seas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8-2 Early Civilization in Greece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8-3 Greek City-States</vt:lpstr>
      <vt:lpstr>PowerPoint Presentation</vt:lpstr>
      <vt:lpstr>PowerPoint Presentation</vt:lpstr>
      <vt:lpstr>PowerPoint Presentation</vt:lpstr>
      <vt:lpstr>Polybius Theory -cycle of Government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8-4 Sparta and Athens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</dc:title>
  <dc:creator>rsherman2</dc:creator>
  <cp:lastModifiedBy>HP</cp:lastModifiedBy>
  <cp:revision>673</cp:revision>
  <dcterms:created xsi:type="dcterms:W3CDTF">2010-04-19T13:44:11Z</dcterms:created>
  <dcterms:modified xsi:type="dcterms:W3CDTF">2014-04-02T11:35:19Z</dcterms:modified>
</cp:coreProperties>
</file>