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7" r:id="rId2"/>
    <p:sldId id="258" r:id="rId3"/>
    <p:sldId id="271" r:id="rId4"/>
    <p:sldId id="266" r:id="rId5"/>
    <p:sldId id="267" r:id="rId6"/>
    <p:sldId id="270" r:id="rId7"/>
    <p:sldId id="269"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6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DD1ED0C6-C5BC-4602-A707-6CEA02CF03C0}" type="datetimeFigureOut">
              <a:rPr lang="en-US" smtClean="0"/>
              <a:t>4/29/2013</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18CA9D1A-09C6-4A92-8B7A-D53209D9F029}"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1ED0C6-C5BC-4602-A707-6CEA02CF03C0}" type="datetimeFigureOut">
              <a:rPr lang="en-US" smtClean="0"/>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CA9D1A-09C6-4A92-8B7A-D53209D9F02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1ED0C6-C5BC-4602-A707-6CEA02CF03C0}" type="datetimeFigureOut">
              <a:rPr lang="en-US" smtClean="0"/>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8CA9D1A-09C6-4A92-8B7A-D53209D9F02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1ED0C6-C5BC-4602-A707-6CEA02CF03C0}" type="datetimeFigureOut">
              <a:rPr lang="en-US" smtClean="0"/>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CA9D1A-09C6-4A92-8B7A-D53209D9F029}"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DD1ED0C6-C5BC-4602-A707-6CEA02CF03C0}" type="datetimeFigureOut">
              <a:rPr lang="en-US" smtClean="0"/>
              <a:t>4/29/2013</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18CA9D1A-09C6-4A92-8B7A-D53209D9F029}"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1ED0C6-C5BC-4602-A707-6CEA02CF03C0}" type="datetimeFigureOut">
              <a:rPr lang="en-US" smtClean="0"/>
              <a:t>4/29/2013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CA9D1A-09C6-4A92-8B7A-D53209D9F029}"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1ED0C6-C5BC-4602-A707-6CEA02CF03C0}" type="datetimeFigureOut">
              <a:rPr lang="en-US" smtClean="0"/>
              <a:t>4/29/2013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CA9D1A-09C6-4A92-8B7A-D53209D9F029}"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1ED0C6-C5BC-4602-A707-6CEA02CF03C0}" type="datetimeFigureOut">
              <a:rPr lang="en-US" smtClean="0"/>
              <a:t>4/29/2013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CA9D1A-09C6-4A92-8B7A-D53209D9F029}"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DD1ED0C6-C5BC-4602-A707-6CEA02CF03C0}" type="datetimeFigureOut">
              <a:rPr lang="en-US" smtClean="0"/>
              <a:t>4/29/2013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CA9D1A-09C6-4A92-8B7A-D53209D9F02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ED0C6-C5BC-4602-A707-6CEA02CF03C0}" type="datetimeFigureOut">
              <a:rPr lang="en-US" smtClean="0"/>
              <a:t>4/29/2013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18CA9D1A-09C6-4A92-8B7A-D53209D9F029}" type="slidenum">
              <a:rPr lang="en-US" smtClean="0"/>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ED0C6-C5BC-4602-A707-6CEA02CF03C0}" type="datetimeFigureOut">
              <a:rPr lang="en-US" smtClean="0"/>
              <a:t>4/29/2013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CA9D1A-09C6-4A92-8B7A-D53209D9F029}"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DD1ED0C6-C5BC-4602-A707-6CEA02CF03C0}" type="datetimeFigureOut">
              <a:rPr lang="en-US" smtClean="0"/>
              <a:t>4/29/2013</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18CA9D1A-09C6-4A92-8B7A-D53209D9F02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858000" y="0"/>
            <a:ext cx="2362200" cy="1143000"/>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pPr algn="ctr"/>
            <a:r>
              <a:rPr lang="en-US" sz="4500" b="1" dirty="0" smtClean="0">
                <a:solidFill>
                  <a:schemeClr val="accent1">
                    <a:lumMod val="75000"/>
                  </a:schemeClr>
                </a:solidFill>
              </a:rPr>
              <a:t>[</a:t>
            </a:r>
            <a:r>
              <a:rPr lang="en-US" sz="1800" b="1" dirty="0">
                <a:solidFill>
                  <a:schemeClr val="accent1">
                    <a:lumMod val="75000"/>
                  </a:schemeClr>
                </a:solidFill>
              </a:rPr>
              <a:t> </a:t>
            </a:r>
            <a:r>
              <a:rPr lang="en-US" sz="1800" b="1" dirty="0" smtClean="0">
                <a:solidFill>
                  <a:schemeClr val="accent1">
                    <a:lumMod val="75000"/>
                  </a:schemeClr>
                </a:solidFill>
              </a:rPr>
              <a:t>                  </a:t>
            </a:r>
            <a:r>
              <a:rPr lang="en-US" sz="4500" b="1" dirty="0" smtClean="0">
                <a:solidFill>
                  <a:schemeClr val="accent1">
                    <a:lumMod val="75000"/>
                  </a:schemeClr>
                </a:solidFill>
              </a:rPr>
              <a:t>]</a:t>
            </a:r>
            <a:endParaRPr lang="en-US" sz="4500" dirty="0">
              <a:solidFill>
                <a:schemeClr val="accent1">
                  <a:lumMod val="75000"/>
                </a:schemeClr>
              </a:solidFill>
            </a:endParaRPr>
          </a:p>
        </p:txBody>
      </p:sp>
      <p:sp>
        <p:nvSpPr>
          <p:cNvPr id="2" name="Title 1"/>
          <p:cNvSpPr>
            <a:spLocks noGrp="1"/>
          </p:cNvSpPr>
          <p:nvPr>
            <p:ph type="title"/>
          </p:nvPr>
        </p:nvSpPr>
        <p:spPr>
          <a:xfrm>
            <a:off x="685800" y="990600"/>
            <a:ext cx="6477000" cy="3962399"/>
          </a:xfrm>
        </p:spPr>
        <p:txBody>
          <a:bodyPr anchor="t">
            <a:normAutofit/>
          </a:bodyPr>
          <a:lstStyle/>
          <a:p>
            <a:pPr algn="l"/>
            <a:r>
              <a:rPr lang="en-US" sz="2200" dirty="0" smtClean="0"/>
              <a:t>Welcome to TRANS TECH 8. </a:t>
            </a:r>
            <a:r>
              <a:rPr lang="en-US" sz="2200" dirty="0"/>
              <a:t> </a:t>
            </a:r>
            <a:r>
              <a:rPr lang="en-US" sz="2200" dirty="0" smtClean="0"/>
              <a:t> </a:t>
            </a:r>
            <a:br>
              <a:rPr lang="en-US" sz="2200" dirty="0" smtClean="0"/>
            </a:br>
            <a:r>
              <a:rPr lang="en-US" sz="2200" dirty="0" smtClean="0"/>
              <a:t>IN THIS CLASS Students will have the opportunity to create various land,  and air transportation vehicles.</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smtClean="0"/>
              <a:t/>
            </a:r>
            <a:br>
              <a:rPr lang="en-US" sz="2200" dirty="0" smtClean="0"/>
            </a:br>
            <a:endParaRPr lang="en-US" sz="2200" dirty="0"/>
          </a:p>
        </p:txBody>
      </p:sp>
      <p:sp>
        <p:nvSpPr>
          <p:cNvPr id="6" name="Title 1"/>
          <p:cNvSpPr txBox="1">
            <a:spLocks/>
          </p:cNvSpPr>
          <p:nvPr/>
        </p:nvSpPr>
        <p:spPr>
          <a:xfrm>
            <a:off x="7010400" y="76200"/>
            <a:ext cx="1981200" cy="1066800"/>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pPr algn="ctr"/>
            <a:r>
              <a:rPr lang="en-US" sz="1800" b="1" dirty="0" smtClean="0">
                <a:solidFill>
                  <a:schemeClr val="accent1">
                    <a:lumMod val="75000"/>
                  </a:schemeClr>
                </a:solidFill>
              </a:rPr>
              <a:t>TRANS Tech</a:t>
            </a:r>
            <a:endParaRPr lang="en-US" sz="4100" dirty="0">
              <a:solidFill>
                <a:schemeClr val="accent1">
                  <a:lumMod val="75000"/>
                </a:schemeClr>
              </a:solidFill>
            </a:endParaRPr>
          </a:p>
        </p:txBody>
      </p:sp>
      <p:sp>
        <p:nvSpPr>
          <p:cNvPr id="7" name="Title 1"/>
          <p:cNvSpPr txBox="1">
            <a:spLocks/>
          </p:cNvSpPr>
          <p:nvPr/>
        </p:nvSpPr>
        <p:spPr>
          <a:xfrm>
            <a:off x="304800" y="304800"/>
            <a:ext cx="6477000" cy="1142999"/>
          </a:xfrm>
          <a:prstGeom prst="rect">
            <a:avLst/>
          </a:prstGeom>
        </p:spPr>
        <p:txBody>
          <a:bodyPr vert="horz" lIns="91440" tIns="45720" rIns="91440" bIns="45720" rtlCol="0" anchor="t">
            <a:normAutofit fontScale="90000"/>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pPr algn="l"/>
            <a:r>
              <a:rPr lang="en-US" sz="3600" b="1" dirty="0" smtClean="0"/>
              <a:t>TRANSPORTATION TECHNOLOGY</a:t>
            </a:r>
            <a:r>
              <a:rPr lang="en-US" dirty="0" smtClean="0"/>
              <a:t/>
            </a:r>
            <a:br>
              <a:rPr lang="en-US" dirty="0" smtClean="0"/>
            </a:br>
            <a:endParaRPr lang="en-US" sz="22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1110255"/>
            <a:ext cx="1676400" cy="1813897"/>
          </a:xfrm>
          <a:prstGeom prst="rect">
            <a:avLst/>
          </a:prstGeom>
          <a:ln w="19050">
            <a:solidFill>
              <a:schemeClr val="tx1"/>
            </a:solidFill>
          </a:ln>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251" t="4606" r="3464" b="3947"/>
          <a:stretch/>
        </p:blipFill>
        <p:spPr>
          <a:xfrm>
            <a:off x="7043737" y="3171824"/>
            <a:ext cx="1795463" cy="1323976"/>
          </a:xfrm>
          <a:prstGeom prst="rect">
            <a:avLst/>
          </a:prstGeom>
          <a:ln w="19050">
            <a:solidFill>
              <a:schemeClr val="tx1"/>
            </a:solidFill>
          </a:ln>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53209" t="7585" r="3333" b="52109"/>
          <a:stretch/>
        </p:blipFill>
        <p:spPr>
          <a:xfrm>
            <a:off x="7162800" y="4724400"/>
            <a:ext cx="1676400" cy="1473200"/>
          </a:xfrm>
          <a:prstGeom prst="rect">
            <a:avLst/>
          </a:prstGeom>
          <a:ln w="19050">
            <a:solidFill>
              <a:schemeClr val="tx1"/>
            </a:solidFill>
          </a:ln>
        </p:spPr>
      </p:pic>
      <p:pic>
        <p:nvPicPr>
          <p:cNvPr id="3"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2514600"/>
            <a:ext cx="6705600" cy="3886200"/>
          </a:xfrm>
          <a:prstGeom prst="rect">
            <a:avLst/>
          </a:prstGeom>
          <a:noFill/>
          <a:ln w="28575">
            <a:solidFill>
              <a:schemeClr val="bg1"/>
            </a:solidFill>
          </a:ln>
        </p:spPr>
      </p:pic>
    </p:spTree>
    <p:extLst>
      <p:ext uri="{BB962C8B-B14F-4D97-AF65-F5344CB8AC3E}">
        <p14:creationId xmlns:p14="http://schemas.microsoft.com/office/powerpoint/2010/main" val="2035127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86600" y="171450"/>
            <a:ext cx="1866900" cy="12763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6858000" y="0"/>
            <a:ext cx="2362200" cy="1143000"/>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pPr algn="ctr"/>
            <a:r>
              <a:rPr lang="en-US" sz="4500" b="1" dirty="0" smtClean="0">
                <a:solidFill>
                  <a:schemeClr val="accent1">
                    <a:lumMod val="75000"/>
                  </a:schemeClr>
                </a:solidFill>
              </a:rPr>
              <a:t>[</a:t>
            </a:r>
            <a:r>
              <a:rPr lang="en-US" sz="1800" b="1" dirty="0" smtClean="0">
                <a:solidFill>
                  <a:schemeClr val="accent1">
                    <a:lumMod val="75000"/>
                  </a:schemeClr>
                </a:solidFill>
              </a:rPr>
              <a:t>                   </a:t>
            </a:r>
            <a:r>
              <a:rPr lang="en-US" sz="4500" b="1" dirty="0" smtClean="0">
                <a:solidFill>
                  <a:schemeClr val="accent1">
                    <a:lumMod val="75000"/>
                  </a:schemeClr>
                </a:solidFill>
              </a:rPr>
              <a:t>]</a:t>
            </a:r>
            <a:endParaRPr lang="en-US" sz="4500" dirty="0">
              <a:solidFill>
                <a:schemeClr val="accent1">
                  <a:lumMod val="75000"/>
                </a:schemeClr>
              </a:solidFill>
            </a:endParaRPr>
          </a:p>
        </p:txBody>
      </p:sp>
      <p:sp>
        <p:nvSpPr>
          <p:cNvPr id="10" name="Title 1"/>
          <p:cNvSpPr txBox="1">
            <a:spLocks/>
          </p:cNvSpPr>
          <p:nvPr/>
        </p:nvSpPr>
        <p:spPr>
          <a:xfrm>
            <a:off x="7010400" y="76200"/>
            <a:ext cx="1981200" cy="1066800"/>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pPr algn="ctr"/>
            <a:r>
              <a:rPr lang="en-US" sz="1800" b="1" dirty="0" smtClean="0">
                <a:solidFill>
                  <a:schemeClr val="accent1">
                    <a:lumMod val="75000"/>
                  </a:schemeClr>
                </a:solidFill>
              </a:rPr>
              <a:t>TRANS Tech</a:t>
            </a:r>
            <a:endParaRPr lang="en-US" sz="4100" dirty="0">
              <a:solidFill>
                <a:schemeClr val="accent1">
                  <a:lumMod val="75000"/>
                </a:schemeClr>
              </a:solidFill>
            </a:endParaRPr>
          </a:p>
        </p:txBody>
      </p:sp>
      <p:sp>
        <p:nvSpPr>
          <p:cNvPr id="2" name="Title 1"/>
          <p:cNvSpPr>
            <a:spLocks noGrp="1"/>
          </p:cNvSpPr>
          <p:nvPr>
            <p:ph type="title"/>
          </p:nvPr>
        </p:nvSpPr>
        <p:spPr>
          <a:xfrm>
            <a:off x="457200" y="609600"/>
            <a:ext cx="8229600" cy="6019800"/>
          </a:xfrm>
        </p:spPr>
        <p:txBody>
          <a:bodyPr anchor="t">
            <a:normAutofit/>
          </a:bodyPr>
          <a:lstStyle/>
          <a:p>
            <a:pPr algn="l"/>
            <a:r>
              <a:rPr lang="en-US" sz="3600" dirty="0" smtClean="0"/>
              <a:t> LAND VEHICLES</a:t>
            </a:r>
            <a:br>
              <a:rPr lang="en-US" sz="3600" dirty="0" smtClean="0"/>
            </a:br>
            <a:r>
              <a:rPr lang="en-US" sz="3600" dirty="0" smtClean="0"/>
              <a:t> </a:t>
            </a:r>
            <a:br>
              <a:rPr lang="en-US" sz="3600" dirty="0" smtClean="0"/>
            </a:br>
            <a:r>
              <a:rPr lang="en-US" sz="3600" b="1" i="1" u="sng" dirty="0" smtClean="0">
                <a:solidFill>
                  <a:schemeClr val="accent1">
                    <a:lumMod val="75000"/>
                  </a:schemeClr>
                </a:solidFill>
              </a:rPr>
              <a:t>Mouse </a:t>
            </a:r>
            <a:r>
              <a:rPr lang="en-US" sz="3600" b="1" i="1" u="sng" dirty="0">
                <a:solidFill>
                  <a:schemeClr val="accent1">
                    <a:lumMod val="75000"/>
                  </a:schemeClr>
                </a:solidFill>
              </a:rPr>
              <a:t>Trap </a:t>
            </a:r>
            <a:r>
              <a:rPr lang="en-US" sz="3600" b="1" i="1" u="sng" dirty="0" smtClean="0">
                <a:solidFill>
                  <a:schemeClr val="accent1">
                    <a:lumMod val="75000"/>
                  </a:schemeClr>
                </a:solidFill>
              </a:rPr>
              <a:t>Racer</a:t>
            </a:r>
            <a:r>
              <a:rPr lang="en-US" sz="3600" b="1" i="1" dirty="0" smtClean="0">
                <a:solidFill>
                  <a:schemeClr val="accent1">
                    <a:lumMod val="75000"/>
                  </a:schemeClr>
                </a:solidFill>
              </a:rPr>
              <a:t>: </a:t>
            </a:r>
            <a:r>
              <a:rPr lang="en-US" sz="2200" i="1" dirty="0" smtClean="0">
                <a:solidFill>
                  <a:schemeClr val="accent1">
                    <a:lumMod val="75000"/>
                  </a:schemeClr>
                </a:solidFill>
              </a:rPr>
              <a:t>	</a:t>
            </a:r>
            <a:r>
              <a:rPr lang="en-US" sz="2200" dirty="0" smtClean="0">
                <a:solidFill>
                  <a:schemeClr val="accent1">
                    <a:lumMod val="75000"/>
                  </a:schemeClr>
                </a:solidFill>
              </a:rPr>
              <a:t/>
            </a:r>
            <a:br>
              <a:rPr lang="en-US" sz="2200" dirty="0" smtClean="0">
                <a:solidFill>
                  <a:schemeClr val="accent1">
                    <a:lumMod val="75000"/>
                  </a:schemeClr>
                </a:solidFill>
              </a:rPr>
            </a:br>
            <a:r>
              <a:rPr lang="en-US" sz="2200" i="1" dirty="0" smtClean="0">
                <a:solidFill>
                  <a:schemeClr val="accent1">
                    <a:lumMod val="75000"/>
                  </a:schemeClr>
                </a:solidFill>
              </a:rPr>
              <a:t>Students will work in teams of two to concept, design, and create a model car propelled by a mouse trap.</a:t>
            </a:r>
            <a:br>
              <a:rPr lang="en-US" sz="2200" i="1" dirty="0" smtClean="0">
                <a:solidFill>
                  <a:schemeClr val="accent1">
                    <a:lumMod val="75000"/>
                  </a:schemeClr>
                </a:solidFill>
              </a:rPr>
            </a:br>
            <a:endParaRPr lang="en-US" dirty="0">
              <a:solidFill>
                <a:schemeClr val="accent1">
                  <a:lumMod val="75000"/>
                </a:schemeClr>
              </a:solidFill>
            </a:endParaRPr>
          </a:p>
        </p:txBody>
      </p:sp>
      <p:sp>
        <p:nvSpPr>
          <p:cNvPr id="7" name="Title 1"/>
          <p:cNvSpPr txBox="1">
            <a:spLocks/>
          </p:cNvSpPr>
          <p:nvPr/>
        </p:nvSpPr>
        <p:spPr>
          <a:xfrm>
            <a:off x="381000" y="3810000"/>
            <a:ext cx="3429000" cy="25908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l"/>
            <a:r>
              <a:rPr lang="en-US" sz="1800" b="1" i="1" dirty="0" smtClean="0">
                <a:solidFill>
                  <a:schemeClr val="accent1">
                    <a:lumMod val="75000"/>
                  </a:schemeClr>
                </a:solidFill>
              </a:rPr>
              <a:t>Materials include:  </a:t>
            </a:r>
            <a:r>
              <a:rPr lang="en-US" sz="1800" i="1" dirty="0" smtClean="0">
                <a:solidFill>
                  <a:schemeClr val="accent1">
                    <a:lumMod val="75000"/>
                  </a:schemeClr>
                </a:solidFill>
              </a:rPr>
              <a:t/>
            </a:r>
            <a:br>
              <a:rPr lang="en-US" sz="1800" i="1" dirty="0" smtClean="0">
                <a:solidFill>
                  <a:schemeClr val="accent1">
                    <a:lumMod val="75000"/>
                  </a:schemeClr>
                </a:solidFill>
              </a:rPr>
            </a:br>
            <a:r>
              <a:rPr lang="en-US" sz="1800" i="1" dirty="0" smtClean="0">
                <a:solidFill>
                  <a:schemeClr val="accent1">
                    <a:lumMod val="75000"/>
                  </a:schemeClr>
                </a:solidFill>
              </a:rPr>
              <a:t>two paint sticks, </a:t>
            </a:r>
            <a:br>
              <a:rPr lang="en-US" sz="1800" i="1" dirty="0" smtClean="0">
                <a:solidFill>
                  <a:schemeClr val="accent1">
                    <a:lumMod val="75000"/>
                  </a:schemeClr>
                </a:solidFill>
              </a:rPr>
            </a:br>
            <a:r>
              <a:rPr lang="en-US" sz="1800" i="1" dirty="0" smtClean="0">
                <a:solidFill>
                  <a:schemeClr val="accent1">
                    <a:lumMod val="75000"/>
                  </a:schemeClr>
                </a:solidFill>
              </a:rPr>
              <a:t>ONE mouse trap, dowels, wood glue, </a:t>
            </a:r>
            <a:br>
              <a:rPr lang="en-US" sz="1800" i="1" dirty="0" smtClean="0">
                <a:solidFill>
                  <a:schemeClr val="accent1">
                    <a:lumMod val="75000"/>
                  </a:schemeClr>
                </a:solidFill>
              </a:rPr>
            </a:br>
            <a:r>
              <a:rPr lang="en-US" sz="1800" i="1" dirty="0" smtClean="0">
                <a:solidFill>
                  <a:schemeClr val="accent1">
                    <a:lumMod val="75000"/>
                  </a:schemeClr>
                </a:solidFill>
              </a:rPr>
              <a:t>hot glue, string, </a:t>
            </a:r>
            <a:br>
              <a:rPr lang="en-US" sz="1800" i="1" dirty="0" smtClean="0">
                <a:solidFill>
                  <a:schemeClr val="accent1">
                    <a:lumMod val="75000"/>
                  </a:schemeClr>
                </a:solidFill>
              </a:rPr>
            </a:br>
            <a:r>
              <a:rPr lang="en-US" sz="1800" i="1" dirty="0" smtClean="0">
                <a:solidFill>
                  <a:schemeClr val="accent1">
                    <a:lumMod val="75000"/>
                  </a:schemeClr>
                </a:solidFill>
              </a:rPr>
              <a:t>FOUR CD’s, CD wheel inserts, wire coat hanger, and cable zip ties.</a:t>
            </a:r>
            <a:endParaRPr lang="en-US" sz="1800" dirty="0">
              <a:solidFill>
                <a:schemeClr val="accent1">
                  <a:lumMod val="75000"/>
                </a:schemeClr>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4167" t="8965" b="16552"/>
          <a:stretch/>
        </p:blipFill>
        <p:spPr>
          <a:xfrm>
            <a:off x="4109720" y="3859909"/>
            <a:ext cx="4881880" cy="2845691"/>
          </a:xfrm>
          <a:prstGeom prst="rect">
            <a:avLst/>
          </a:prstGeom>
          <a:ln w="28575">
            <a:solidFill>
              <a:schemeClr val="bg1"/>
            </a:solidFill>
          </a:ln>
        </p:spPr>
      </p:pic>
    </p:spTree>
    <p:extLst>
      <p:ext uri="{BB962C8B-B14F-4D97-AF65-F5344CB8AC3E}">
        <p14:creationId xmlns:p14="http://schemas.microsoft.com/office/powerpoint/2010/main" val="4163785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86600" y="171450"/>
            <a:ext cx="1866900" cy="12763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6858000" y="0"/>
            <a:ext cx="2362200" cy="1143000"/>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pPr algn="ctr"/>
            <a:r>
              <a:rPr lang="en-US" sz="4500" b="1" dirty="0" smtClean="0">
                <a:solidFill>
                  <a:schemeClr val="accent1">
                    <a:lumMod val="75000"/>
                  </a:schemeClr>
                </a:solidFill>
              </a:rPr>
              <a:t>[</a:t>
            </a:r>
            <a:r>
              <a:rPr lang="en-US" sz="1800" b="1" dirty="0" smtClean="0">
                <a:solidFill>
                  <a:schemeClr val="accent1">
                    <a:lumMod val="75000"/>
                  </a:schemeClr>
                </a:solidFill>
              </a:rPr>
              <a:t>                   </a:t>
            </a:r>
            <a:r>
              <a:rPr lang="en-US" sz="4500" b="1" dirty="0" smtClean="0">
                <a:solidFill>
                  <a:schemeClr val="accent1">
                    <a:lumMod val="75000"/>
                  </a:schemeClr>
                </a:solidFill>
              </a:rPr>
              <a:t>]</a:t>
            </a:r>
            <a:endParaRPr lang="en-US" sz="4500" dirty="0">
              <a:solidFill>
                <a:schemeClr val="accent1">
                  <a:lumMod val="75000"/>
                </a:schemeClr>
              </a:solidFill>
            </a:endParaRPr>
          </a:p>
        </p:txBody>
      </p:sp>
      <p:sp>
        <p:nvSpPr>
          <p:cNvPr id="10" name="Title 1"/>
          <p:cNvSpPr txBox="1">
            <a:spLocks/>
          </p:cNvSpPr>
          <p:nvPr/>
        </p:nvSpPr>
        <p:spPr>
          <a:xfrm>
            <a:off x="7010400" y="76200"/>
            <a:ext cx="1981200" cy="1066800"/>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pPr algn="ctr"/>
            <a:r>
              <a:rPr lang="en-US" sz="1800" b="1" dirty="0" smtClean="0">
                <a:solidFill>
                  <a:schemeClr val="accent1">
                    <a:lumMod val="75000"/>
                  </a:schemeClr>
                </a:solidFill>
              </a:rPr>
              <a:t>TRANS Tech</a:t>
            </a:r>
            <a:endParaRPr lang="en-US" sz="4100" dirty="0">
              <a:solidFill>
                <a:schemeClr val="accent1">
                  <a:lumMod val="75000"/>
                </a:schemeClr>
              </a:solidFill>
            </a:endParaRPr>
          </a:p>
        </p:txBody>
      </p:sp>
      <p:sp>
        <p:nvSpPr>
          <p:cNvPr id="2" name="Title 1"/>
          <p:cNvSpPr>
            <a:spLocks noGrp="1"/>
          </p:cNvSpPr>
          <p:nvPr>
            <p:ph type="title"/>
          </p:nvPr>
        </p:nvSpPr>
        <p:spPr>
          <a:xfrm>
            <a:off x="457200" y="609600"/>
            <a:ext cx="8229600" cy="6019800"/>
          </a:xfrm>
        </p:spPr>
        <p:txBody>
          <a:bodyPr anchor="t">
            <a:normAutofit/>
          </a:bodyPr>
          <a:lstStyle/>
          <a:p>
            <a:pPr algn="l"/>
            <a:r>
              <a:rPr lang="en-US" sz="3600" dirty="0" smtClean="0"/>
              <a:t> LAND VEHICLES</a:t>
            </a:r>
            <a:br>
              <a:rPr lang="en-US" sz="3600" dirty="0" smtClean="0"/>
            </a:br>
            <a:r>
              <a:rPr lang="en-US" sz="3600" dirty="0" smtClean="0"/>
              <a:t> </a:t>
            </a:r>
            <a:br>
              <a:rPr lang="en-US" sz="3600" dirty="0" smtClean="0"/>
            </a:br>
            <a:r>
              <a:rPr lang="en-US" sz="3600" b="1" i="1" u="sng" dirty="0" smtClean="0">
                <a:solidFill>
                  <a:schemeClr val="accent1">
                    <a:lumMod val="75000"/>
                  </a:schemeClr>
                </a:solidFill>
              </a:rPr>
              <a:t>Mouse </a:t>
            </a:r>
            <a:r>
              <a:rPr lang="en-US" sz="3600" b="1" i="1" u="sng" dirty="0">
                <a:solidFill>
                  <a:schemeClr val="accent1">
                    <a:lumMod val="75000"/>
                  </a:schemeClr>
                </a:solidFill>
              </a:rPr>
              <a:t>Trap </a:t>
            </a:r>
            <a:r>
              <a:rPr lang="en-US" sz="3600" b="1" i="1" u="sng" dirty="0" smtClean="0">
                <a:solidFill>
                  <a:schemeClr val="accent1">
                    <a:lumMod val="75000"/>
                  </a:schemeClr>
                </a:solidFill>
              </a:rPr>
              <a:t>Racer</a:t>
            </a:r>
            <a:r>
              <a:rPr lang="en-US" sz="3600" b="1" i="1" dirty="0" smtClean="0">
                <a:solidFill>
                  <a:schemeClr val="accent1">
                    <a:lumMod val="75000"/>
                  </a:schemeClr>
                </a:solidFill>
              </a:rPr>
              <a:t>: </a:t>
            </a:r>
            <a:r>
              <a:rPr lang="en-US" sz="2200" i="1" dirty="0" smtClean="0">
                <a:solidFill>
                  <a:schemeClr val="accent1">
                    <a:lumMod val="75000"/>
                  </a:schemeClr>
                </a:solidFill>
              </a:rPr>
              <a:t>	</a:t>
            </a:r>
            <a:r>
              <a:rPr lang="en-US" sz="2200" dirty="0" smtClean="0">
                <a:solidFill>
                  <a:schemeClr val="accent1">
                    <a:lumMod val="75000"/>
                  </a:schemeClr>
                </a:solidFill>
              </a:rPr>
              <a:t/>
            </a:r>
            <a:br>
              <a:rPr lang="en-US" sz="2200" dirty="0" smtClean="0">
                <a:solidFill>
                  <a:schemeClr val="accent1">
                    <a:lumMod val="75000"/>
                  </a:schemeClr>
                </a:solidFill>
              </a:rPr>
            </a:br>
            <a:r>
              <a:rPr lang="en-US" sz="2200" i="1" dirty="0" smtClean="0">
                <a:solidFill>
                  <a:schemeClr val="accent1">
                    <a:lumMod val="75000"/>
                  </a:schemeClr>
                </a:solidFill>
              </a:rPr>
              <a:t/>
            </a:r>
            <a:br>
              <a:rPr lang="en-US" sz="2200" i="1" dirty="0" smtClean="0">
                <a:solidFill>
                  <a:schemeClr val="accent1">
                    <a:lumMod val="75000"/>
                  </a:schemeClr>
                </a:solidFill>
              </a:rPr>
            </a:br>
            <a:endParaRPr lang="en-US" dirty="0">
              <a:solidFill>
                <a:schemeClr val="accent1">
                  <a:lumMod val="7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3886242"/>
            <a:ext cx="3895876" cy="2590758"/>
          </a:xfrm>
          <a:prstGeom prst="rect">
            <a:avLst/>
          </a:prstGeom>
          <a:ln w="28575">
            <a:solidFill>
              <a:schemeClr val="tx1"/>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9304" y="3886242"/>
            <a:ext cx="3645775" cy="259075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8000" y="1409700"/>
            <a:ext cx="3098800" cy="2324100"/>
          </a:xfrm>
          <a:prstGeom prst="rect">
            <a:avLst/>
          </a:prstGeom>
          <a:ln w="28575">
            <a:solidFill>
              <a:schemeClr val="tx1"/>
            </a:solidFill>
          </a:ln>
        </p:spPr>
      </p:pic>
    </p:spTree>
    <p:extLst>
      <p:ext uri="{BB962C8B-B14F-4D97-AF65-F5344CB8AC3E}">
        <p14:creationId xmlns:p14="http://schemas.microsoft.com/office/powerpoint/2010/main" val="2454328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19800"/>
          </a:xfrm>
        </p:spPr>
        <p:txBody>
          <a:bodyPr anchor="t">
            <a:normAutofit/>
          </a:bodyPr>
          <a:lstStyle/>
          <a:p>
            <a:pPr algn="l"/>
            <a:r>
              <a:rPr lang="en-US" sz="3600" dirty="0" smtClean="0"/>
              <a:t> </a:t>
            </a:r>
            <a:r>
              <a:rPr lang="en-US" sz="3600" dirty="0"/>
              <a:t>LAND </a:t>
            </a:r>
            <a:r>
              <a:rPr lang="en-US" sz="3600" dirty="0" smtClean="0"/>
              <a:t>VEHICLES</a:t>
            </a:r>
            <a:br>
              <a:rPr lang="en-US" sz="3600" dirty="0" smtClean="0"/>
            </a:br>
            <a:r>
              <a:rPr lang="en-US" sz="3600" dirty="0" smtClean="0"/>
              <a:t> </a:t>
            </a:r>
            <a:br>
              <a:rPr lang="en-US" sz="3600" dirty="0" smtClean="0"/>
            </a:br>
            <a:r>
              <a:rPr lang="en-US" sz="3600" b="1" i="1" u="sng" dirty="0" smtClean="0">
                <a:solidFill>
                  <a:schemeClr val="accent1">
                    <a:lumMod val="75000"/>
                  </a:schemeClr>
                </a:solidFill>
              </a:rPr>
              <a:t>RUBBER BAND RACERS</a:t>
            </a:r>
            <a:r>
              <a:rPr lang="en-US" sz="3600" b="1" i="1" dirty="0" smtClean="0">
                <a:solidFill>
                  <a:schemeClr val="accent1">
                    <a:lumMod val="75000"/>
                  </a:schemeClr>
                </a:solidFill>
              </a:rPr>
              <a:t>: </a:t>
            </a:r>
            <a:br>
              <a:rPr lang="en-US" sz="3600" b="1" i="1" dirty="0" smtClean="0">
                <a:solidFill>
                  <a:schemeClr val="accent1">
                    <a:lumMod val="75000"/>
                  </a:schemeClr>
                </a:solidFill>
              </a:rPr>
            </a:br>
            <a:r>
              <a:rPr lang="en-US" sz="2200" i="1" dirty="0" smtClean="0">
                <a:solidFill>
                  <a:schemeClr val="accent1">
                    <a:lumMod val="75000"/>
                  </a:schemeClr>
                </a:solidFill>
              </a:rPr>
              <a:t>Students will work individually to concept, design, and create a model car propelled by a RUBBER BAND AND Propeller.</a:t>
            </a:r>
            <a:br>
              <a:rPr lang="en-US" sz="2200" i="1" dirty="0" smtClean="0">
                <a:solidFill>
                  <a:schemeClr val="accent1">
                    <a:lumMod val="75000"/>
                  </a:schemeClr>
                </a:solidFill>
              </a:rPr>
            </a:br>
            <a:endParaRPr lang="en-US" dirty="0">
              <a:solidFill>
                <a:schemeClr val="accent1">
                  <a:lumMod val="75000"/>
                </a:schemeClr>
              </a:solidFill>
            </a:endParaRPr>
          </a:p>
        </p:txBody>
      </p:sp>
      <p:sp>
        <p:nvSpPr>
          <p:cNvPr id="7" name="Title 1"/>
          <p:cNvSpPr txBox="1">
            <a:spLocks/>
          </p:cNvSpPr>
          <p:nvPr/>
        </p:nvSpPr>
        <p:spPr>
          <a:xfrm>
            <a:off x="381000" y="3810000"/>
            <a:ext cx="4495800" cy="22098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l"/>
            <a:r>
              <a:rPr lang="en-US" sz="1800" b="1" i="1" dirty="0" smtClean="0">
                <a:solidFill>
                  <a:schemeClr val="accent1">
                    <a:lumMod val="75000"/>
                  </a:schemeClr>
                </a:solidFill>
              </a:rPr>
              <a:t>Materials include:  </a:t>
            </a:r>
            <a:r>
              <a:rPr lang="en-US" sz="1800" i="1" dirty="0" smtClean="0">
                <a:solidFill>
                  <a:schemeClr val="accent1">
                    <a:lumMod val="75000"/>
                  </a:schemeClr>
                </a:solidFill>
              </a:rPr>
              <a:t/>
            </a:r>
            <a:br>
              <a:rPr lang="en-US" sz="1800" i="1" dirty="0" smtClean="0">
                <a:solidFill>
                  <a:schemeClr val="accent1">
                    <a:lumMod val="75000"/>
                  </a:schemeClr>
                </a:solidFill>
              </a:rPr>
            </a:br>
            <a:r>
              <a:rPr lang="en-US" sz="1800" i="1" dirty="0" smtClean="0">
                <a:solidFill>
                  <a:schemeClr val="accent1">
                    <a:lumMod val="75000"/>
                  </a:schemeClr>
                </a:solidFill>
              </a:rPr>
              <a:t>ONE Propeller, FOUR WHEELS, </a:t>
            </a:r>
            <a:br>
              <a:rPr lang="en-US" sz="1800" i="1" dirty="0" smtClean="0">
                <a:solidFill>
                  <a:schemeClr val="accent1">
                    <a:lumMod val="75000"/>
                  </a:schemeClr>
                </a:solidFill>
              </a:rPr>
            </a:br>
            <a:r>
              <a:rPr lang="en-US" sz="1800" i="1" dirty="0" smtClean="0">
                <a:solidFill>
                  <a:schemeClr val="accent1">
                    <a:lumMod val="75000"/>
                  </a:schemeClr>
                </a:solidFill>
              </a:rPr>
              <a:t>dowels, wood, </a:t>
            </a:r>
            <a:r>
              <a:rPr lang="en-US" sz="1800" i="1" dirty="0">
                <a:solidFill>
                  <a:schemeClr val="accent1">
                    <a:lumMod val="75000"/>
                  </a:schemeClr>
                </a:solidFill>
              </a:rPr>
              <a:t>RUBBER BANDS, hot </a:t>
            </a:r>
            <a:r>
              <a:rPr lang="en-US" sz="1800" i="1" dirty="0" smtClean="0">
                <a:solidFill>
                  <a:schemeClr val="accent1">
                    <a:lumMod val="75000"/>
                  </a:schemeClr>
                </a:solidFill>
              </a:rPr>
              <a:t>glue, AND </a:t>
            </a:r>
            <a:br>
              <a:rPr lang="en-US" sz="1800" i="1" dirty="0" smtClean="0">
                <a:solidFill>
                  <a:schemeClr val="accent1">
                    <a:lumMod val="75000"/>
                  </a:schemeClr>
                </a:solidFill>
              </a:rPr>
            </a:br>
            <a:r>
              <a:rPr lang="en-US" sz="1800" i="1" dirty="0" smtClean="0">
                <a:solidFill>
                  <a:schemeClr val="accent1">
                    <a:lumMod val="75000"/>
                  </a:schemeClr>
                </a:solidFill>
              </a:rPr>
              <a:t>OTHER (?).</a:t>
            </a:r>
            <a:endParaRPr lang="en-US" sz="1800" dirty="0">
              <a:solidFill>
                <a:schemeClr val="accent1">
                  <a:lumMod val="75000"/>
                </a:schemeClr>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166" t="6815" r="7760" b="2147"/>
          <a:stretch/>
        </p:blipFill>
        <p:spPr>
          <a:xfrm>
            <a:off x="5410200" y="3921537"/>
            <a:ext cx="3581400" cy="2776417"/>
          </a:xfrm>
          <a:prstGeom prst="rect">
            <a:avLst/>
          </a:prstGeom>
          <a:ln w="28575">
            <a:solidFill>
              <a:schemeClr val="bg1"/>
            </a:solidFill>
          </a:ln>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908" r="3333" b="9195"/>
          <a:stretch/>
        </p:blipFill>
        <p:spPr>
          <a:xfrm>
            <a:off x="2590800" y="4958222"/>
            <a:ext cx="2895600" cy="1752510"/>
          </a:xfrm>
          <a:prstGeom prst="rect">
            <a:avLst/>
          </a:prstGeom>
          <a:ln w="28575">
            <a:solidFill>
              <a:schemeClr val="bg1"/>
            </a:solidFill>
          </a:ln>
        </p:spPr>
      </p:pic>
      <p:sp>
        <p:nvSpPr>
          <p:cNvPr id="9" name="Rectangle 8"/>
          <p:cNvSpPr/>
          <p:nvPr/>
        </p:nvSpPr>
        <p:spPr>
          <a:xfrm>
            <a:off x="7086600" y="171450"/>
            <a:ext cx="1866900" cy="12763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6858000" y="0"/>
            <a:ext cx="2362200" cy="1143000"/>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pPr algn="ctr"/>
            <a:r>
              <a:rPr lang="en-US" sz="4500" b="1" dirty="0" smtClean="0">
                <a:solidFill>
                  <a:schemeClr val="accent1">
                    <a:lumMod val="75000"/>
                  </a:schemeClr>
                </a:solidFill>
              </a:rPr>
              <a:t>[</a:t>
            </a:r>
            <a:r>
              <a:rPr lang="en-US" sz="1800" b="1" dirty="0" smtClean="0">
                <a:solidFill>
                  <a:schemeClr val="accent1">
                    <a:lumMod val="75000"/>
                  </a:schemeClr>
                </a:solidFill>
              </a:rPr>
              <a:t>                   </a:t>
            </a:r>
            <a:r>
              <a:rPr lang="en-US" sz="4500" b="1" dirty="0" smtClean="0">
                <a:solidFill>
                  <a:schemeClr val="accent1">
                    <a:lumMod val="75000"/>
                  </a:schemeClr>
                </a:solidFill>
              </a:rPr>
              <a:t>]</a:t>
            </a:r>
            <a:endParaRPr lang="en-US" sz="4500" dirty="0">
              <a:solidFill>
                <a:schemeClr val="accent1">
                  <a:lumMod val="75000"/>
                </a:schemeClr>
              </a:solidFill>
            </a:endParaRPr>
          </a:p>
        </p:txBody>
      </p:sp>
      <p:sp>
        <p:nvSpPr>
          <p:cNvPr id="11" name="Title 1"/>
          <p:cNvSpPr txBox="1">
            <a:spLocks/>
          </p:cNvSpPr>
          <p:nvPr/>
        </p:nvSpPr>
        <p:spPr>
          <a:xfrm>
            <a:off x="7010400" y="76200"/>
            <a:ext cx="1981200" cy="1066800"/>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pPr algn="ctr"/>
            <a:r>
              <a:rPr lang="en-US" sz="1800" b="1" dirty="0" smtClean="0">
                <a:solidFill>
                  <a:schemeClr val="accent1">
                    <a:lumMod val="75000"/>
                  </a:schemeClr>
                </a:solidFill>
              </a:rPr>
              <a:t>TRANS Tech</a:t>
            </a:r>
            <a:endParaRPr lang="en-US" sz="4100" dirty="0">
              <a:solidFill>
                <a:schemeClr val="accent1">
                  <a:lumMod val="75000"/>
                </a:schemeClr>
              </a:solidFill>
            </a:endParaRPr>
          </a:p>
        </p:txBody>
      </p:sp>
    </p:spTree>
    <p:extLst>
      <p:ext uri="{BB962C8B-B14F-4D97-AF65-F5344CB8AC3E}">
        <p14:creationId xmlns:p14="http://schemas.microsoft.com/office/powerpoint/2010/main" val="911076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19800"/>
          </a:xfrm>
          <a:noFill/>
        </p:spPr>
        <p:txBody>
          <a:bodyPr anchor="t">
            <a:normAutofit/>
          </a:bodyPr>
          <a:lstStyle/>
          <a:p>
            <a:pPr algn="l"/>
            <a:r>
              <a:rPr lang="en-US" sz="3600" dirty="0" smtClean="0"/>
              <a:t> AIR VEHICLES  (</a:t>
            </a:r>
            <a:r>
              <a:rPr lang="en-US" sz="3600" dirty="0" err="1" smtClean="0"/>
              <a:t>l.t.a</a:t>
            </a:r>
            <a:r>
              <a:rPr lang="en-US" sz="3600" dirty="0" smtClean="0"/>
              <a:t>.)</a:t>
            </a:r>
            <a:br>
              <a:rPr lang="en-US" sz="3600" dirty="0" smtClean="0"/>
            </a:br>
            <a:r>
              <a:rPr lang="en-US" sz="3600" dirty="0" smtClean="0"/>
              <a:t> </a:t>
            </a:r>
            <a:br>
              <a:rPr lang="en-US" sz="3600" dirty="0" smtClean="0"/>
            </a:br>
            <a:r>
              <a:rPr lang="en-US" sz="3600" b="1" i="1" u="sng" dirty="0" smtClean="0">
                <a:solidFill>
                  <a:schemeClr val="accent1">
                    <a:lumMod val="75000"/>
                  </a:schemeClr>
                </a:solidFill>
              </a:rPr>
              <a:t>HOT AIR BALLOONs</a:t>
            </a:r>
            <a:r>
              <a:rPr lang="en-US" sz="3600" b="1" i="1" dirty="0" smtClean="0">
                <a:solidFill>
                  <a:schemeClr val="accent1">
                    <a:lumMod val="75000"/>
                  </a:schemeClr>
                </a:solidFill>
              </a:rPr>
              <a:t>: </a:t>
            </a:r>
            <a:br>
              <a:rPr lang="en-US" sz="3600" b="1" i="1" dirty="0" smtClean="0">
                <a:solidFill>
                  <a:schemeClr val="accent1">
                    <a:lumMod val="75000"/>
                  </a:schemeClr>
                </a:solidFill>
              </a:rPr>
            </a:br>
            <a:r>
              <a:rPr lang="en-US" sz="2200" i="1" dirty="0" smtClean="0">
                <a:solidFill>
                  <a:schemeClr val="accent1">
                    <a:lumMod val="75000"/>
                  </a:schemeClr>
                </a:solidFill>
              </a:rPr>
              <a:t>Students </a:t>
            </a:r>
            <a:r>
              <a:rPr lang="en-US" sz="2200" i="1" dirty="0">
                <a:solidFill>
                  <a:schemeClr val="accent1">
                    <a:lumMod val="75000"/>
                  </a:schemeClr>
                </a:solidFill>
              </a:rPr>
              <a:t>will work in </a:t>
            </a:r>
            <a:r>
              <a:rPr lang="en-US" sz="2200" i="1" dirty="0" smtClean="0">
                <a:solidFill>
                  <a:schemeClr val="accent1">
                    <a:lumMod val="75000"/>
                  </a:schemeClr>
                </a:solidFill>
              </a:rPr>
              <a:t/>
            </a:r>
            <a:br>
              <a:rPr lang="en-US" sz="2200" i="1" dirty="0" smtClean="0">
                <a:solidFill>
                  <a:schemeClr val="accent1">
                    <a:lumMod val="75000"/>
                  </a:schemeClr>
                </a:solidFill>
              </a:rPr>
            </a:br>
            <a:r>
              <a:rPr lang="en-US" sz="2200" i="1" dirty="0" smtClean="0">
                <a:solidFill>
                  <a:schemeClr val="accent1">
                    <a:lumMod val="75000"/>
                  </a:schemeClr>
                </a:solidFill>
              </a:rPr>
              <a:t>teams </a:t>
            </a:r>
            <a:r>
              <a:rPr lang="en-US" sz="2200" i="1" dirty="0">
                <a:solidFill>
                  <a:schemeClr val="accent1">
                    <a:lumMod val="75000"/>
                  </a:schemeClr>
                </a:solidFill>
              </a:rPr>
              <a:t>of two to create </a:t>
            </a:r>
            <a:r>
              <a:rPr lang="en-US" sz="2200" i="1" dirty="0" smtClean="0">
                <a:solidFill>
                  <a:schemeClr val="accent1">
                    <a:lumMod val="75000"/>
                  </a:schemeClr>
                </a:solidFill>
              </a:rPr>
              <a:t/>
            </a:r>
            <a:br>
              <a:rPr lang="en-US" sz="2200" i="1" dirty="0" smtClean="0">
                <a:solidFill>
                  <a:schemeClr val="accent1">
                    <a:lumMod val="75000"/>
                  </a:schemeClr>
                </a:solidFill>
              </a:rPr>
            </a:br>
            <a:r>
              <a:rPr lang="en-US" sz="2200" i="1" dirty="0" smtClean="0">
                <a:solidFill>
                  <a:schemeClr val="accent1">
                    <a:lumMod val="75000"/>
                  </a:schemeClr>
                </a:solidFill>
              </a:rPr>
              <a:t>a </a:t>
            </a:r>
            <a:r>
              <a:rPr lang="en-US" sz="2200" i="1" dirty="0">
                <a:solidFill>
                  <a:schemeClr val="accent1">
                    <a:lumMod val="75000"/>
                  </a:schemeClr>
                </a:solidFill>
              </a:rPr>
              <a:t>hot air balloon. </a:t>
            </a:r>
            <a:endParaRPr lang="en-US" dirty="0">
              <a:solidFill>
                <a:schemeClr val="accent1">
                  <a:lumMod val="75000"/>
                </a:schemeClr>
              </a:solidFill>
            </a:endParaRPr>
          </a:p>
        </p:txBody>
      </p:sp>
      <p:sp>
        <p:nvSpPr>
          <p:cNvPr id="7" name="Title 1"/>
          <p:cNvSpPr txBox="1">
            <a:spLocks/>
          </p:cNvSpPr>
          <p:nvPr/>
        </p:nvSpPr>
        <p:spPr>
          <a:xfrm>
            <a:off x="381000" y="3810000"/>
            <a:ext cx="3048000" cy="22098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l"/>
            <a:r>
              <a:rPr lang="en-US" sz="1800" b="1" i="1" dirty="0" smtClean="0">
                <a:solidFill>
                  <a:schemeClr val="accent1">
                    <a:lumMod val="75000"/>
                  </a:schemeClr>
                </a:solidFill>
              </a:rPr>
              <a:t>Materials include:  </a:t>
            </a:r>
            <a:r>
              <a:rPr lang="en-US" sz="1800" i="1" dirty="0" smtClean="0">
                <a:solidFill>
                  <a:schemeClr val="accent1">
                    <a:lumMod val="75000"/>
                  </a:schemeClr>
                </a:solidFill>
              </a:rPr>
              <a:t/>
            </a:r>
            <a:br>
              <a:rPr lang="en-US" sz="1800" i="1" dirty="0" smtClean="0">
                <a:solidFill>
                  <a:schemeClr val="accent1">
                    <a:lumMod val="75000"/>
                  </a:schemeClr>
                </a:solidFill>
              </a:rPr>
            </a:br>
            <a:r>
              <a:rPr lang="en-US" sz="1800" i="1" dirty="0">
                <a:solidFill>
                  <a:schemeClr val="accent1">
                    <a:lumMod val="75000"/>
                  </a:schemeClr>
                </a:solidFill>
              </a:rPr>
              <a:t>tissue paper, gore templates, </a:t>
            </a:r>
            <a:r>
              <a:rPr lang="en-US" sz="1800" i="1" dirty="0" err="1" smtClean="0">
                <a:solidFill>
                  <a:schemeClr val="accent1">
                    <a:lumMod val="75000"/>
                  </a:schemeClr>
                </a:solidFill>
              </a:rPr>
              <a:t>manilLa</a:t>
            </a:r>
            <a:r>
              <a:rPr lang="en-US" sz="1800" i="1" dirty="0" smtClean="0">
                <a:solidFill>
                  <a:schemeClr val="accent1">
                    <a:lumMod val="75000"/>
                  </a:schemeClr>
                </a:solidFill>
              </a:rPr>
              <a:t> </a:t>
            </a:r>
            <a:r>
              <a:rPr lang="en-US" sz="1800" i="1" dirty="0">
                <a:solidFill>
                  <a:schemeClr val="accent1">
                    <a:lumMod val="75000"/>
                  </a:schemeClr>
                </a:solidFill>
              </a:rPr>
              <a:t>paper collar, glue stick, and </a:t>
            </a:r>
            <a:r>
              <a:rPr lang="en-US" sz="1800" i="1" dirty="0" smtClean="0">
                <a:solidFill>
                  <a:schemeClr val="accent1">
                    <a:lumMod val="75000"/>
                  </a:schemeClr>
                </a:solidFill>
              </a:rPr>
              <a:t>scissors. </a:t>
            </a:r>
            <a:r>
              <a:rPr lang="en-US" sz="1600" i="1" dirty="0">
                <a:solidFill>
                  <a:schemeClr val="accent1">
                    <a:lumMod val="75000"/>
                  </a:schemeClr>
                </a:solidFill>
              </a:rPr>
              <a:t/>
            </a:r>
            <a:br>
              <a:rPr lang="en-US" sz="1600" i="1" dirty="0">
                <a:solidFill>
                  <a:schemeClr val="accent1">
                    <a:lumMod val="75000"/>
                  </a:schemeClr>
                </a:solidFill>
              </a:rPr>
            </a:br>
            <a:endParaRPr lang="en-US" sz="1600" i="1" dirty="0">
              <a:solidFill>
                <a:schemeClr val="accent1">
                  <a:lumMod val="75000"/>
                </a:schemeClr>
              </a:solidFill>
            </a:endParaRPr>
          </a:p>
          <a:p>
            <a:pPr algn="l"/>
            <a:endParaRPr lang="en-US" sz="1600" dirty="0">
              <a:solidFill>
                <a:schemeClr val="accent1">
                  <a:lumMod val="75000"/>
                </a:schemeClr>
              </a:solidFil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7480" t="6995" r="31269" b="5961"/>
          <a:stretch/>
        </p:blipFill>
        <p:spPr>
          <a:xfrm>
            <a:off x="5293290" y="1828800"/>
            <a:ext cx="3469710" cy="4419600"/>
          </a:xfrm>
          <a:prstGeom prst="rect">
            <a:avLst/>
          </a:prstGeom>
          <a:ln w="28575">
            <a:solidFill>
              <a:schemeClr val="bg1"/>
            </a:solidFill>
          </a:ln>
        </p:spPr>
      </p:pic>
      <p:sp>
        <p:nvSpPr>
          <p:cNvPr id="18" name="Rectangle 17"/>
          <p:cNvSpPr/>
          <p:nvPr/>
        </p:nvSpPr>
        <p:spPr>
          <a:xfrm>
            <a:off x="7086600" y="171450"/>
            <a:ext cx="1866900" cy="12763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6858000" y="0"/>
            <a:ext cx="2362200" cy="1143000"/>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pPr algn="ctr"/>
            <a:r>
              <a:rPr lang="en-US" sz="4500" b="1" dirty="0" smtClean="0">
                <a:solidFill>
                  <a:schemeClr val="accent1">
                    <a:lumMod val="75000"/>
                  </a:schemeClr>
                </a:solidFill>
              </a:rPr>
              <a:t>[</a:t>
            </a:r>
            <a:r>
              <a:rPr lang="en-US" sz="1800" b="1" dirty="0" smtClean="0">
                <a:solidFill>
                  <a:schemeClr val="accent1">
                    <a:lumMod val="75000"/>
                  </a:schemeClr>
                </a:solidFill>
              </a:rPr>
              <a:t>                   </a:t>
            </a:r>
            <a:r>
              <a:rPr lang="en-US" sz="4500" b="1" dirty="0" smtClean="0">
                <a:solidFill>
                  <a:schemeClr val="accent1">
                    <a:lumMod val="75000"/>
                  </a:schemeClr>
                </a:solidFill>
              </a:rPr>
              <a:t>]</a:t>
            </a:r>
            <a:endParaRPr lang="en-US" sz="4500" dirty="0">
              <a:solidFill>
                <a:schemeClr val="accent1">
                  <a:lumMod val="75000"/>
                </a:schemeClr>
              </a:solidFill>
            </a:endParaRPr>
          </a:p>
        </p:txBody>
      </p:sp>
      <p:sp>
        <p:nvSpPr>
          <p:cNvPr id="20" name="Title 1"/>
          <p:cNvSpPr txBox="1">
            <a:spLocks/>
          </p:cNvSpPr>
          <p:nvPr/>
        </p:nvSpPr>
        <p:spPr>
          <a:xfrm>
            <a:off x="7010400" y="76200"/>
            <a:ext cx="1981200" cy="1066800"/>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pPr algn="ctr"/>
            <a:r>
              <a:rPr lang="en-US" sz="1800" b="1" dirty="0" smtClean="0">
                <a:solidFill>
                  <a:schemeClr val="accent1">
                    <a:lumMod val="75000"/>
                  </a:schemeClr>
                </a:solidFill>
              </a:rPr>
              <a:t>TRANS Tech</a:t>
            </a:r>
            <a:endParaRPr lang="en-US" sz="4100" dirty="0">
              <a:solidFill>
                <a:schemeClr val="accent1">
                  <a:lumMod val="75000"/>
                </a:schemeClr>
              </a:solidFill>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429000"/>
            <a:ext cx="1600200" cy="3077308"/>
          </a:xfrm>
          <a:prstGeom prst="rect">
            <a:avLst/>
          </a:prstGeom>
          <a:ln w="28575">
            <a:solidFill>
              <a:schemeClr val="bg1">
                <a:lumMod val="65000"/>
              </a:schemeClr>
            </a:solidFill>
          </a:ln>
        </p:spPr>
      </p:pic>
    </p:spTree>
    <p:extLst>
      <p:ext uri="{BB962C8B-B14F-4D97-AF65-F5344CB8AC3E}">
        <p14:creationId xmlns:p14="http://schemas.microsoft.com/office/powerpoint/2010/main" val="3376189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19800"/>
          </a:xfrm>
          <a:noFill/>
        </p:spPr>
        <p:txBody>
          <a:bodyPr anchor="t">
            <a:normAutofit/>
          </a:bodyPr>
          <a:lstStyle/>
          <a:p>
            <a:pPr algn="l"/>
            <a:r>
              <a:rPr lang="en-US" sz="3600" dirty="0" smtClean="0"/>
              <a:t> AIR VEHICLES  (</a:t>
            </a:r>
            <a:r>
              <a:rPr lang="en-US" sz="3600" dirty="0" err="1"/>
              <a:t>h</a:t>
            </a:r>
            <a:r>
              <a:rPr lang="en-US" sz="3600" dirty="0" err="1" smtClean="0"/>
              <a:t>.t.a</a:t>
            </a:r>
            <a:r>
              <a:rPr lang="en-US" sz="3600" dirty="0" smtClean="0"/>
              <a:t>.)</a:t>
            </a:r>
            <a:br>
              <a:rPr lang="en-US" sz="3600" dirty="0" smtClean="0"/>
            </a:br>
            <a:r>
              <a:rPr lang="en-US" sz="3600" dirty="0" smtClean="0"/>
              <a:t> </a:t>
            </a:r>
            <a:br>
              <a:rPr lang="en-US" sz="3600" dirty="0" smtClean="0"/>
            </a:br>
            <a:r>
              <a:rPr lang="en-US" sz="3600" b="1" i="1" u="sng" dirty="0" smtClean="0">
                <a:solidFill>
                  <a:schemeClr val="accent1">
                    <a:lumMod val="75000"/>
                  </a:schemeClr>
                </a:solidFill>
              </a:rPr>
              <a:t>STRAW AND PNEUMATIC ROCKETS</a:t>
            </a:r>
            <a:r>
              <a:rPr lang="en-US" sz="3600" b="1" i="1" dirty="0" smtClean="0">
                <a:solidFill>
                  <a:schemeClr val="accent1">
                    <a:lumMod val="75000"/>
                  </a:schemeClr>
                </a:solidFill>
              </a:rPr>
              <a:t>: </a:t>
            </a:r>
            <a:br>
              <a:rPr lang="en-US" sz="3600" b="1" i="1" dirty="0" smtClean="0">
                <a:solidFill>
                  <a:schemeClr val="accent1">
                    <a:lumMod val="75000"/>
                  </a:schemeClr>
                </a:solidFill>
              </a:rPr>
            </a:br>
            <a:r>
              <a:rPr lang="en-US" sz="2200" i="1" dirty="0" smtClean="0">
                <a:solidFill>
                  <a:schemeClr val="accent1">
                    <a:lumMod val="75000"/>
                  </a:schemeClr>
                </a:solidFill>
              </a:rPr>
              <a:t>Students </a:t>
            </a:r>
            <a:r>
              <a:rPr lang="en-US" sz="2200" i="1" dirty="0">
                <a:solidFill>
                  <a:schemeClr val="accent1">
                    <a:lumMod val="75000"/>
                  </a:schemeClr>
                </a:solidFill>
              </a:rPr>
              <a:t>will understand </a:t>
            </a:r>
            <a:r>
              <a:rPr lang="en-US" sz="2200" i="1" dirty="0" smtClean="0">
                <a:solidFill>
                  <a:schemeClr val="accent1">
                    <a:lumMod val="75000"/>
                  </a:schemeClr>
                </a:solidFill>
              </a:rPr>
              <a:t>the basic </a:t>
            </a:r>
            <a:r>
              <a:rPr lang="en-US" sz="2200" i="1" dirty="0">
                <a:solidFill>
                  <a:schemeClr val="accent1">
                    <a:lumMod val="75000"/>
                  </a:schemeClr>
                </a:solidFill>
              </a:rPr>
              <a:t>principles of flight and </a:t>
            </a:r>
            <a:r>
              <a:rPr lang="en-US" sz="2200" i="1" dirty="0" smtClean="0">
                <a:solidFill>
                  <a:schemeClr val="accent1">
                    <a:lumMod val="75000"/>
                  </a:schemeClr>
                </a:solidFill>
              </a:rPr>
              <a:t>utilize NEWTON’S </a:t>
            </a:r>
            <a:r>
              <a:rPr lang="en-US" sz="2200" i="1" dirty="0">
                <a:solidFill>
                  <a:schemeClr val="accent1">
                    <a:lumMod val="75000"/>
                  </a:schemeClr>
                </a:solidFill>
              </a:rPr>
              <a:t>LAWS </a:t>
            </a:r>
            <a:r>
              <a:rPr lang="en-US" sz="2200" i="1" dirty="0" smtClean="0">
                <a:solidFill>
                  <a:schemeClr val="accent1">
                    <a:lumMod val="75000"/>
                  </a:schemeClr>
                </a:solidFill>
              </a:rPr>
              <a:t>AND Bernoulli’s Principle to create air </a:t>
            </a:r>
            <a:br>
              <a:rPr lang="en-US" sz="2200" i="1" dirty="0" smtClean="0">
                <a:solidFill>
                  <a:schemeClr val="accent1">
                    <a:lumMod val="75000"/>
                  </a:schemeClr>
                </a:solidFill>
              </a:rPr>
            </a:br>
            <a:r>
              <a:rPr lang="en-US" sz="2200" i="1" dirty="0" smtClean="0">
                <a:solidFill>
                  <a:schemeClr val="accent1">
                    <a:lumMod val="75000"/>
                  </a:schemeClr>
                </a:solidFill>
              </a:rPr>
              <a:t>transportation </a:t>
            </a:r>
            <a:r>
              <a:rPr lang="en-US" sz="2200" i="1" dirty="0" err="1" smtClean="0">
                <a:solidFill>
                  <a:schemeClr val="accent1">
                    <a:lumMod val="75000"/>
                  </a:schemeClr>
                </a:solidFill>
              </a:rPr>
              <a:t>vehicle’S</a:t>
            </a:r>
            <a:r>
              <a:rPr lang="en-US" sz="2200" i="1" dirty="0" smtClean="0">
                <a:solidFill>
                  <a:schemeClr val="accent1">
                    <a:lumMod val="75000"/>
                  </a:schemeClr>
                </a:solidFill>
              </a:rPr>
              <a:t> </a:t>
            </a:r>
            <a:r>
              <a:rPr lang="en-US" sz="2200" i="1" dirty="0">
                <a:solidFill>
                  <a:schemeClr val="accent1">
                    <a:lumMod val="75000"/>
                  </a:schemeClr>
                </a:solidFill>
              </a:rPr>
              <a:t>from paper</a:t>
            </a:r>
            <a:r>
              <a:rPr lang="en-US" sz="2200" i="1" dirty="0" smtClean="0">
                <a:solidFill>
                  <a:schemeClr val="accent1">
                    <a:lumMod val="75000"/>
                  </a:schemeClr>
                </a:solidFill>
              </a:rPr>
              <a:t>.</a:t>
            </a:r>
            <a:endParaRPr lang="en-US" sz="2200" dirty="0">
              <a:solidFill>
                <a:schemeClr val="accent1">
                  <a:lumMod val="75000"/>
                </a:schemeClr>
              </a:solidFill>
            </a:endParaRPr>
          </a:p>
        </p:txBody>
      </p:sp>
      <p:sp>
        <p:nvSpPr>
          <p:cNvPr id="7" name="Title 1"/>
          <p:cNvSpPr txBox="1">
            <a:spLocks/>
          </p:cNvSpPr>
          <p:nvPr/>
        </p:nvSpPr>
        <p:spPr>
          <a:xfrm>
            <a:off x="381000" y="4724400"/>
            <a:ext cx="3505200" cy="19812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l"/>
            <a:r>
              <a:rPr lang="en-US" sz="1800" b="1" i="1" dirty="0" smtClean="0">
                <a:solidFill>
                  <a:schemeClr val="accent1">
                    <a:lumMod val="75000"/>
                  </a:schemeClr>
                </a:solidFill>
              </a:rPr>
              <a:t>Materials include:  </a:t>
            </a:r>
            <a:r>
              <a:rPr lang="en-US" sz="1800" i="1" dirty="0" smtClean="0">
                <a:solidFill>
                  <a:schemeClr val="accent1">
                    <a:lumMod val="75000"/>
                  </a:schemeClr>
                </a:solidFill>
              </a:rPr>
              <a:t/>
            </a:r>
            <a:br>
              <a:rPr lang="en-US" sz="1800" i="1" dirty="0" smtClean="0">
                <a:solidFill>
                  <a:schemeClr val="accent1">
                    <a:lumMod val="75000"/>
                  </a:schemeClr>
                </a:solidFill>
              </a:rPr>
            </a:br>
            <a:r>
              <a:rPr lang="en-US" sz="1800" i="1" dirty="0" smtClean="0">
                <a:solidFill>
                  <a:schemeClr val="accent1">
                    <a:lumMod val="75000"/>
                  </a:schemeClr>
                </a:solidFill>
              </a:rPr>
              <a:t>PAPER, TAPE, DRINKING STRAW, AND A WOODEN DOWEL.</a:t>
            </a:r>
            <a:endParaRPr lang="en-US" sz="1600" dirty="0">
              <a:solidFill>
                <a:schemeClr val="accent1">
                  <a:lumMod val="75000"/>
                </a:schemeClr>
              </a:solidFill>
            </a:endParaRPr>
          </a:p>
        </p:txBody>
      </p:sp>
      <p:sp>
        <p:nvSpPr>
          <p:cNvPr id="18" name="Rectangle 17"/>
          <p:cNvSpPr/>
          <p:nvPr/>
        </p:nvSpPr>
        <p:spPr>
          <a:xfrm>
            <a:off x="7086600" y="171450"/>
            <a:ext cx="1866900" cy="12763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6858000" y="0"/>
            <a:ext cx="2362200" cy="1143000"/>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pPr algn="ctr"/>
            <a:r>
              <a:rPr lang="en-US" sz="4500" b="1" dirty="0" smtClean="0">
                <a:solidFill>
                  <a:schemeClr val="accent1">
                    <a:lumMod val="75000"/>
                  </a:schemeClr>
                </a:solidFill>
              </a:rPr>
              <a:t>[</a:t>
            </a:r>
            <a:r>
              <a:rPr lang="en-US" sz="1800" b="1" dirty="0" smtClean="0">
                <a:solidFill>
                  <a:schemeClr val="accent1">
                    <a:lumMod val="75000"/>
                  </a:schemeClr>
                </a:solidFill>
              </a:rPr>
              <a:t>                   </a:t>
            </a:r>
            <a:r>
              <a:rPr lang="en-US" sz="4500" b="1" dirty="0" smtClean="0">
                <a:solidFill>
                  <a:schemeClr val="accent1">
                    <a:lumMod val="75000"/>
                  </a:schemeClr>
                </a:solidFill>
              </a:rPr>
              <a:t>]</a:t>
            </a:r>
            <a:endParaRPr lang="en-US" sz="4500" dirty="0">
              <a:solidFill>
                <a:schemeClr val="accent1">
                  <a:lumMod val="75000"/>
                </a:schemeClr>
              </a:solidFill>
            </a:endParaRPr>
          </a:p>
        </p:txBody>
      </p:sp>
      <p:sp>
        <p:nvSpPr>
          <p:cNvPr id="20" name="Title 1"/>
          <p:cNvSpPr txBox="1">
            <a:spLocks/>
          </p:cNvSpPr>
          <p:nvPr/>
        </p:nvSpPr>
        <p:spPr>
          <a:xfrm>
            <a:off x="7010400" y="76200"/>
            <a:ext cx="1981200" cy="1066800"/>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pPr algn="ctr"/>
            <a:r>
              <a:rPr lang="en-US" sz="1800" b="1" dirty="0" smtClean="0">
                <a:solidFill>
                  <a:schemeClr val="accent1">
                    <a:lumMod val="75000"/>
                  </a:schemeClr>
                </a:solidFill>
              </a:rPr>
              <a:t>TRANS Tech</a:t>
            </a:r>
            <a:endParaRPr lang="en-US" sz="4100" dirty="0">
              <a:solidFill>
                <a:schemeClr val="accent1">
                  <a:lumMod val="7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4660709"/>
            <a:ext cx="4614863" cy="1816291"/>
          </a:xfrm>
          <a:prstGeom prst="rect">
            <a:avLst/>
          </a:prstGeom>
          <a:ln w="28575">
            <a:solidFill>
              <a:schemeClr val="tx1"/>
            </a:solidFill>
          </a:ln>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251" t="4606" r="3464" b="3947"/>
          <a:stretch/>
        </p:blipFill>
        <p:spPr>
          <a:xfrm>
            <a:off x="6815137" y="3171824"/>
            <a:ext cx="1795463" cy="1323976"/>
          </a:xfrm>
          <a:prstGeom prst="rect">
            <a:avLst/>
          </a:prstGeom>
          <a:ln w="28575">
            <a:solidFill>
              <a:schemeClr val="tx1"/>
            </a:solidFill>
          </a:ln>
        </p:spPr>
      </p:pic>
    </p:spTree>
    <p:extLst>
      <p:ext uri="{BB962C8B-B14F-4D97-AF65-F5344CB8AC3E}">
        <p14:creationId xmlns:p14="http://schemas.microsoft.com/office/powerpoint/2010/main" val="1299003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19800"/>
          </a:xfrm>
          <a:noFill/>
        </p:spPr>
        <p:txBody>
          <a:bodyPr anchor="t">
            <a:normAutofit/>
          </a:bodyPr>
          <a:lstStyle/>
          <a:p>
            <a:pPr algn="l"/>
            <a:r>
              <a:rPr lang="en-US" sz="3600" dirty="0" smtClean="0"/>
              <a:t> AIR VEHICLES  (</a:t>
            </a:r>
            <a:r>
              <a:rPr lang="en-US" sz="3600" dirty="0" err="1"/>
              <a:t>h</a:t>
            </a:r>
            <a:r>
              <a:rPr lang="en-US" sz="3600" dirty="0" err="1" smtClean="0"/>
              <a:t>.t.a</a:t>
            </a:r>
            <a:r>
              <a:rPr lang="en-US" sz="3600" dirty="0" smtClean="0"/>
              <a:t>.)</a:t>
            </a:r>
            <a:br>
              <a:rPr lang="en-US" sz="3600" dirty="0" smtClean="0"/>
            </a:br>
            <a:r>
              <a:rPr lang="en-US" sz="3600" dirty="0" smtClean="0"/>
              <a:t> </a:t>
            </a:r>
            <a:br>
              <a:rPr lang="en-US" sz="3600" dirty="0" smtClean="0"/>
            </a:br>
            <a:r>
              <a:rPr lang="en-US" sz="3600" b="1" i="1" u="sng" dirty="0" smtClean="0">
                <a:solidFill>
                  <a:schemeClr val="accent1">
                    <a:lumMod val="75000"/>
                  </a:schemeClr>
                </a:solidFill>
              </a:rPr>
              <a:t>BOTTLE ROCKETS</a:t>
            </a:r>
            <a:r>
              <a:rPr lang="en-US" sz="3600" b="1" i="1" dirty="0" smtClean="0">
                <a:solidFill>
                  <a:schemeClr val="accent1">
                    <a:lumMod val="75000"/>
                  </a:schemeClr>
                </a:solidFill>
              </a:rPr>
              <a:t>: </a:t>
            </a:r>
            <a:br>
              <a:rPr lang="en-US" sz="3600" b="1" i="1" dirty="0" smtClean="0">
                <a:solidFill>
                  <a:schemeClr val="accent1">
                    <a:lumMod val="75000"/>
                  </a:schemeClr>
                </a:solidFill>
              </a:rPr>
            </a:br>
            <a:r>
              <a:rPr lang="en-US" sz="2200" i="1" dirty="0">
                <a:solidFill>
                  <a:schemeClr val="accent1">
                    <a:lumMod val="75000"/>
                  </a:schemeClr>
                </a:solidFill>
              </a:rPr>
              <a:t>Students will work in </a:t>
            </a:r>
            <a:r>
              <a:rPr lang="en-US" sz="2200" i="1" dirty="0" smtClean="0">
                <a:solidFill>
                  <a:schemeClr val="accent1">
                    <a:lumMod val="75000"/>
                  </a:schemeClr>
                </a:solidFill>
              </a:rPr>
              <a:t/>
            </a:r>
            <a:br>
              <a:rPr lang="en-US" sz="2200" i="1" dirty="0" smtClean="0">
                <a:solidFill>
                  <a:schemeClr val="accent1">
                    <a:lumMod val="75000"/>
                  </a:schemeClr>
                </a:solidFill>
              </a:rPr>
            </a:br>
            <a:r>
              <a:rPr lang="en-US" sz="2200" i="1" dirty="0" smtClean="0">
                <a:solidFill>
                  <a:schemeClr val="accent1">
                    <a:lumMod val="75000"/>
                  </a:schemeClr>
                </a:solidFill>
              </a:rPr>
              <a:t>teams </a:t>
            </a:r>
            <a:r>
              <a:rPr lang="en-US" sz="2200" i="1" dirty="0">
                <a:solidFill>
                  <a:schemeClr val="accent1">
                    <a:lumMod val="75000"/>
                  </a:schemeClr>
                </a:solidFill>
              </a:rPr>
              <a:t>of two to create </a:t>
            </a:r>
            <a:r>
              <a:rPr lang="en-US" sz="2200" i="1" dirty="0" smtClean="0">
                <a:solidFill>
                  <a:schemeClr val="accent1">
                    <a:lumMod val="75000"/>
                  </a:schemeClr>
                </a:solidFill>
              </a:rPr>
              <a:t/>
            </a:r>
            <a:br>
              <a:rPr lang="en-US" sz="2200" i="1" dirty="0" smtClean="0">
                <a:solidFill>
                  <a:schemeClr val="accent1">
                    <a:lumMod val="75000"/>
                  </a:schemeClr>
                </a:solidFill>
              </a:rPr>
            </a:br>
            <a:r>
              <a:rPr lang="en-US" sz="2200" i="1" dirty="0" smtClean="0">
                <a:solidFill>
                  <a:schemeClr val="accent1">
                    <a:lumMod val="75000"/>
                  </a:schemeClr>
                </a:solidFill>
              </a:rPr>
              <a:t>a soda </a:t>
            </a:r>
            <a:r>
              <a:rPr lang="en-US" sz="2200" i="1" dirty="0">
                <a:solidFill>
                  <a:schemeClr val="accent1">
                    <a:lumMod val="75000"/>
                  </a:schemeClr>
                </a:solidFill>
              </a:rPr>
              <a:t>bottle </a:t>
            </a:r>
            <a:r>
              <a:rPr lang="en-US" sz="2200" i="1" dirty="0" smtClean="0">
                <a:solidFill>
                  <a:schemeClr val="accent1">
                    <a:lumMod val="75000"/>
                  </a:schemeClr>
                </a:solidFill>
              </a:rPr>
              <a:t>rocket.</a:t>
            </a:r>
            <a:endParaRPr lang="en-US" dirty="0">
              <a:solidFill>
                <a:schemeClr val="accent1">
                  <a:lumMod val="75000"/>
                </a:schemeClr>
              </a:solidFill>
            </a:endParaRPr>
          </a:p>
        </p:txBody>
      </p:sp>
      <p:sp>
        <p:nvSpPr>
          <p:cNvPr id="7" name="Title 1"/>
          <p:cNvSpPr txBox="1">
            <a:spLocks/>
          </p:cNvSpPr>
          <p:nvPr/>
        </p:nvSpPr>
        <p:spPr>
          <a:xfrm>
            <a:off x="381000" y="3810000"/>
            <a:ext cx="3505200" cy="220980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l"/>
            <a:r>
              <a:rPr lang="en-US" sz="1800" b="1" i="1" dirty="0" smtClean="0">
                <a:solidFill>
                  <a:schemeClr val="accent1">
                    <a:lumMod val="75000"/>
                  </a:schemeClr>
                </a:solidFill>
              </a:rPr>
              <a:t>Materials include:  </a:t>
            </a:r>
            <a:r>
              <a:rPr lang="en-US" sz="1800" i="1" dirty="0" smtClean="0">
                <a:solidFill>
                  <a:schemeClr val="accent1">
                    <a:lumMod val="75000"/>
                  </a:schemeClr>
                </a:solidFill>
              </a:rPr>
              <a:t/>
            </a:r>
            <a:br>
              <a:rPr lang="en-US" sz="1800" i="1" dirty="0" smtClean="0">
                <a:solidFill>
                  <a:schemeClr val="accent1">
                    <a:lumMod val="75000"/>
                  </a:schemeClr>
                </a:solidFill>
              </a:rPr>
            </a:br>
            <a:r>
              <a:rPr lang="en-US" sz="1800" i="1" dirty="0" smtClean="0">
                <a:solidFill>
                  <a:schemeClr val="accent1">
                    <a:lumMod val="75000"/>
                  </a:schemeClr>
                </a:solidFill>
              </a:rPr>
              <a:t>TWO carbonated </a:t>
            </a:r>
            <a:br>
              <a:rPr lang="en-US" sz="1800" i="1" dirty="0" smtClean="0">
                <a:solidFill>
                  <a:schemeClr val="accent1">
                    <a:lumMod val="75000"/>
                  </a:schemeClr>
                </a:solidFill>
              </a:rPr>
            </a:br>
            <a:r>
              <a:rPr lang="en-US" sz="1800" i="1" dirty="0" smtClean="0">
                <a:solidFill>
                  <a:schemeClr val="accent1">
                    <a:lumMod val="75000"/>
                  </a:schemeClr>
                </a:solidFill>
              </a:rPr>
              <a:t>beverage </a:t>
            </a:r>
            <a:r>
              <a:rPr lang="en-US" sz="1800" i="1" dirty="0" err="1" smtClean="0">
                <a:solidFill>
                  <a:schemeClr val="accent1">
                    <a:lumMod val="75000"/>
                  </a:schemeClr>
                </a:solidFill>
              </a:rPr>
              <a:t>bottleS</a:t>
            </a:r>
            <a:r>
              <a:rPr lang="en-US" sz="1800" i="1" dirty="0" smtClean="0">
                <a:solidFill>
                  <a:schemeClr val="accent1">
                    <a:lumMod val="75000"/>
                  </a:schemeClr>
                </a:solidFill>
              </a:rPr>
              <a:t>, </a:t>
            </a:r>
            <a:br>
              <a:rPr lang="en-US" sz="1800" i="1" dirty="0" smtClean="0">
                <a:solidFill>
                  <a:schemeClr val="accent1">
                    <a:lumMod val="75000"/>
                  </a:schemeClr>
                </a:solidFill>
              </a:rPr>
            </a:br>
            <a:r>
              <a:rPr lang="en-US" sz="1800" i="1" dirty="0" smtClean="0">
                <a:solidFill>
                  <a:schemeClr val="accent1">
                    <a:lumMod val="75000"/>
                  </a:schemeClr>
                </a:solidFill>
              </a:rPr>
              <a:t>scissors</a:t>
            </a:r>
            <a:r>
              <a:rPr lang="en-US" sz="1800" i="1" dirty="0">
                <a:solidFill>
                  <a:schemeClr val="accent1">
                    <a:lumMod val="75000"/>
                  </a:schemeClr>
                </a:solidFill>
              </a:rPr>
              <a:t>, </a:t>
            </a:r>
            <a:r>
              <a:rPr lang="en-US" sz="1800" i="1" dirty="0" smtClean="0">
                <a:solidFill>
                  <a:schemeClr val="accent1">
                    <a:lumMod val="75000"/>
                  </a:schemeClr>
                </a:solidFill>
              </a:rPr>
              <a:t>hot glue, </a:t>
            </a:r>
            <a:br>
              <a:rPr lang="en-US" sz="1800" i="1" dirty="0" smtClean="0">
                <a:solidFill>
                  <a:schemeClr val="accent1">
                    <a:lumMod val="75000"/>
                  </a:schemeClr>
                </a:solidFill>
              </a:rPr>
            </a:br>
            <a:r>
              <a:rPr lang="en-US" sz="1800" i="1" dirty="0" smtClean="0">
                <a:solidFill>
                  <a:schemeClr val="accent1">
                    <a:lumMod val="75000"/>
                  </a:schemeClr>
                </a:solidFill>
              </a:rPr>
              <a:t>fin material, GOLF</a:t>
            </a:r>
            <a:br>
              <a:rPr lang="en-US" sz="1800" i="1" dirty="0" smtClean="0">
                <a:solidFill>
                  <a:schemeClr val="accent1">
                    <a:lumMod val="75000"/>
                  </a:schemeClr>
                </a:solidFill>
              </a:rPr>
            </a:br>
            <a:r>
              <a:rPr lang="en-US" sz="1800" i="1" dirty="0" smtClean="0">
                <a:solidFill>
                  <a:schemeClr val="accent1">
                    <a:lumMod val="75000"/>
                  </a:schemeClr>
                </a:solidFill>
              </a:rPr>
              <a:t>BALL, AND PAINT.</a:t>
            </a:r>
          </a:p>
          <a:p>
            <a:pPr algn="l"/>
            <a:r>
              <a:rPr lang="en-US" sz="1600" i="1" dirty="0">
                <a:solidFill>
                  <a:schemeClr val="accent1">
                    <a:lumMod val="75000"/>
                  </a:schemeClr>
                </a:solidFill>
              </a:rPr>
              <a:t/>
            </a:r>
            <a:br>
              <a:rPr lang="en-US" sz="1600" i="1" dirty="0">
                <a:solidFill>
                  <a:schemeClr val="accent1">
                    <a:lumMod val="75000"/>
                  </a:schemeClr>
                </a:solidFill>
              </a:rPr>
            </a:br>
            <a:endParaRPr lang="en-US" sz="1600" i="1" dirty="0">
              <a:solidFill>
                <a:schemeClr val="accent1">
                  <a:lumMod val="75000"/>
                </a:schemeClr>
              </a:solidFill>
            </a:endParaRPr>
          </a:p>
          <a:p>
            <a:pPr algn="l"/>
            <a:endParaRPr lang="en-US" sz="1600" dirty="0">
              <a:solidFill>
                <a:schemeClr val="accent1">
                  <a:lumMod val="75000"/>
                </a:schemeClr>
              </a:solidFill>
            </a:endParaRPr>
          </a:p>
        </p:txBody>
      </p:sp>
      <p:sp>
        <p:nvSpPr>
          <p:cNvPr id="18" name="Rectangle 17"/>
          <p:cNvSpPr/>
          <p:nvPr/>
        </p:nvSpPr>
        <p:spPr>
          <a:xfrm>
            <a:off x="7086600" y="171450"/>
            <a:ext cx="1866900" cy="12763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6858000" y="0"/>
            <a:ext cx="2362200" cy="1143000"/>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pPr algn="ctr"/>
            <a:r>
              <a:rPr lang="en-US" sz="4500" b="1" dirty="0" smtClean="0">
                <a:solidFill>
                  <a:schemeClr val="accent1">
                    <a:lumMod val="75000"/>
                  </a:schemeClr>
                </a:solidFill>
              </a:rPr>
              <a:t>[</a:t>
            </a:r>
            <a:r>
              <a:rPr lang="en-US" sz="1800" b="1" dirty="0" smtClean="0">
                <a:solidFill>
                  <a:schemeClr val="accent1">
                    <a:lumMod val="75000"/>
                  </a:schemeClr>
                </a:solidFill>
              </a:rPr>
              <a:t>                   </a:t>
            </a:r>
            <a:r>
              <a:rPr lang="en-US" sz="4500" b="1" dirty="0" smtClean="0">
                <a:solidFill>
                  <a:schemeClr val="accent1">
                    <a:lumMod val="75000"/>
                  </a:schemeClr>
                </a:solidFill>
              </a:rPr>
              <a:t>]</a:t>
            </a:r>
            <a:endParaRPr lang="en-US" sz="4500" dirty="0">
              <a:solidFill>
                <a:schemeClr val="accent1">
                  <a:lumMod val="75000"/>
                </a:schemeClr>
              </a:solidFill>
            </a:endParaRPr>
          </a:p>
        </p:txBody>
      </p:sp>
      <p:sp>
        <p:nvSpPr>
          <p:cNvPr id="20" name="Title 1"/>
          <p:cNvSpPr txBox="1">
            <a:spLocks/>
          </p:cNvSpPr>
          <p:nvPr/>
        </p:nvSpPr>
        <p:spPr>
          <a:xfrm>
            <a:off x="7010400" y="76200"/>
            <a:ext cx="1981200" cy="1066800"/>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pPr algn="ctr"/>
            <a:r>
              <a:rPr lang="en-US" sz="1800" b="1" dirty="0" smtClean="0">
                <a:solidFill>
                  <a:schemeClr val="accent1">
                    <a:lumMod val="75000"/>
                  </a:schemeClr>
                </a:solidFill>
              </a:rPr>
              <a:t>TRANS Tech</a:t>
            </a:r>
            <a:endParaRPr lang="en-US" sz="4100" dirty="0">
              <a:solidFill>
                <a:schemeClr val="accent1">
                  <a:lumMod val="75000"/>
                </a:schemeClr>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468" t="8889" r="12084" b="5556"/>
          <a:stretch/>
        </p:blipFill>
        <p:spPr>
          <a:xfrm>
            <a:off x="5562600" y="1828800"/>
            <a:ext cx="3200400" cy="2651575"/>
          </a:xfrm>
          <a:prstGeom prst="rect">
            <a:avLst/>
          </a:prstGeom>
          <a:ln w="28575">
            <a:solidFill>
              <a:schemeClr val="bg1"/>
            </a:solidFill>
          </a:ln>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1436" t="9687" r="33125"/>
          <a:stretch/>
        </p:blipFill>
        <p:spPr>
          <a:xfrm>
            <a:off x="3500438" y="3417821"/>
            <a:ext cx="2308716" cy="3059178"/>
          </a:xfrm>
          <a:prstGeom prst="rect">
            <a:avLst/>
          </a:prstGeom>
          <a:ln w="28575">
            <a:solidFill>
              <a:schemeClr val="bg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4648200"/>
            <a:ext cx="2476500" cy="1651000"/>
          </a:xfrm>
          <a:prstGeom prst="rect">
            <a:avLst/>
          </a:prstGeom>
          <a:ln w="28575">
            <a:solidFill>
              <a:schemeClr val="bg1"/>
            </a:solidFill>
          </a:ln>
        </p:spPr>
      </p:pic>
    </p:spTree>
    <p:extLst>
      <p:ext uri="{BB962C8B-B14F-4D97-AF65-F5344CB8AC3E}">
        <p14:creationId xmlns:p14="http://schemas.microsoft.com/office/powerpoint/2010/main" val="38909495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577</TotalTime>
  <Words>78</Words>
  <Application>Microsoft Office PowerPoint</Application>
  <PresentationFormat>On-screen Show (4:3)</PresentationFormat>
  <Paragraphs>28</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Grid</vt:lpstr>
      <vt:lpstr>Welcome to TRANS TECH 8.    IN THIS CLASS Students will have the opportunity to create various land,  and air transportation vehicles.      </vt:lpstr>
      <vt:lpstr> LAND VEHICLES   Mouse Trap Racer:   Students will work in teams of two to concept, design, and create a model car propelled by a mouse trap. </vt:lpstr>
      <vt:lpstr> LAND VEHICLES   Mouse Trap Racer:    </vt:lpstr>
      <vt:lpstr> LAND VEHICLES   RUBBER BAND RACERS:  Students will work individually to concept, design, and create a model car propelled by a RUBBER BAND AND Propeller. </vt:lpstr>
      <vt:lpstr> AIR VEHICLES  (l.t.a.)   HOT AIR BALLOONs:  Students will work in  teams of two to create  a hot air balloon. </vt:lpstr>
      <vt:lpstr> AIR VEHICLES  (h.t.a.)   STRAW AND PNEUMATIC ROCKETS:  Students will understand the basic principles of flight and utilize NEWTON’S LAWS AND Bernoulli’s Principle to create air  transportation vehicle’S from paper.</vt:lpstr>
      <vt:lpstr> AIR VEHICLES  (h.t.a.)   BOTTLE ROCKETS:  Students will work in  teams of two to create  a soda bottle rocket.</vt:lpstr>
    </vt:vector>
  </TitlesOfParts>
  <Company>Fairfield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TECHNOLOGY   Welcome to TRANS TECH 8. This class will focus on three areas of transportation technology. Students will have the opportunity to create various land , water, and air transportation vehicles.    Projects may include:     LAND:   Mouse Trap Racer –  Students will work in teams of two to concept, design, and create a model car propelled by a mouse trap (Materials include; two paint sticks, a mouse trap, dowels, wood glue, hot glue, string, 4 CD’s,CD wheel inserts, wire coat hanger, and cable zip ties).     .AIR:    Hot Air Balloon –  Students will work in teams of two to create a hot air balloon. (Materials include; tissue paper, gore templates, manila paper collar, glue stick, and scissors) 16 oz. Bottle Rockets ­–  Students will work in teams of two to create an air / water pressurized soda bottle rocket . (Materials include; one 16 ounce carbonated beverage bottle, fin material, cardboard tube, manila paper cone, scissors, paint, and hot glue) Pneumatic Rockets ­–  Students will understand the basic principles of flight and utilize Bernoulli’s Principle to create a air transportation vehicle. (This rocket can be deployed indoors)     WATER:    Multi-hull sailboat –  Students will learn the parts of a sail boat, modify a three view drawing of a multi-hull catamaran, or outrigger, and manufacture a sailboat. (Materials include; Styrofoam, wood dowels, wood keel, plastic sheeting, and wood mounting board)     Students will be instructed on the safety and use of the drill press and various hand tools.   Students will be graded on Participation, Projects, and Quizzes, with an emphasis on 21st Century skills (effort, teamwork, planning, and creativity).</dc:title>
  <dc:creator>HP</dc:creator>
  <cp:lastModifiedBy>HP</cp:lastModifiedBy>
  <cp:revision>61</cp:revision>
  <dcterms:created xsi:type="dcterms:W3CDTF">2012-09-06T05:32:21Z</dcterms:created>
  <dcterms:modified xsi:type="dcterms:W3CDTF">2013-04-29T16:19:36Z</dcterms:modified>
</cp:coreProperties>
</file>