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3" r:id="rId4"/>
    <p:sldId id="274" r:id="rId5"/>
    <p:sldId id="275" r:id="rId6"/>
    <p:sldId id="278" r:id="rId7"/>
    <p:sldId id="276" r:id="rId8"/>
    <p:sldId id="279" r:id="rId9"/>
    <p:sldId id="277" r:id="rId10"/>
    <p:sldId id="258" r:id="rId11"/>
    <p:sldId id="259" r:id="rId12"/>
    <p:sldId id="283" r:id="rId13"/>
    <p:sldId id="281" r:id="rId14"/>
    <p:sldId id="284" r:id="rId15"/>
    <p:sldId id="282" r:id="rId16"/>
    <p:sldId id="260" r:id="rId17"/>
    <p:sldId id="267" r:id="rId18"/>
    <p:sldId id="268" r:id="rId19"/>
    <p:sldId id="269" r:id="rId20"/>
    <p:sldId id="270" r:id="rId21"/>
    <p:sldId id="261" r:id="rId22"/>
    <p:sldId id="262" r:id="rId23"/>
    <p:sldId id="263" r:id="rId24"/>
    <p:sldId id="271" r:id="rId25"/>
    <p:sldId id="280" r:id="rId26"/>
    <p:sldId id="272" r:id="rId27"/>
    <p:sldId id="265" r:id="rId28"/>
    <p:sldId id="2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9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73A197-4A02-4F72-9EBC-5A16543BE13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CDC17-3B83-4322-B1CF-7B0790B6012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A197-4A02-4F72-9EBC-5A16543BE13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73A197-4A02-4F72-9EBC-5A16543BE13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A197-4A02-4F72-9EBC-5A16543BE13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3A197-4A02-4F72-9EBC-5A16543BE13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CDC17-3B83-4322-B1CF-7B0790B6012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3A197-4A02-4F72-9EBC-5A16543BE13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73A197-4A02-4F72-9EBC-5A16543BE135}"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CDC17-3B83-4322-B1CF-7B0790B6012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3A197-4A02-4F72-9EBC-5A16543BE135}"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3A197-4A02-4F72-9EBC-5A16543BE135}"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3A197-4A02-4F72-9EBC-5A16543BE13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CDC17-3B83-4322-B1CF-7B0790B6012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3A197-4A02-4F72-9EBC-5A16543BE13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CDC17-3B83-4322-B1CF-7B0790B601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B73A197-4A02-4F72-9EBC-5A16543BE135}" type="datetimeFigureOut">
              <a:rPr lang="en-US" smtClean="0"/>
              <a:t>11/19/2015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15CDC17-3B83-4322-B1CF-7B0790B601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https://www.youtube.com/embed/NWv1VdDeoR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Principal’s Breakfast</a:t>
            </a:r>
            <a:endParaRPr lang="en-US" dirty="0"/>
          </a:p>
        </p:txBody>
      </p:sp>
      <p:sp>
        <p:nvSpPr>
          <p:cNvPr id="3" name="Subtitle 2"/>
          <p:cNvSpPr>
            <a:spLocks noGrp="1"/>
          </p:cNvSpPr>
          <p:nvPr>
            <p:ph type="subTitle" idx="1"/>
          </p:nvPr>
        </p:nvSpPr>
        <p:spPr/>
        <p:txBody>
          <a:bodyPr>
            <a:normAutofit/>
          </a:bodyPr>
          <a:lstStyle/>
          <a:p>
            <a:r>
              <a:rPr lang="en-US" dirty="0" smtClean="0"/>
              <a:t>How individual goals, checklists, and rubrics help students understand themselves as learners</a:t>
            </a:r>
            <a:endParaRPr lang="en-US" dirty="0"/>
          </a:p>
        </p:txBody>
      </p:sp>
    </p:spTree>
    <p:extLst>
      <p:ext uri="{BB962C8B-B14F-4D97-AF65-F5344CB8AC3E}">
        <p14:creationId xmlns:p14="http://schemas.microsoft.com/office/powerpoint/2010/main" val="755857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16728" y="1600200"/>
            <a:ext cx="231054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299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30" y="791310"/>
            <a:ext cx="2590800" cy="990600"/>
          </a:xfrm>
        </p:spPr>
        <p:txBody>
          <a:bodyPr/>
          <a:lstStyle/>
          <a:p>
            <a:r>
              <a:rPr lang="en-US" dirty="0" smtClean="0"/>
              <a:t>First Grade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000999"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49" r="50366" b="48439"/>
          <a:stretch/>
        </p:blipFill>
        <p:spPr bwMode="auto">
          <a:xfrm>
            <a:off x="2209800" y="521678"/>
            <a:ext cx="5486400" cy="611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25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816" t="3125" r="6458" b="50000"/>
          <a:stretch/>
        </p:blipFill>
        <p:spPr bwMode="auto">
          <a:xfrm>
            <a:off x="2438400" y="533400"/>
            <a:ext cx="5029200" cy="60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86400" y="3657600"/>
            <a:ext cx="1066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43600" y="4655820"/>
            <a:ext cx="1066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0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563" r="52275"/>
          <a:stretch/>
        </p:blipFill>
        <p:spPr bwMode="auto">
          <a:xfrm>
            <a:off x="1524000" y="338328"/>
            <a:ext cx="5257800" cy="651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57400" y="3505200"/>
            <a:ext cx="914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1800" y="5181600"/>
            <a:ext cx="9144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48200" y="5257800"/>
            <a:ext cx="1143000" cy="5380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73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725" t="51563"/>
          <a:stretch/>
        </p:blipFill>
        <p:spPr bwMode="auto">
          <a:xfrm>
            <a:off x="1905000" y="725763"/>
            <a:ext cx="5396227" cy="610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82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Grade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3841" y="1600200"/>
            <a:ext cx="6036318"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80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64103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70104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529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077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4490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423766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09600"/>
            <a:ext cx="367066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67400" y="3657600"/>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a:t>
            </a:r>
            <a:endParaRPr lang="en-US" dirty="0"/>
          </a:p>
        </p:txBody>
      </p:sp>
      <p:sp>
        <p:nvSpPr>
          <p:cNvPr id="3" name="Content Placeholder 2"/>
          <p:cNvSpPr>
            <a:spLocks noGrp="1"/>
          </p:cNvSpPr>
          <p:nvPr>
            <p:ph idx="1"/>
          </p:nvPr>
        </p:nvSpPr>
        <p:spPr/>
        <p:txBody>
          <a:bodyPr/>
          <a:lstStyle/>
          <a:p>
            <a:r>
              <a:rPr lang="en-US" dirty="0" smtClean="0"/>
              <a:t>Two types of goals, mastery and performance goals</a:t>
            </a:r>
          </a:p>
          <a:p>
            <a:r>
              <a:rPr lang="en-US" dirty="0" smtClean="0"/>
              <a:t>Mastery goals foster motivation associated with a deeper level of engagement and helps the student make the connection between effort and achievement, a willingness to engage in the process of learning (effort leads to success)</a:t>
            </a:r>
          </a:p>
          <a:p>
            <a:r>
              <a:rPr lang="en-US" dirty="0" smtClean="0"/>
              <a:t>Performance goals foster a pattern of motivation associated with being successful at a task I (motivation leads to achievement)</a:t>
            </a:r>
          </a:p>
          <a:p>
            <a:endParaRPr lang="en-US" dirty="0"/>
          </a:p>
        </p:txBody>
      </p:sp>
    </p:spTree>
    <p:extLst>
      <p:ext uri="{BB962C8B-B14F-4D97-AF65-F5344CB8AC3E}">
        <p14:creationId xmlns:p14="http://schemas.microsoft.com/office/powerpoint/2010/main" val="2608673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85800"/>
            <a:ext cx="42198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88941"/>
            <a:ext cx="6428118"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58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Grade</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96095" y="750627"/>
            <a:ext cx="4780209" cy="6096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5-Point Star 3"/>
          <p:cNvSpPr/>
          <p:nvPr/>
        </p:nvSpPr>
        <p:spPr>
          <a:xfrm>
            <a:off x="4745216" y="4862267"/>
            <a:ext cx="311871" cy="190500"/>
          </a:xfrm>
          <a:prstGeom prst="star5">
            <a:avLst>
              <a:gd name="adj" fmla="val 5000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53200" y="9513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571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Grade</a:t>
            </a:r>
            <a:endParaRPr 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441436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CL_NAR_G4.pdf - Adobe Acrobat Pro DC"/>
          <p:cNvPicPr>
            <a:picLocks noChangeAspect="1"/>
          </p:cNvPicPr>
          <p:nvPr/>
        </p:nvPicPr>
        <p:blipFill rotWithShape="1">
          <a:blip r:embed="rId3">
            <a:extLst>
              <a:ext uri="{28A0092B-C50C-407E-A947-70E740481C1C}">
                <a14:useLocalDpi xmlns:a14="http://schemas.microsoft.com/office/drawing/2010/main" val="0"/>
              </a:ext>
            </a:extLst>
          </a:blip>
          <a:srcRect l="4553" t="14445" r="23741"/>
          <a:stretch/>
        </p:blipFill>
        <p:spPr>
          <a:xfrm>
            <a:off x="4267200" y="1981200"/>
            <a:ext cx="4800600" cy="4419600"/>
          </a:xfrm>
          <a:prstGeom prst="rect">
            <a:avLst/>
          </a:prstGeom>
        </p:spPr>
      </p:pic>
    </p:spTree>
    <p:extLst>
      <p:ext uri="{BB962C8B-B14F-4D97-AF65-F5344CB8AC3E}">
        <p14:creationId xmlns:p14="http://schemas.microsoft.com/office/powerpoint/2010/main" val="2107393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Fifth Grade</a:t>
            </a:r>
            <a:endParaRPr lang="en-US" dirty="0"/>
          </a:p>
        </p:txBody>
      </p:sp>
      <p:pic>
        <p:nvPicPr>
          <p:cNvPr id="10242"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95312" y="1673225"/>
            <a:ext cx="3962376" cy="471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66431"/>
            <a:ext cx="4038600" cy="433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118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57200" y="2182209"/>
            <a:ext cx="4038600" cy="370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648200" y="1817016"/>
            <a:ext cx="4038600" cy="443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245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Wv1VdDeoRY"/>
          <p:cNvPicPr>
            <a:picLocks noRot="1" noChangeAspect="1"/>
          </p:cNvPicPr>
          <p:nvPr>
            <a:videoFile r:link="rId1"/>
          </p:nvPr>
        </p:nvPicPr>
        <p:blipFill>
          <a:blip r:embed="rId3"/>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413170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Questions to Help Support Learning at Home</a:t>
            </a:r>
            <a:endParaRPr lang="en-US" sz="3200" dirty="0"/>
          </a:p>
        </p:txBody>
      </p:sp>
      <p:sp>
        <p:nvSpPr>
          <p:cNvPr id="3" name="Content Placeholder 2"/>
          <p:cNvSpPr>
            <a:spLocks noGrp="1"/>
          </p:cNvSpPr>
          <p:nvPr>
            <p:ph sz="half" idx="1"/>
          </p:nvPr>
        </p:nvSpPr>
        <p:spPr/>
        <p:txBody>
          <a:bodyPr/>
          <a:lstStyle/>
          <a:p>
            <a:r>
              <a:rPr lang="en-US" sz="2000" dirty="0" smtClean="0"/>
              <a:t>Review and Reflect</a:t>
            </a:r>
          </a:p>
          <a:p>
            <a:pPr marL="514350" indent="-514350">
              <a:buFont typeface="+mj-lt"/>
              <a:buAutoNum type="arabicPeriod"/>
            </a:pPr>
            <a:r>
              <a:rPr lang="en-US" sz="1100" dirty="0" smtClean="0"/>
              <a:t>Tell me what you are working on in your…(reading, writing, math)?</a:t>
            </a:r>
          </a:p>
          <a:p>
            <a:pPr marL="514350" indent="-514350">
              <a:buFont typeface="+mj-lt"/>
              <a:buAutoNum type="arabicPeriod"/>
            </a:pPr>
            <a:r>
              <a:rPr lang="en-US" sz="1100" dirty="0" smtClean="0"/>
              <a:t>Can you help me understand how you are thinking about this problem, book, or math, piece of writing?</a:t>
            </a:r>
          </a:p>
          <a:p>
            <a:pPr marL="514350" indent="-514350">
              <a:buFont typeface="+mj-lt"/>
              <a:buAutoNum type="arabicPeriod"/>
            </a:pPr>
            <a:r>
              <a:rPr lang="en-US" sz="1100" dirty="0" smtClean="0"/>
              <a:t>What have you tried? Did it work?</a:t>
            </a:r>
          </a:p>
          <a:p>
            <a:pPr marL="514350" indent="-514350">
              <a:buFont typeface="+mj-lt"/>
              <a:buAutoNum type="arabicPeriod"/>
            </a:pPr>
            <a:r>
              <a:rPr lang="en-US" sz="1100" dirty="0" smtClean="0"/>
              <a:t>What is the problem or task asking you to do?</a:t>
            </a:r>
          </a:p>
          <a:p>
            <a:pPr marL="514350" indent="-514350">
              <a:buFont typeface="+mj-lt"/>
              <a:buAutoNum type="arabicPeriod"/>
            </a:pPr>
            <a:r>
              <a:rPr lang="en-US" sz="1100" dirty="0" smtClean="0"/>
              <a:t>How did you get your answer? How did you come to that idea/conclusion?</a:t>
            </a:r>
          </a:p>
          <a:p>
            <a:pPr marL="514350" indent="-514350">
              <a:buFont typeface="+mj-lt"/>
              <a:buAutoNum type="arabicPeriod"/>
            </a:pPr>
            <a:r>
              <a:rPr lang="en-US" sz="1100" dirty="0" smtClean="0"/>
              <a:t>What strategy are you using?</a:t>
            </a:r>
          </a:p>
          <a:p>
            <a:pPr marL="514350" indent="-514350">
              <a:buFont typeface="+mj-lt"/>
              <a:buAutoNum type="arabicPeriod"/>
            </a:pPr>
            <a:endParaRPr lang="en-US" sz="1100" dirty="0" smtClean="0"/>
          </a:p>
          <a:p>
            <a:r>
              <a:rPr lang="en-US" sz="2000" dirty="0" smtClean="0"/>
              <a:t>Adding On</a:t>
            </a:r>
          </a:p>
          <a:p>
            <a:pPr marL="228600" indent="-228600">
              <a:buFont typeface="+mj-lt"/>
              <a:buAutoNum type="arabicPeriod"/>
            </a:pPr>
            <a:r>
              <a:rPr lang="en-US" sz="1100" dirty="0" smtClean="0"/>
              <a:t>Do you think that will always work?</a:t>
            </a:r>
          </a:p>
          <a:p>
            <a:pPr marL="228600" indent="-228600">
              <a:buFont typeface="+mj-lt"/>
              <a:buAutoNum type="arabicPeriod"/>
            </a:pPr>
            <a:r>
              <a:rPr lang="en-US" sz="1100" dirty="0" smtClean="0"/>
              <a:t>Are there other characters in the book with a different point of view from the main character?</a:t>
            </a:r>
          </a:p>
          <a:p>
            <a:pPr marL="228600" indent="-228600">
              <a:buFont typeface="+mj-lt"/>
              <a:buAutoNum type="arabicPeriod"/>
            </a:pPr>
            <a:r>
              <a:rPr lang="en-US" sz="1100" dirty="0" smtClean="0"/>
              <a:t>How do you think this part of the story relates to the theme of the book?</a:t>
            </a:r>
          </a:p>
          <a:p>
            <a:pPr marL="228600" indent="-228600">
              <a:buFont typeface="+mj-lt"/>
              <a:buAutoNum type="arabicPeriod"/>
            </a:pPr>
            <a:r>
              <a:rPr lang="en-US" sz="1100" dirty="0" smtClean="0"/>
              <a:t>Do you think you could come up with a rule that would work every time you have a problem like this?</a:t>
            </a:r>
          </a:p>
          <a:p>
            <a:pPr marL="228600" indent="-228600">
              <a:buFont typeface="+mj-lt"/>
              <a:buAutoNum type="arabicPeriod"/>
            </a:pPr>
            <a:r>
              <a:rPr lang="en-US" sz="1100" dirty="0" smtClean="0"/>
              <a:t>How could you use numbers to represent the thinking you did when you made this pattern?</a:t>
            </a:r>
          </a:p>
          <a:p>
            <a:pPr marL="228600" indent="-228600">
              <a:buFont typeface="+mj-lt"/>
              <a:buAutoNum type="arabicPeriod"/>
            </a:pPr>
            <a:endParaRPr lang="en-US" sz="1100" dirty="0"/>
          </a:p>
        </p:txBody>
      </p:sp>
      <p:sp>
        <p:nvSpPr>
          <p:cNvPr id="4" name="Content Placeholder 3"/>
          <p:cNvSpPr>
            <a:spLocks noGrp="1"/>
          </p:cNvSpPr>
          <p:nvPr>
            <p:ph sz="half" idx="2"/>
          </p:nvPr>
        </p:nvSpPr>
        <p:spPr/>
        <p:txBody>
          <a:bodyPr>
            <a:normAutofit/>
          </a:bodyPr>
          <a:lstStyle/>
          <a:p>
            <a:r>
              <a:rPr lang="en-US" sz="2000" dirty="0" smtClean="0"/>
              <a:t>Scaffolds and strategies, building a bridge from prior knowledge to new learning</a:t>
            </a:r>
          </a:p>
          <a:p>
            <a:pPr marL="457200" indent="-457200">
              <a:buFont typeface="+mj-lt"/>
              <a:buAutoNum type="arabicPeriod"/>
            </a:pPr>
            <a:r>
              <a:rPr lang="en-US" sz="1100" dirty="0" smtClean="0"/>
              <a:t>You are making some inference about you character. It is important to have evidence to support your ideas. Can you show me place in your book that supports your ideas? </a:t>
            </a:r>
          </a:p>
          <a:p>
            <a:pPr marL="457200" indent="-457200">
              <a:buFont typeface="+mj-lt"/>
              <a:buAutoNum type="arabicPeriod"/>
            </a:pPr>
            <a:r>
              <a:rPr lang="en-US" sz="1100" dirty="0" smtClean="0"/>
              <a:t>I see that you are checking the picture as you try to figure out that word. That is an effective strategy because it helps you think about the meaning in the story. Now, let’s look at how the word starts and get your mouth ready.</a:t>
            </a:r>
          </a:p>
          <a:p>
            <a:pPr marL="457200" indent="-457200">
              <a:buFont typeface="+mj-lt"/>
              <a:buAutoNum type="arabicPeriod"/>
            </a:pPr>
            <a:r>
              <a:rPr lang="en-US" sz="1100" dirty="0" smtClean="0"/>
              <a:t>Yesterday you were using a number line (number bonds) to work through the problem. Will that help you with this problem?</a:t>
            </a:r>
          </a:p>
          <a:p>
            <a:pPr marL="457200" indent="-457200">
              <a:buFont typeface="+mj-lt"/>
              <a:buAutoNum type="arabicPeriod"/>
            </a:pPr>
            <a:r>
              <a:rPr lang="en-US" sz="1100" dirty="0" smtClean="0"/>
              <a:t>I noticed that you are using counting on as a strategy. It looks like a lot of work. Is there another strategy you can try that is more efficient?</a:t>
            </a:r>
          </a:p>
          <a:p>
            <a:pPr marL="457200" indent="-457200">
              <a:buFont typeface="+mj-lt"/>
              <a:buAutoNum type="arabicPeriod"/>
            </a:pPr>
            <a:endParaRPr lang="en-US" sz="1100" dirty="0"/>
          </a:p>
        </p:txBody>
      </p:sp>
    </p:spTree>
    <p:extLst>
      <p:ext uri="{BB962C8B-B14F-4D97-AF65-F5344CB8AC3E}">
        <p14:creationId xmlns:p14="http://schemas.microsoft.com/office/powerpoint/2010/main" val="179279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can you help at home?</a:t>
            </a:r>
            <a:endParaRPr lang="en-US" dirty="0"/>
          </a:p>
        </p:txBody>
      </p:sp>
      <p:sp>
        <p:nvSpPr>
          <p:cNvPr id="6" name="Content Placeholder 5"/>
          <p:cNvSpPr>
            <a:spLocks noGrp="1"/>
          </p:cNvSpPr>
          <p:nvPr>
            <p:ph idx="1"/>
          </p:nvPr>
        </p:nvSpPr>
        <p:spPr/>
        <p:txBody>
          <a:bodyPr/>
          <a:lstStyle/>
          <a:p>
            <a:r>
              <a:rPr lang="en-US" sz="1600" dirty="0" smtClean="0"/>
              <a:t>Ask questions about what goals your child is working on in school.</a:t>
            </a:r>
          </a:p>
          <a:p>
            <a:r>
              <a:rPr lang="en-US" sz="1600" dirty="0" smtClean="0"/>
              <a:t>Ask your child if they have a checklist or rubric to use to make sure they are completing the work as assigned. </a:t>
            </a:r>
          </a:p>
          <a:p>
            <a:r>
              <a:rPr lang="en-US" sz="1600" dirty="0" smtClean="0"/>
              <a:t>Asking the question, "Can you explain your thinking” is something children hear everyday in every class. </a:t>
            </a:r>
          </a:p>
          <a:p>
            <a:r>
              <a:rPr lang="en-US" sz="1600" dirty="0" smtClean="0"/>
              <a:t>Link  learning to real life situations you may have been engaged in with your child (remember last year when we went to the store and the boots you wanted were on sale)</a:t>
            </a:r>
          </a:p>
          <a:p>
            <a:r>
              <a:rPr lang="en-US" sz="1600" dirty="0" smtClean="0"/>
              <a:t>Ask questions about key details in a story or movie. Summarize the story/movie. Find the theme. Discuss main characters and their character traits. </a:t>
            </a:r>
          </a:p>
          <a:p>
            <a:r>
              <a:rPr lang="en-US" sz="1600" dirty="0" smtClean="0"/>
              <a:t>Encourage your child to ask questions to clarify a situation.(What don’t you understand?)</a:t>
            </a:r>
          </a:p>
          <a:p>
            <a:r>
              <a:rPr lang="en-US" sz="1600" dirty="0" smtClean="0"/>
              <a:t>Retell a story about a family experience with as much detail, specific vocabulary, and elaboration (alliteration, similes, metaphors, </a:t>
            </a:r>
            <a:r>
              <a:rPr lang="en-US" sz="1600" dirty="0" err="1" smtClean="0"/>
              <a:t>etc</a:t>
            </a:r>
            <a:r>
              <a:rPr lang="en-US" sz="1600" dirty="0" smtClean="0"/>
              <a:t>) as possible. Express thoughts,  ideas, and feelings clearly. (it was a very hot day, when I opened the creaky front door, it was like a blast from the oven.) Draw a picture about it, write a story too!</a:t>
            </a:r>
          </a:p>
          <a:p>
            <a:r>
              <a:rPr lang="en-US" sz="1600" dirty="0" smtClean="0"/>
              <a:t>Always speak clearly in complete sentences, stretching vocabulary and then asking your child to repeat what you said. Check for understanding of vocabulary used. </a:t>
            </a:r>
          </a:p>
          <a:p>
            <a:endParaRPr lang="en-US" sz="1600" dirty="0" smtClean="0"/>
          </a:p>
          <a:p>
            <a:endParaRPr lang="en-US" sz="1600" dirty="0" smtClean="0"/>
          </a:p>
          <a:p>
            <a:endParaRPr lang="en-US" sz="1600" dirty="0" smtClean="0"/>
          </a:p>
          <a:p>
            <a:endParaRPr lang="en-US" sz="1600" dirty="0" smtClean="0"/>
          </a:p>
          <a:p>
            <a:endParaRPr lang="en-US" dirty="0"/>
          </a:p>
        </p:txBody>
      </p:sp>
    </p:spTree>
    <p:extLst>
      <p:ext uri="{BB962C8B-B14F-4D97-AF65-F5344CB8AC3E}">
        <p14:creationId xmlns:p14="http://schemas.microsoft.com/office/powerpoint/2010/main" val="1205828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Comments, Concerns?</a:t>
            </a:r>
            <a:endParaRPr lang="en-US" dirty="0"/>
          </a:p>
        </p:txBody>
      </p:sp>
      <p:pic>
        <p:nvPicPr>
          <p:cNvPr id="12290" name="Picture 2" descr="C:\Users\eroxbee\AppData\Local\Microsoft\Windows\Temporary Internet Files\Content.IE5\NRRU9MQV\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1428750"/>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5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Student Agency?</a:t>
            </a:r>
            <a:endParaRPr lang="en-US" dirty="0"/>
          </a:p>
        </p:txBody>
      </p:sp>
      <p:sp>
        <p:nvSpPr>
          <p:cNvPr id="3" name="Content Placeholder 2"/>
          <p:cNvSpPr>
            <a:spLocks noGrp="1"/>
          </p:cNvSpPr>
          <p:nvPr>
            <p:ph idx="1"/>
          </p:nvPr>
        </p:nvSpPr>
        <p:spPr/>
        <p:txBody>
          <a:bodyPr>
            <a:normAutofit fontScale="92500"/>
          </a:bodyPr>
          <a:lstStyle/>
          <a:p>
            <a:r>
              <a:rPr lang="en-US" dirty="0" smtClean="0"/>
              <a:t>Student agency is developing personal motivation to reflect on one’s learning related to a known and understood goal. Students are accountable for their learning related to their goal and can communicate their understanding to others. </a:t>
            </a:r>
          </a:p>
          <a:p>
            <a:r>
              <a:rPr lang="en-US" dirty="0" smtClean="0"/>
              <a:t>Speaking and listening to others help to develop self-reflection and solidify for the student what makes learning fun. </a:t>
            </a:r>
          </a:p>
          <a:p>
            <a:r>
              <a:rPr lang="en-US" dirty="0" smtClean="0"/>
              <a:t>Feedback identifies the strategies and thinking that leads students to ownership of their learning.</a:t>
            </a:r>
          </a:p>
          <a:p>
            <a:r>
              <a:rPr lang="en-US" dirty="0" smtClean="0"/>
              <a:t>Students challenge one another to defend or change their thinking. This work takes place in a safe and teacher supported environment where being an active learner is celebrated. </a:t>
            </a:r>
            <a:endParaRPr lang="en-US" dirty="0"/>
          </a:p>
        </p:txBody>
      </p:sp>
    </p:spTree>
    <p:extLst>
      <p:ext uri="{BB962C8B-B14F-4D97-AF65-F5344CB8AC3E}">
        <p14:creationId xmlns:p14="http://schemas.microsoft.com/office/powerpoint/2010/main" val="266203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Improvement Goals</a:t>
            </a:r>
            <a:endParaRPr lang="en-US" dirty="0"/>
          </a:p>
        </p:txBody>
      </p:sp>
      <p:sp>
        <p:nvSpPr>
          <p:cNvPr id="3" name="Content Placeholder 2"/>
          <p:cNvSpPr>
            <a:spLocks noGrp="1"/>
          </p:cNvSpPr>
          <p:nvPr>
            <p:ph idx="1"/>
          </p:nvPr>
        </p:nvSpPr>
        <p:spPr/>
        <p:txBody>
          <a:bodyPr>
            <a:normAutofit lnSpcReduction="10000"/>
          </a:bodyPr>
          <a:lstStyle/>
          <a:p>
            <a:pPr lvl="1"/>
            <a:r>
              <a:rPr lang="en-US" sz="1600" dirty="0"/>
              <a:t>Implement and evaluate the effectiveness of evidence-based instructional strategies in all content areas. </a:t>
            </a:r>
          </a:p>
          <a:p>
            <a:r>
              <a:rPr lang="en-US" sz="1600" dirty="0"/>
              <a:t> </a:t>
            </a:r>
          </a:p>
          <a:p>
            <a:pPr lvl="0"/>
            <a:r>
              <a:rPr lang="en-US" sz="1400" dirty="0"/>
              <a:t>Build teacher and student agency to deliver intentional targeted feedback in the instructional core (Review/Reflect, Scaffold/Strategy, and Adding On).</a:t>
            </a:r>
          </a:p>
          <a:p>
            <a:pPr lvl="0"/>
            <a:r>
              <a:rPr lang="en-US" sz="1400" dirty="0"/>
              <a:t>Build teacher agency to use and check on learning targets</a:t>
            </a:r>
            <a:r>
              <a:rPr lang="en-US" sz="1400" i="1" dirty="0"/>
              <a:t>, goals </a:t>
            </a:r>
            <a:r>
              <a:rPr lang="en-US" sz="1400" dirty="0"/>
              <a:t>and scales</a:t>
            </a:r>
            <a:r>
              <a:rPr lang="en-US" sz="1400" i="1" dirty="0"/>
              <a:t> through using specific student goal setting</a:t>
            </a:r>
            <a:r>
              <a:rPr lang="en-US" sz="1400" dirty="0"/>
              <a:t> (</a:t>
            </a:r>
            <a:r>
              <a:rPr lang="en-US" sz="1400" dirty="0" err="1"/>
              <a:t>Marzano</a:t>
            </a:r>
            <a:r>
              <a:rPr lang="en-US" sz="1400" dirty="0"/>
              <a:t>).</a:t>
            </a:r>
          </a:p>
          <a:p>
            <a:pPr lvl="0"/>
            <a:r>
              <a:rPr lang="en-US" sz="1400" dirty="0"/>
              <a:t>Teachers will monitor the progress of students thinking within, beyond, and about the text.    </a:t>
            </a:r>
          </a:p>
          <a:p>
            <a:pPr lvl="0"/>
            <a:r>
              <a:rPr lang="en-US" sz="1400" dirty="0"/>
              <a:t>School and district administrators, with school-based teams will analyze identified needs to determine the structures, locations, times, and outcomes for staff engaged in the professional learning which will improve intentional feedback in classrooms.  Identified needs will be based on anecdotal data, observations and evaluations, and student performance. (</a:t>
            </a:r>
            <a:r>
              <a:rPr lang="en-US" sz="1400" i="1" dirty="0"/>
              <a:t>Embedded PD)  </a:t>
            </a:r>
            <a:r>
              <a:rPr lang="en-US" sz="1400" dirty="0"/>
              <a:t>There will be focus on improving the needs of ALL students including those with disabilities, gifted, and English Language Learners.</a:t>
            </a:r>
          </a:p>
          <a:p>
            <a:pPr lvl="0"/>
            <a:r>
              <a:rPr lang="en-US" sz="1400" dirty="0"/>
              <a:t>All school staff will attend at least three professional development opportunities focused on providing authentic feedback to all students related to academic achievement. </a:t>
            </a:r>
            <a:r>
              <a:rPr lang="en-US" sz="1400" i="1" dirty="0"/>
              <a:t>(Embedded PD)</a:t>
            </a:r>
            <a:endParaRPr lang="en-US" sz="1400" dirty="0"/>
          </a:p>
          <a:p>
            <a:pPr lvl="0"/>
            <a:r>
              <a:rPr lang="en-US" sz="1400" dirty="0"/>
              <a:t>Teachers in grade 3, curriculum specialists, special educators, and administrators will participate in cross-school professional learning in order to improve their ability to provide intentional feedback.  Additional staff will be trained in these expectations at the school level.  This training will be coordinated and conducted by the school leadership teams. </a:t>
            </a:r>
            <a:r>
              <a:rPr lang="en-US" sz="1400" i="1" dirty="0"/>
              <a:t>(Embedded PD)</a:t>
            </a:r>
            <a:endParaRPr lang="en-US" sz="1400" dirty="0"/>
          </a:p>
          <a:p>
            <a:r>
              <a:rPr lang="en-US" sz="1400" i="1" dirty="0"/>
              <a:t> </a:t>
            </a:r>
            <a:endParaRPr lang="en-US" sz="1400" dirty="0"/>
          </a:p>
          <a:p>
            <a:endParaRPr lang="en-US" sz="1400" dirty="0"/>
          </a:p>
        </p:txBody>
      </p:sp>
    </p:spTree>
    <p:extLst>
      <p:ext uri="{BB962C8B-B14F-4D97-AF65-F5344CB8AC3E}">
        <p14:creationId xmlns:p14="http://schemas.microsoft.com/office/powerpoint/2010/main" val="3404033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Indicators of progress</a:t>
            </a:r>
            <a:endParaRPr lang="en-US" dirty="0"/>
          </a:p>
        </p:txBody>
      </p:sp>
      <p:graphicFrame>
        <p:nvGraphicFramePr>
          <p:cNvPr id="4" name="Content Placeholder 3"/>
          <p:cNvGraphicFramePr>
            <a:graphicFrameLocks noGrp="1"/>
          </p:cNvGraphicFramePr>
          <p:nvPr>
            <p:ph idx="1"/>
          </p:nvPr>
        </p:nvGraphicFramePr>
        <p:xfrm>
          <a:off x="1294447" y="2555875"/>
          <a:ext cx="6555105" cy="3084576"/>
        </p:xfrm>
        <a:graphic>
          <a:graphicData uri="http://schemas.openxmlformats.org/drawingml/2006/table">
            <a:tbl>
              <a:tblPr firstRow="1" firstCol="1" bandRow="1">
                <a:tableStyleId>{5C22544A-7EE6-4342-B048-85BDC9FD1C3A}</a:tableStyleId>
              </a:tblPr>
              <a:tblGrid>
                <a:gridCol w="6555105"/>
              </a:tblGrid>
              <a:tr h="2965450">
                <a:tc>
                  <a:txBody>
                    <a:bodyPr/>
                    <a:lstStyle/>
                    <a:p>
                      <a:pPr marL="0" marR="0">
                        <a:lnSpc>
                          <a:spcPct val="115000"/>
                        </a:lnSpc>
                        <a:spcBef>
                          <a:spcPts val="0"/>
                        </a:spcBef>
                        <a:spcAft>
                          <a:spcPts val="0"/>
                        </a:spcAft>
                      </a:pPr>
                      <a:r>
                        <a:rPr lang="en-US" sz="1100" u="sng" dirty="0">
                          <a:effectLst/>
                        </a:rPr>
                        <a:t>Indicators of Progress:</a:t>
                      </a:r>
                      <a:endParaRPr lang="en-US" sz="1100" dirty="0">
                        <a:effectLst/>
                      </a:endParaRPr>
                    </a:p>
                    <a:p>
                      <a:pPr marL="0" marR="0">
                        <a:lnSpc>
                          <a:spcPct val="115000"/>
                        </a:lnSpc>
                        <a:spcBef>
                          <a:spcPts val="0"/>
                        </a:spcBef>
                        <a:spcAft>
                          <a:spcPts val="0"/>
                        </a:spcAft>
                      </a:pPr>
                      <a:r>
                        <a:rPr lang="en-US" sz="1100" dirty="0">
                          <a:effectLst/>
                        </a:rPr>
                        <a:t> </a:t>
                      </a:r>
                    </a:p>
                    <a:p>
                      <a:pPr marL="342900" marR="0" lvl="0" indent="-342900">
                        <a:lnSpc>
                          <a:spcPct val="115000"/>
                        </a:lnSpc>
                        <a:spcBef>
                          <a:spcPts val="0"/>
                        </a:spcBef>
                        <a:spcAft>
                          <a:spcPts val="0"/>
                        </a:spcAft>
                        <a:buFont typeface="Symbol"/>
                        <a:buChar char=""/>
                      </a:pPr>
                      <a:r>
                        <a:rPr lang="en-US" sz="1100" dirty="0">
                          <a:effectLst/>
                        </a:rPr>
                        <a:t>100% of teachers will meet or exceed their SLO’s IAGD’s.  Instructional observations will demonstrate teachers on pace with curriculum expectations and will demonstrate acceptable levels of instructional differentiation for student learning needs by using targeted feedback indicators.</a:t>
                      </a:r>
                    </a:p>
                    <a:p>
                      <a:pPr marL="342900" marR="0" lvl="0" indent="-342900">
                        <a:lnSpc>
                          <a:spcPct val="115000"/>
                        </a:lnSpc>
                        <a:spcBef>
                          <a:spcPts val="0"/>
                        </a:spcBef>
                        <a:spcAft>
                          <a:spcPts val="0"/>
                        </a:spcAft>
                        <a:buFont typeface="Symbol"/>
                        <a:buChar char=""/>
                      </a:pPr>
                      <a:r>
                        <a:rPr lang="en-US" sz="1100" dirty="0">
                          <a:effectLst/>
                        </a:rPr>
                        <a:t>100% of district common assessments will be provided to students and will be scored by appropriate staff.</a:t>
                      </a:r>
                    </a:p>
                    <a:p>
                      <a:pPr marL="342900" marR="0" lvl="0" indent="-342900">
                        <a:lnSpc>
                          <a:spcPct val="115000"/>
                        </a:lnSpc>
                        <a:spcBef>
                          <a:spcPts val="0"/>
                        </a:spcBef>
                        <a:spcAft>
                          <a:spcPts val="0"/>
                        </a:spcAft>
                        <a:buFont typeface="Symbol"/>
                        <a:buChar char=""/>
                      </a:pPr>
                      <a:r>
                        <a:rPr lang="en-US" sz="1100" dirty="0">
                          <a:effectLst/>
                        </a:rPr>
                        <a:t>Feedback on literacy and numeracy curriculums will be provided to the appropriate school and district personnel and with parents. </a:t>
                      </a:r>
                    </a:p>
                    <a:p>
                      <a:pPr marL="342900" marR="0" lvl="0" indent="-342900">
                        <a:lnSpc>
                          <a:spcPct val="115000"/>
                        </a:lnSpc>
                        <a:spcBef>
                          <a:spcPts val="0"/>
                        </a:spcBef>
                        <a:spcAft>
                          <a:spcPts val="0"/>
                        </a:spcAft>
                        <a:buFont typeface="Symbol"/>
                        <a:buChar char=""/>
                      </a:pPr>
                      <a:r>
                        <a:rPr lang="en-US" sz="1100" dirty="0">
                          <a:effectLst/>
                        </a:rPr>
                        <a:t>Survey results will be studied to determine if workshops and communication throughout the year has changed the parent perceptions about the use of successful strategies during school climate team meetings. </a:t>
                      </a:r>
                    </a:p>
                    <a:p>
                      <a:pPr marL="342900" marR="0" lvl="0" indent="-342900">
                        <a:lnSpc>
                          <a:spcPct val="115000"/>
                        </a:lnSpc>
                        <a:spcBef>
                          <a:spcPts val="0"/>
                        </a:spcBef>
                        <a:spcAft>
                          <a:spcPts val="0"/>
                        </a:spcAft>
                        <a:buFont typeface="Symbol"/>
                        <a:buChar char=""/>
                        <a:tabLst>
                          <a:tab pos="685800" algn="l"/>
                        </a:tabLst>
                      </a:pPr>
                      <a:r>
                        <a:rPr lang="en-US" sz="1100" dirty="0">
                          <a:effectLst/>
                        </a:rPr>
                        <a:t>Office referrals will decline by 5 percent.</a:t>
                      </a:r>
                    </a:p>
                    <a:p>
                      <a:pPr marL="342900" marR="0" lvl="0" indent="-342900">
                        <a:lnSpc>
                          <a:spcPct val="115000"/>
                        </a:lnSpc>
                        <a:spcBef>
                          <a:spcPts val="0"/>
                        </a:spcBef>
                        <a:spcAft>
                          <a:spcPts val="0"/>
                        </a:spcAft>
                        <a:buFont typeface="Symbol"/>
                        <a:buChar char=""/>
                        <a:tabLst>
                          <a:tab pos="685800" algn="l"/>
                        </a:tabLst>
                      </a:pPr>
                      <a:r>
                        <a:rPr lang="en-US" sz="1100" dirty="0">
                          <a:effectLst/>
                        </a:rPr>
                        <a:t>All teachers will implement 10% Parent Feedback goal.</a:t>
                      </a:r>
                    </a:p>
                    <a:p>
                      <a:pPr marL="342900" marR="0" lvl="0" indent="-342900">
                        <a:lnSpc>
                          <a:spcPct val="115000"/>
                        </a:lnSpc>
                        <a:spcBef>
                          <a:spcPts val="0"/>
                        </a:spcBef>
                        <a:spcAft>
                          <a:spcPts val="0"/>
                        </a:spcAft>
                        <a:buFont typeface="Symbol"/>
                        <a:buChar char=""/>
                        <a:tabLst>
                          <a:tab pos="685800" algn="l"/>
                        </a:tabLst>
                      </a:pPr>
                      <a:r>
                        <a:rPr lang="en-US" sz="1100" dirty="0">
                          <a:effectLst/>
                        </a:rPr>
                        <a:t>100% of teachers achieve at least “Accomplished” score on Parent Feedback 10% area.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45257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94485" y="3074670"/>
          <a:ext cx="5955030" cy="2313432"/>
        </p:xfrm>
        <a:graphic>
          <a:graphicData uri="http://schemas.openxmlformats.org/drawingml/2006/table">
            <a:tbl>
              <a:tblPr firstRow="1" firstCol="1" bandRow="1">
                <a:tableStyleId>{5C22544A-7EE6-4342-B048-85BDC9FD1C3A}</a:tableStyleId>
              </a:tblPr>
              <a:tblGrid>
                <a:gridCol w="5955030"/>
              </a:tblGrid>
              <a:tr h="1879600">
                <a:tc>
                  <a:txBody>
                    <a:bodyPr/>
                    <a:lstStyle/>
                    <a:p>
                      <a:pPr marL="0" marR="0">
                        <a:lnSpc>
                          <a:spcPct val="115000"/>
                        </a:lnSpc>
                        <a:spcBef>
                          <a:spcPts val="0"/>
                        </a:spcBef>
                        <a:spcAft>
                          <a:spcPts val="0"/>
                        </a:spcAft>
                      </a:pPr>
                      <a:r>
                        <a:rPr lang="en-US" sz="1100" u="sng" dirty="0">
                          <a:effectLst/>
                        </a:rPr>
                        <a:t>Indicators of Progress:</a:t>
                      </a:r>
                      <a:endParaRPr lang="en-US" sz="1100" dirty="0">
                        <a:effectLst/>
                      </a:endParaRPr>
                    </a:p>
                    <a:p>
                      <a:pPr marL="0" marR="0">
                        <a:lnSpc>
                          <a:spcPct val="115000"/>
                        </a:lnSpc>
                        <a:spcBef>
                          <a:spcPts val="0"/>
                        </a:spcBef>
                        <a:spcAft>
                          <a:spcPts val="0"/>
                        </a:spcAft>
                      </a:pPr>
                      <a:r>
                        <a:rPr lang="en-US" sz="1100" dirty="0">
                          <a:effectLst/>
                        </a:rPr>
                        <a:t> </a:t>
                      </a:r>
                    </a:p>
                    <a:p>
                      <a:pPr marL="342900" marR="0" lvl="0" indent="-342900">
                        <a:lnSpc>
                          <a:spcPct val="115000"/>
                        </a:lnSpc>
                        <a:spcBef>
                          <a:spcPts val="0"/>
                        </a:spcBef>
                        <a:spcAft>
                          <a:spcPts val="0"/>
                        </a:spcAft>
                        <a:buFont typeface="Symbol"/>
                        <a:buChar char=""/>
                      </a:pPr>
                      <a:r>
                        <a:rPr lang="en-US" sz="1100" dirty="0">
                          <a:effectLst/>
                        </a:rPr>
                        <a:t>All staff will participate in the professional learning expectations as outlined in the SIP.</a:t>
                      </a:r>
                    </a:p>
                    <a:p>
                      <a:pPr marL="342900" marR="0" lvl="0" indent="-342900">
                        <a:lnSpc>
                          <a:spcPct val="115000"/>
                        </a:lnSpc>
                        <a:spcBef>
                          <a:spcPts val="0"/>
                        </a:spcBef>
                        <a:spcAft>
                          <a:spcPts val="0"/>
                        </a:spcAft>
                        <a:buFont typeface="Symbol"/>
                        <a:buChar char=""/>
                      </a:pPr>
                      <a:r>
                        <a:rPr lang="en-US" sz="1100" dirty="0">
                          <a:effectLst/>
                        </a:rPr>
                        <a:t>All teachers will work toward the effective implementation of developing individual student goals. </a:t>
                      </a:r>
                    </a:p>
                    <a:p>
                      <a:pPr marL="342900" marR="0" lvl="0" indent="-342900">
                        <a:lnSpc>
                          <a:spcPct val="115000"/>
                        </a:lnSpc>
                        <a:spcBef>
                          <a:spcPts val="0"/>
                        </a:spcBef>
                        <a:spcAft>
                          <a:spcPts val="0"/>
                        </a:spcAft>
                        <a:buFont typeface="Symbol"/>
                        <a:buChar char=""/>
                      </a:pPr>
                      <a:r>
                        <a:rPr lang="en-US" sz="1100" dirty="0">
                          <a:effectLst/>
                        </a:rPr>
                        <a:t>All staff will maintain a minimum of proficiency on their professional learning portion of their evaluation.</a:t>
                      </a:r>
                    </a:p>
                    <a:p>
                      <a:pPr marL="342900" marR="0" lvl="0" indent="-342900">
                        <a:lnSpc>
                          <a:spcPct val="115000"/>
                        </a:lnSpc>
                        <a:spcBef>
                          <a:spcPts val="0"/>
                        </a:spcBef>
                        <a:spcAft>
                          <a:spcPts val="0"/>
                        </a:spcAft>
                        <a:buFont typeface="Symbol"/>
                        <a:buChar char=""/>
                      </a:pPr>
                      <a:r>
                        <a:rPr lang="en-US" sz="1100" dirty="0">
                          <a:effectLst/>
                        </a:rPr>
                        <a:t>Implement grade level rounds, lead by trained leadership team members, to monitor the progress of feedback given to students across three frames (review/reflect, scaffold/strategy, adding on) in whole class, small group, and one to one instruction across all content areas.</a:t>
                      </a:r>
                      <a:endParaRPr lang="en-US" sz="11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1593850" y="307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486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1594485" y="2978277"/>
          <a:ext cx="5955030" cy="2313432"/>
        </p:xfrm>
        <a:graphic>
          <a:graphicData uri="http://schemas.openxmlformats.org/drawingml/2006/table">
            <a:tbl>
              <a:tblPr firstRow="1" firstCol="1" bandRow="1">
                <a:tableStyleId>{5C22544A-7EE6-4342-B048-85BDC9FD1C3A}</a:tableStyleId>
              </a:tblPr>
              <a:tblGrid>
                <a:gridCol w="5955030"/>
              </a:tblGrid>
              <a:tr h="279400">
                <a:tc>
                  <a:txBody>
                    <a:bodyPr/>
                    <a:lstStyle/>
                    <a:p>
                      <a:pPr marL="0" marR="0">
                        <a:lnSpc>
                          <a:spcPct val="115000"/>
                        </a:lnSpc>
                        <a:spcBef>
                          <a:spcPts val="0"/>
                        </a:spcBef>
                        <a:spcAft>
                          <a:spcPts val="0"/>
                        </a:spcAft>
                        <a:tabLst>
                          <a:tab pos="685800" algn="l"/>
                        </a:tabLst>
                      </a:pPr>
                      <a:r>
                        <a:rPr lang="en-US" sz="1100" u="sng" dirty="0">
                          <a:effectLst/>
                        </a:rPr>
                        <a:t>Indicators of Progress:</a:t>
                      </a:r>
                      <a:endParaRPr lang="en-US" sz="1100" dirty="0">
                        <a:effectLst/>
                      </a:endParaRPr>
                    </a:p>
                    <a:p>
                      <a:pPr marL="0" marR="0">
                        <a:lnSpc>
                          <a:spcPct val="115000"/>
                        </a:lnSpc>
                        <a:spcBef>
                          <a:spcPts val="0"/>
                        </a:spcBef>
                        <a:spcAft>
                          <a:spcPts val="0"/>
                        </a:spcAft>
                        <a:tabLst>
                          <a:tab pos="685800" algn="l"/>
                        </a:tabLst>
                      </a:pPr>
                      <a:r>
                        <a:rPr lang="en-US" sz="1100" u="none" strike="noStrike" dirty="0">
                          <a:effectLst/>
                        </a:rPr>
                        <a:t> </a:t>
                      </a:r>
                      <a:endParaRPr lang="en-US" sz="1100" dirty="0">
                        <a:effectLst/>
                      </a:endParaRPr>
                    </a:p>
                    <a:p>
                      <a:pPr marL="342900" marR="0" lvl="0" indent="-342900">
                        <a:lnSpc>
                          <a:spcPct val="115000"/>
                        </a:lnSpc>
                        <a:spcBef>
                          <a:spcPts val="0"/>
                        </a:spcBef>
                        <a:spcAft>
                          <a:spcPts val="0"/>
                        </a:spcAft>
                        <a:buFont typeface="Symbol"/>
                        <a:buChar char=""/>
                      </a:pPr>
                      <a:r>
                        <a:rPr lang="en-US" sz="1100" dirty="0">
                          <a:effectLst/>
                        </a:rPr>
                        <a:t>Parent survey results indicate an increase of 10% satisfaction with understanding the resources needed for success. </a:t>
                      </a:r>
                    </a:p>
                    <a:p>
                      <a:pPr marL="342900" marR="0" lvl="0" indent="-342900">
                        <a:lnSpc>
                          <a:spcPct val="115000"/>
                        </a:lnSpc>
                        <a:spcBef>
                          <a:spcPts val="0"/>
                        </a:spcBef>
                        <a:spcAft>
                          <a:spcPts val="0"/>
                        </a:spcAft>
                        <a:buFont typeface="Symbol"/>
                        <a:buChar char=""/>
                      </a:pPr>
                      <a:r>
                        <a:rPr lang="en-US" sz="1100" dirty="0">
                          <a:effectLst/>
                        </a:rPr>
                        <a:t>All teachers will make appropriate use of Infinite Campus to communicate student progress to parents.</a:t>
                      </a:r>
                    </a:p>
                    <a:p>
                      <a:pPr marL="342900" marR="0" lvl="0" indent="-342900">
                        <a:lnSpc>
                          <a:spcPct val="115000"/>
                        </a:lnSpc>
                        <a:spcBef>
                          <a:spcPts val="0"/>
                        </a:spcBef>
                        <a:spcAft>
                          <a:spcPts val="0"/>
                        </a:spcAft>
                        <a:buFont typeface="Symbol"/>
                        <a:buChar char=""/>
                      </a:pPr>
                      <a:r>
                        <a:rPr lang="en-US" sz="1100" dirty="0">
                          <a:effectLst/>
                        </a:rPr>
                        <a:t>Effective tier one interventions will be identified and used to help students progress in meeting EIP goals. </a:t>
                      </a:r>
                    </a:p>
                    <a:p>
                      <a:pPr marL="342900" marR="0" lvl="0" indent="-342900">
                        <a:lnSpc>
                          <a:spcPct val="115000"/>
                        </a:lnSpc>
                        <a:spcBef>
                          <a:spcPts val="0"/>
                        </a:spcBef>
                        <a:spcAft>
                          <a:spcPts val="0"/>
                        </a:spcAft>
                        <a:buFont typeface="Symbol"/>
                        <a:buChar char=""/>
                      </a:pPr>
                      <a:r>
                        <a:rPr lang="en-US" sz="1100" dirty="0">
                          <a:effectLst/>
                        </a:rPr>
                        <a:t>Explore new recording sheets for tier one intervention progress monitoring. </a:t>
                      </a:r>
                    </a:p>
                    <a:p>
                      <a:pPr marL="342900" marR="0" lvl="0" indent="-342900">
                        <a:lnSpc>
                          <a:spcPct val="115000"/>
                        </a:lnSpc>
                        <a:spcBef>
                          <a:spcPts val="0"/>
                        </a:spcBef>
                        <a:spcAft>
                          <a:spcPts val="0"/>
                        </a:spcAft>
                        <a:buFont typeface="Symbol"/>
                        <a:buChar char=""/>
                      </a:pPr>
                      <a:r>
                        <a:rPr lang="en-US" sz="1100" dirty="0">
                          <a:effectLst/>
                        </a:rPr>
                        <a:t>Explore options for identifying curriculum modifications for our highest achieving students. </a:t>
                      </a:r>
                    </a:p>
                    <a:p>
                      <a:pPr marL="342900" marR="0" lvl="0" indent="-342900">
                        <a:lnSpc>
                          <a:spcPct val="115000"/>
                        </a:lnSpc>
                        <a:spcBef>
                          <a:spcPts val="0"/>
                        </a:spcBef>
                        <a:spcAft>
                          <a:spcPts val="0"/>
                        </a:spcAft>
                        <a:buFont typeface="Symbol"/>
                        <a:buChar char=""/>
                      </a:pPr>
                      <a:r>
                        <a:rPr lang="en-US" sz="1100" dirty="0">
                          <a:effectLst/>
                        </a:rPr>
                        <a:t>Explore additional instructional resources for students in tier two and tier three.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58950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294447" y="3074670"/>
          <a:ext cx="6555105" cy="2313432"/>
        </p:xfrm>
        <a:graphic>
          <a:graphicData uri="http://schemas.openxmlformats.org/drawingml/2006/table">
            <a:tbl>
              <a:tblPr firstRow="1" firstCol="1" bandRow="1">
                <a:tableStyleId>{5C22544A-7EE6-4342-B048-85BDC9FD1C3A}</a:tableStyleId>
              </a:tblPr>
              <a:tblGrid>
                <a:gridCol w="6555105"/>
              </a:tblGrid>
              <a:tr h="1143000">
                <a:tc>
                  <a:txBody>
                    <a:bodyPr/>
                    <a:lstStyle/>
                    <a:p>
                      <a:pPr marL="0" marR="0">
                        <a:lnSpc>
                          <a:spcPct val="115000"/>
                        </a:lnSpc>
                        <a:spcBef>
                          <a:spcPts val="0"/>
                        </a:spcBef>
                        <a:spcAft>
                          <a:spcPts val="0"/>
                        </a:spcAft>
                      </a:pPr>
                      <a:r>
                        <a:rPr lang="en-US" sz="1100" u="sng" dirty="0">
                          <a:effectLst/>
                        </a:rPr>
                        <a:t>Indicators of Progress:</a:t>
                      </a:r>
                      <a:endParaRPr lang="en-US" sz="1100" dirty="0">
                        <a:effectLst/>
                      </a:endParaRPr>
                    </a:p>
                    <a:p>
                      <a:pPr marL="0" marR="0">
                        <a:lnSpc>
                          <a:spcPct val="115000"/>
                        </a:lnSpc>
                        <a:spcBef>
                          <a:spcPts val="0"/>
                        </a:spcBef>
                        <a:spcAft>
                          <a:spcPts val="0"/>
                        </a:spcAft>
                      </a:pPr>
                      <a:r>
                        <a:rPr lang="en-US" sz="1100" dirty="0">
                          <a:effectLst/>
                        </a:rPr>
                        <a:t> </a:t>
                      </a:r>
                    </a:p>
                    <a:p>
                      <a:pPr marL="342900" marR="0" lvl="0" indent="-342900">
                        <a:lnSpc>
                          <a:spcPct val="115000"/>
                        </a:lnSpc>
                        <a:spcBef>
                          <a:spcPts val="0"/>
                        </a:spcBef>
                        <a:spcAft>
                          <a:spcPts val="0"/>
                        </a:spcAft>
                        <a:buFont typeface="Symbol"/>
                        <a:buChar char=""/>
                      </a:pPr>
                      <a:r>
                        <a:rPr lang="en-US" sz="1100" dirty="0">
                          <a:effectLst/>
                        </a:rPr>
                        <a:t>School Improvement Plan aligned to District Improvement Plan.</a:t>
                      </a:r>
                    </a:p>
                    <a:p>
                      <a:pPr marL="342900" marR="0" lvl="0" indent="-342900">
                        <a:lnSpc>
                          <a:spcPct val="115000"/>
                        </a:lnSpc>
                        <a:spcBef>
                          <a:spcPts val="0"/>
                        </a:spcBef>
                        <a:spcAft>
                          <a:spcPts val="0"/>
                        </a:spcAft>
                        <a:buFont typeface="Symbol"/>
                        <a:buChar char=""/>
                      </a:pPr>
                      <a:r>
                        <a:rPr lang="en-US" sz="1100" dirty="0">
                          <a:effectLst/>
                        </a:rPr>
                        <a:t>Record of modifications in School Improvement Plan made in response to feedback and data on effectiveness of implementation discussed at data team, grade level, and leadership team meetings.</a:t>
                      </a:r>
                    </a:p>
                    <a:p>
                      <a:pPr marL="342900" marR="0" lvl="0" indent="-342900">
                        <a:lnSpc>
                          <a:spcPct val="115000"/>
                        </a:lnSpc>
                        <a:spcBef>
                          <a:spcPts val="0"/>
                        </a:spcBef>
                        <a:spcAft>
                          <a:spcPts val="0"/>
                        </a:spcAft>
                        <a:buFont typeface="Symbol"/>
                        <a:buChar char=""/>
                      </a:pPr>
                      <a:r>
                        <a:rPr lang="en-US" sz="1100" dirty="0">
                          <a:effectLst/>
                        </a:rPr>
                        <a:t>Teachers monitor students thinking beyond and about the task using data collected in 1.4. </a:t>
                      </a:r>
                    </a:p>
                    <a:p>
                      <a:pPr marL="342900" marR="0" lvl="0" indent="-342900">
                        <a:lnSpc>
                          <a:spcPct val="115000"/>
                        </a:lnSpc>
                        <a:spcBef>
                          <a:spcPts val="0"/>
                        </a:spcBef>
                        <a:spcAft>
                          <a:spcPts val="0"/>
                        </a:spcAft>
                        <a:buFont typeface="Symbol"/>
                        <a:buChar char=""/>
                      </a:pPr>
                      <a:r>
                        <a:rPr lang="en-US" sz="1100" dirty="0">
                          <a:effectLst/>
                        </a:rPr>
                        <a:t>Grade level teams monitor the progress of student’s ability to use more robust elements in their writing as identified in their grade level goals.</a:t>
                      </a:r>
                    </a:p>
                    <a:p>
                      <a:pPr marL="342900" marR="0" lvl="0" indent="-342900">
                        <a:lnSpc>
                          <a:spcPct val="115000"/>
                        </a:lnSpc>
                        <a:spcBef>
                          <a:spcPts val="0"/>
                        </a:spcBef>
                        <a:spcAft>
                          <a:spcPts val="0"/>
                        </a:spcAft>
                        <a:buFont typeface="Symbol"/>
                        <a:buChar char=""/>
                      </a:pPr>
                      <a:r>
                        <a:rPr lang="en-US" sz="1100" dirty="0">
                          <a:effectLst/>
                        </a:rPr>
                        <a:t>Teachers will bring student work to grade level and data team meetings that demonstrate the use and effectiveness of goals, rubrics, and checklists related to their goals and SIP goals. </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293813" y="307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80878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8157039"/>
              </p:ext>
            </p:extLst>
          </p:nvPr>
        </p:nvGraphicFramePr>
        <p:xfrm>
          <a:off x="1295400" y="2971800"/>
          <a:ext cx="6554152" cy="2403920"/>
        </p:xfrm>
        <a:graphic>
          <a:graphicData uri="http://schemas.openxmlformats.org/drawingml/2006/table">
            <a:tbl>
              <a:tblPr firstRow="1" firstCol="1" bandRow="1">
                <a:tableStyleId>{5C22544A-7EE6-4342-B048-85BDC9FD1C3A}</a:tableStyleId>
              </a:tblPr>
              <a:tblGrid>
                <a:gridCol w="6554152"/>
              </a:tblGrid>
              <a:tr h="2403920">
                <a:tc>
                  <a:txBody>
                    <a:bodyPr/>
                    <a:lstStyle/>
                    <a:p>
                      <a:pPr marL="0" marR="0">
                        <a:lnSpc>
                          <a:spcPct val="115000"/>
                        </a:lnSpc>
                        <a:spcBef>
                          <a:spcPts val="0"/>
                        </a:spcBef>
                        <a:spcAft>
                          <a:spcPts val="0"/>
                        </a:spcAft>
                      </a:pPr>
                      <a:r>
                        <a:rPr lang="en-US" sz="1100" u="sng" dirty="0">
                          <a:effectLst/>
                        </a:rPr>
                        <a:t>Indicators of Progress:</a:t>
                      </a:r>
                      <a:endParaRPr lang="en-US" sz="1100" dirty="0">
                        <a:effectLst/>
                      </a:endParaRPr>
                    </a:p>
                    <a:p>
                      <a:pPr marL="0" marR="0">
                        <a:lnSpc>
                          <a:spcPct val="115000"/>
                        </a:lnSpc>
                        <a:spcBef>
                          <a:spcPts val="0"/>
                        </a:spcBef>
                        <a:spcAft>
                          <a:spcPts val="0"/>
                        </a:spcAft>
                      </a:pPr>
                      <a:r>
                        <a:rPr lang="en-US" sz="1100" dirty="0">
                          <a:effectLst/>
                        </a:rPr>
                        <a:t> </a:t>
                      </a:r>
                    </a:p>
                    <a:p>
                      <a:pPr marL="342900" marR="0" lvl="0" indent="-342900">
                        <a:lnSpc>
                          <a:spcPct val="115000"/>
                        </a:lnSpc>
                        <a:spcBef>
                          <a:spcPts val="0"/>
                        </a:spcBef>
                        <a:spcAft>
                          <a:spcPts val="0"/>
                        </a:spcAft>
                        <a:buFont typeface="Symbol"/>
                        <a:buChar char=""/>
                      </a:pPr>
                      <a:r>
                        <a:rPr lang="en-US" sz="1100" dirty="0">
                          <a:effectLst/>
                        </a:rPr>
                        <a:t>School Improvement Plan aligned to District Improvement Plan.</a:t>
                      </a:r>
                    </a:p>
                    <a:p>
                      <a:pPr marL="342900" marR="0" lvl="0" indent="-342900">
                        <a:lnSpc>
                          <a:spcPct val="115000"/>
                        </a:lnSpc>
                        <a:spcBef>
                          <a:spcPts val="0"/>
                        </a:spcBef>
                        <a:spcAft>
                          <a:spcPts val="0"/>
                        </a:spcAft>
                        <a:buFont typeface="Symbol"/>
                        <a:buChar char=""/>
                      </a:pPr>
                      <a:r>
                        <a:rPr lang="en-US" sz="1100" dirty="0">
                          <a:effectLst/>
                        </a:rPr>
                        <a:t>Record of modifications in School Improvement Plan made in response to feedback and data on effectiveness of implementation discussed at data team, grade level, and leadership team meetings.</a:t>
                      </a:r>
                    </a:p>
                    <a:p>
                      <a:pPr marL="342900" marR="0" lvl="0" indent="-342900">
                        <a:lnSpc>
                          <a:spcPct val="115000"/>
                        </a:lnSpc>
                        <a:spcBef>
                          <a:spcPts val="0"/>
                        </a:spcBef>
                        <a:spcAft>
                          <a:spcPts val="0"/>
                        </a:spcAft>
                        <a:buFont typeface="Symbol"/>
                        <a:buChar char=""/>
                      </a:pPr>
                      <a:r>
                        <a:rPr lang="en-US" sz="1100" dirty="0">
                          <a:effectLst/>
                        </a:rPr>
                        <a:t>Teachers monitor students thinking beyond and about the task using data collected in 1.4. </a:t>
                      </a:r>
                    </a:p>
                    <a:p>
                      <a:pPr marL="342900" marR="0" lvl="0" indent="-342900">
                        <a:lnSpc>
                          <a:spcPct val="115000"/>
                        </a:lnSpc>
                        <a:spcBef>
                          <a:spcPts val="0"/>
                        </a:spcBef>
                        <a:spcAft>
                          <a:spcPts val="0"/>
                        </a:spcAft>
                        <a:buFont typeface="Symbol"/>
                        <a:buChar char=""/>
                      </a:pPr>
                      <a:r>
                        <a:rPr lang="en-US" sz="1100" dirty="0">
                          <a:effectLst/>
                        </a:rPr>
                        <a:t>Grade level teams monitor the progress of student’s ability to use more robust elements in their writing as identified in their grade level goals.</a:t>
                      </a:r>
                    </a:p>
                    <a:p>
                      <a:pPr marL="342900" marR="0" lvl="0" indent="-342900">
                        <a:lnSpc>
                          <a:spcPct val="115000"/>
                        </a:lnSpc>
                        <a:spcBef>
                          <a:spcPts val="0"/>
                        </a:spcBef>
                        <a:spcAft>
                          <a:spcPts val="0"/>
                        </a:spcAft>
                        <a:buFont typeface="Symbol"/>
                        <a:buChar char=""/>
                      </a:pPr>
                      <a:r>
                        <a:rPr lang="en-US" sz="1100" dirty="0">
                          <a:effectLst/>
                        </a:rPr>
                        <a:t>Teachers will bring student work to grade level and data team meetings that demonstrate the use and effectiveness of goals, rubrics, and checklists related to their goals and SIP goals.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22857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378</TotalTime>
  <Words>815</Words>
  <Application>Microsoft Office PowerPoint</Application>
  <PresentationFormat>On-screen Show (4:3)</PresentationFormat>
  <Paragraphs>98</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Principal’s Breakfast</vt:lpstr>
      <vt:lpstr>Current Research</vt:lpstr>
      <vt:lpstr>What is Student Agency?</vt:lpstr>
      <vt:lpstr>School Improvement Goals</vt:lpstr>
      <vt:lpstr>Indicators of progress</vt:lpstr>
      <vt:lpstr>PowerPoint Presentation</vt:lpstr>
      <vt:lpstr>PowerPoint Presentation</vt:lpstr>
      <vt:lpstr>PowerPoint Presentation</vt:lpstr>
      <vt:lpstr>PowerPoint Presentation</vt:lpstr>
      <vt:lpstr>Kindergarten</vt:lpstr>
      <vt:lpstr>First Grade</vt:lpstr>
      <vt:lpstr>PowerPoint Presentation</vt:lpstr>
      <vt:lpstr>PowerPoint Presentation</vt:lpstr>
      <vt:lpstr>PowerPoint Presentation</vt:lpstr>
      <vt:lpstr>PowerPoint Presentation</vt:lpstr>
      <vt:lpstr>Second Grade</vt:lpstr>
      <vt:lpstr>PowerPoint Presentation</vt:lpstr>
      <vt:lpstr>PowerPoint Presentation</vt:lpstr>
      <vt:lpstr>PowerPoint Presentation</vt:lpstr>
      <vt:lpstr>PowerPoint Presentation</vt:lpstr>
      <vt:lpstr>Third Grade</vt:lpstr>
      <vt:lpstr>Fourth Grade</vt:lpstr>
      <vt:lpstr>Fifth Grade</vt:lpstr>
      <vt:lpstr>PowerPoint Presentation</vt:lpstr>
      <vt:lpstr>PowerPoint Presentation</vt:lpstr>
      <vt:lpstr>Questions to Help Support Learning at Home</vt:lpstr>
      <vt:lpstr>How can you help at home?</vt:lpstr>
      <vt:lpstr>Questions, Comments, Concerns?</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Principal’s Breakfast</dc:title>
  <dc:creator>Windows User</dc:creator>
  <cp:lastModifiedBy>Windows User</cp:lastModifiedBy>
  <cp:revision>26</cp:revision>
  <dcterms:created xsi:type="dcterms:W3CDTF">2015-10-12T13:47:41Z</dcterms:created>
  <dcterms:modified xsi:type="dcterms:W3CDTF">2015-11-19T20:59:43Z</dcterms:modified>
</cp:coreProperties>
</file>